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ink/ink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280" r:id="rId2"/>
    <p:sldId id="281" r:id="rId3"/>
    <p:sldId id="304" r:id="rId4"/>
    <p:sldId id="319" r:id="rId5"/>
    <p:sldId id="292" r:id="rId6"/>
    <p:sldId id="344" r:id="rId7"/>
    <p:sldId id="338" r:id="rId8"/>
    <p:sldId id="302" r:id="rId9"/>
    <p:sldId id="294" r:id="rId10"/>
    <p:sldId id="310" r:id="rId11"/>
    <p:sldId id="343" r:id="rId12"/>
    <p:sldId id="311" r:id="rId13"/>
    <p:sldId id="300" r:id="rId14"/>
    <p:sldId id="340" r:id="rId15"/>
    <p:sldId id="341" r:id="rId16"/>
  </p:sldIdLst>
  <p:sldSz cx="9144000" cy="6858000" type="screen4x3"/>
  <p:notesSz cx="6669088" cy="9775825"/>
  <p:defaultTextStyle>
    <a:defPPr>
      <a:defRPr lang="en-GB"/>
    </a:defPPr>
    <a:lvl1pPr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1pPr>
    <a:lvl2pPr marL="4572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2pPr>
    <a:lvl3pPr marL="9144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3pPr>
    <a:lvl4pPr marL="13716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4pPr>
    <a:lvl5pPr marL="1828800" algn="ctr" rtl="0" fontAlgn="base">
      <a:spcBef>
        <a:spcPct val="50000"/>
      </a:spcBef>
      <a:spcAft>
        <a:spcPct val="0"/>
      </a:spcAft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56">
          <p15:clr>
            <a:srgbClr val="A4A3A4"/>
          </p15:clr>
        </p15:guide>
        <p15:guide id="2" orient="horz" pos="1246">
          <p15:clr>
            <a:srgbClr val="A4A3A4"/>
          </p15:clr>
        </p15:guide>
        <p15:guide id="3" orient="horz" pos="4156">
          <p15:clr>
            <a:srgbClr val="A4A3A4"/>
          </p15:clr>
        </p15:guide>
        <p15:guide id="4" orient="horz" pos="245">
          <p15:clr>
            <a:srgbClr val="A4A3A4"/>
          </p15:clr>
        </p15:guide>
        <p15:guide id="5" pos="5519">
          <p15:clr>
            <a:srgbClr val="A4A3A4"/>
          </p15:clr>
        </p15:guide>
        <p15:guide id="6" pos="2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7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8CF8"/>
    <a:srgbClr val="647EFE"/>
    <a:srgbClr val="4C6AFE"/>
    <a:srgbClr val="5C77FE"/>
    <a:srgbClr val="FFFFFF"/>
    <a:srgbClr val="547CFE"/>
    <a:srgbClr val="CC3300"/>
    <a:srgbClr val="9773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1" autoAdjust="0"/>
    <p:restoredTop sz="99818" autoAdjust="0"/>
  </p:normalViewPr>
  <p:slideViewPr>
    <p:cSldViewPr snapToGrid="0">
      <p:cViewPr>
        <p:scale>
          <a:sx n="80" d="100"/>
          <a:sy n="80" d="100"/>
        </p:scale>
        <p:origin x="-1626" y="-264"/>
      </p:cViewPr>
      <p:guideLst>
        <p:guide orient="horz" pos="856"/>
        <p:guide orient="horz" pos="1246"/>
        <p:guide orient="horz" pos="4156"/>
        <p:guide orient="horz" pos="245"/>
        <p:guide pos="5519"/>
        <p:guide pos="2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75" d="100"/>
          <a:sy n="75" d="100"/>
        </p:scale>
        <p:origin x="-2106" y="-78"/>
      </p:cViewPr>
      <p:guideLst>
        <p:guide orient="horz" pos="307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oleObject" Target="file:///\\frsrvieramb00\CLIENT$\Clients%20actifs\150067%20-%20SFGM\2_%20Dossier%20de%20travail\2015_12-DCC\pr&#233;sentation%20AG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'ch exploit'!$B$1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'ch exploit'!$A$2:$A$8</c:f>
              <c:strCache>
                <c:ptCount val="7"/>
                <c:pt idx="0">
                  <c:v>Fournitures et matériel</c:v>
                </c:pt>
                <c:pt idx="1">
                  <c:v>Frais de congrès et site internet</c:v>
                </c:pt>
                <c:pt idx="2">
                  <c:v>Locations, assurance et docu.</c:v>
                </c:pt>
                <c:pt idx="3">
                  <c:v>Déplacements et honoraires</c:v>
                </c:pt>
                <c:pt idx="4">
                  <c:v>Salaires et charges sociales</c:v>
                </c:pt>
                <c:pt idx="5">
                  <c:v>Prix congrès</c:v>
                </c:pt>
                <c:pt idx="6">
                  <c:v>Dotation aux amortissements</c:v>
                </c:pt>
              </c:strCache>
            </c:strRef>
          </c:cat>
          <c:val>
            <c:numRef>
              <c:f>'ch exploit'!$B$2:$B$8</c:f>
              <c:numCache>
                <c:formatCode>#,##0_ ;[Red]\-#,##0\ </c:formatCode>
                <c:ptCount val="7"/>
                <c:pt idx="0">
                  <c:v>57376.42</c:v>
                </c:pt>
                <c:pt idx="1">
                  <c:v>185900.87</c:v>
                </c:pt>
                <c:pt idx="2">
                  <c:v>62921.2</c:v>
                </c:pt>
                <c:pt idx="3">
                  <c:v>94670.03</c:v>
                </c:pt>
                <c:pt idx="4">
                  <c:v>83966.17</c:v>
                </c:pt>
                <c:pt idx="5">
                  <c:v>1009.62</c:v>
                </c:pt>
                <c:pt idx="6">
                  <c:v>3681.55</c:v>
                </c:pt>
              </c:numCache>
            </c:numRef>
          </c:val>
        </c:ser>
        <c:ser>
          <c:idx val="1"/>
          <c:order val="1"/>
          <c:tx>
            <c:strRef>
              <c:f>'ch exploit'!$D$1</c:f>
              <c:strCache>
                <c:ptCount val="1"/>
                <c:pt idx="0">
                  <c:v>2014</c:v>
                </c:pt>
              </c:strCache>
            </c:strRef>
          </c:tx>
          <c:invertIfNegative val="0"/>
          <c:cat>
            <c:strRef>
              <c:f>'ch exploit'!$A$2:$A$8</c:f>
              <c:strCache>
                <c:ptCount val="7"/>
                <c:pt idx="0">
                  <c:v>Fournitures et matériel</c:v>
                </c:pt>
                <c:pt idx="1">
                  <c:v>Frais de congrès et site internet</c:v>
                </c:pt>
                <c:pt idx="2">
                  <c:v>Locations, assurance et docu.</c:v>
                </c:pt>
                <c:pt idx="3">
                  <c:v>Déplacements et honoraires</c:v>
                </c:pt>
                <c:pt idx="4">
                  <c:v>Salaires et charges sociales</c:v>
                </c:pt>
                <c:pt idx="5">
                  <c:v>Prix congrès</c:v>
                </c:pt>
                <c:pt idx="6">
                  <c:v>Dotation aux amortissements</c:v>
                </c:pt>
              </c:strCache>
            </c:strRef>
          </c:cat>
          <c:val>
            <c:numRef>
              <c:f>'ch exploit'!$D$2:$D$8</c:f>
              <c:numCache>
                <c:formatCode>#,##0_ ;[Red]\-#,##0\ </c:formatCode>
                <c:ptCount val="7"/>
                <c:pt idx="0">
                  <c:v>183033.93</c:v>
                </c:pt>
                <c:pt idx="1">
                  <c:v>147954.75</c:v>
                </c:pt>
                <c:pt idx="2">
                  <c:v>7382.0</c:v>
                </c:pt>
                <c:pt idx="3">
                  <c:v>172490.53</c:v>
                </c:pt>
                <c:pt idx="4">
                  <c:v>166539.08</c:v>
                </c:pt>
                <c:pt idx="5">
                  <c:v>33000.85</c:v>
                </c:pt>
                <c:pt idx="6">
                  <c:v>14325.46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6084592"/>
        <c:axId val="1606086368"/>
      </c:barChart>
      <c:catAx>
        <c:axId val="1606084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fr-FR"/>
          </a:p>
        </c:txPr>
        <c:crossAx val="1606086368"/>
        <c:crosses val="autoZero"/>
        <c:auto val="1"/>
        <c:lblAlgn val="ctr"/>
        <c:lblOffset val="100"/>
        <c:noMultiLvlLbl val="0"/>
      </c:catAx>
      <c:valAx>
        <c:axId val="1606086368"/>
        <c:scaling>
          <c:orientation val="minMax"/>
          <c:max val="200000.0"/>
        </c:scaling>
        <c:delete val="0"/>
        <c:axPos val="l"/>
        <c:majorGridlines/>
        <c:numFmt formatCode="#,##0_ ;[Red]\-#,##0\ " sourceLinked="1"/>
        <c:majorTickMark val="out"/>
        <c:minorTickMark val="none"/>
        <c:tickLblPos val="nextTo"/>
        <c:crossAx val="1606084592"/>
        <c:crosses val="autoZero"/>
        <c:crossBetween val="between"/>
      </c:valAx>
    </c:plotArea>
    <c:legend>
      <c:legendPos val="tr"/>
      <c:layout>
        <c:manualLayout>
          <c:xMode val="edge"/>
          <c:yMode val="edge"/>
          <c:x val="0.813319597241603"/>
          <c:y val="0.0358288604927844"/>
          <c:w val="0.164018588007058"/>
          <c:h val="0.125589126019881"/>
        </c:manualLayout>
      </c:layout>
      <c:overlay val="1"/>
      <c:txPr>
        <a:bodyPr/>
        <a:lstStyle/>
        <a:p>
          <a:pPr>
            <a:defRPr sz="1800" b="1"/>
          </a:pPr>
          <a:endParaRPr lang="fr-FR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FFFFFF"/>
                </a:solidFill>
              </a:defRPr>
            </a:lvl1pPr>
          </a:lstStyle>
          <a:p>
            <a:fld id="{559D6BEB-C4E9-0B4B-9A12-DDE58A32EBB4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1-15T11:47:10.332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124 6 6928,'-8'8'0,"-8"-2"0,-8-4 0,0-4 0,2-2 0,6-3 0,6 2 0,6 1-299,8 6 1,5 2-1,7-4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1-15T09:25:14.449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2864 273 8040,'-11'0'-808,"2"-2"1,0-1 738,0-3 1,6-1 0,-4 4 0,1-5 94,1 0 1,-2 2 0,2-4 11,-6-3 1,2 6-1,-1 2-26,-3 3 1,-1 2 0,-4 0 28,-3 0 1,3 0 0,-3 2 0,1 1 0,1 4-17,-3 2 1,-4 0 0,2 4-53,0-3 1,2-4 0,-3 2-1,2 0 1,2-5 41,-2-1 0,5 3 0,-5 1 0,2-3 8,-1-1 0,1-2 0,3 0 0,-1 0 19,-3 0 1,-1 0-1,4 0 1,-3 0-18,3 0 1,-4 0-1,1 0 1,1 0-29,-2 0 1,3 0 0,-4 0-1,-1 0 24,0 0 1,3 5 0,-2 1 0,-1-3-17,0-1 1,3 0 0,-2 1 0,0 2-5,5-1 1,-4-2 0,0 0-17,-2 3 0,4-3 0,-4 3 0,0-3 13,0-2 1,4 5 0,-4 0 0,0-1 0,2-2-3,0-2 0,-4 5 0,6 0 0,-1-1 0,-1-2 1,5 3 0,-3 0 0,3-1 13,2-2 0,-5 3 0,0 0 1,1 1-6,2 1 0,2-5 0,-1 5 0,-3-2-4,-1 0 0,-1 6 0,5-6 0,-3 1 1,-1 1 0,-1-4 1,6 6-1,0-2 1,0-3 1,0 5-23,0 2 1,0-3-1,0 1 1,0 0-1,0 0-1,0 4 0,0-5 1,0 1-1,0 0 12,0 0 1,0 0 0,0 3 0,-1-3-1,-5-2 1,5 6 0,-5-4 0,4 1 43,2 1 0,-1-2 1,-3 3-1,-1-1 0,1 1 1,3 3 0,1 1 0,0-2-23,0-3 1,1 3 0,3-4 0,1 5-15,-1 1 0,-2-2 1,-2-2-1,0-1 13,0 1 0,0 3 1,0-1-12,0-3 1,1 3 0,3-4 0,1 3-1,-1-1 15,-2-1 0,-1 0 0,3 5 0,1 0-18,-1 0 0,3 0 1,0 0-1,0-2 40,0-4 0,6 5 1,-4-5 32,0 5 1,5-5 68,-4 1 0,5 0-112,1 5 1,0 0 0,0 0-22,0 0 1,5 0 0,2 0 24,2 0 0,-4 0 0,4 0-35,-2 0 0,4 1 0,-6 3 0,1 3 5,1 2 0,-5-6 0,3 4 0,-3-1 0,-2 1 25,0 2 0,5-6 0,0 4 0,-1-1 44,-2-1 1,3 0-1,2-5-7,2 0 1,2-5-1,5-2 1,-2 0-33,-4 0 0,5-4 1,-3 4-1,4 0-32,0 0 0,4-6 1,-10 4-1,5-1-15,1-1 1,0 6 0,0-4 0,0 2 14,0 3 0,-6-3 0,1 2-22,1 1 1,-3 1 0,2-1-1,1-1 1,3-1 6,1-1 1,-1 5 0,1-5-12,0 0 0,6 4 1,-1-6-1,0 0 1,1 0 10,-1-3 1,8-1 0,-3 1 16,4 1 0,-3 0 1,0-5-1,1 0 0,1 0 60,-3 0 1,4 0 0,-3 0 0,3 0-27,2 0 1,0 0-1,0 0 1,2 0 8,3 0 0,-1 0 1,5 0-1,-2 0-19,-4 0 1,5 0-1,-3 0-78,-2 0 0,1-5 0,0 0 0,1 1 0,-2 1 42,-1-3 1,-2 4-1,2-3 1,1 3-11,3 2 0,-1 0 0,-5 0 0,0 0 9,0 0 0,0-5 0,2 0 0,1 1 22,3 2 1,-1 2 0,-3-1-1,1-3-9,3-1 0,4-2 0,-4 3 0,-3-3-29,-1-2 1,3 4 0,1-6 0,-1-1 22,2-3 0,-5-1 0,3 0 21,-3 0 0,3 6 0,1-1 0,-3 0 70,-1 2 0,-2-5 1,0 4-1,0-3 0,0 1-99,0 1 1,-6-5-1,1-5 1,2-1-12,1-1 1,-4 4-1,-1-6 1,0 0 6,0 0 0,-4-2 1,4-5-1,-2 0-47,-3 0 0,1 1 1,-3-1-1,-4 0 44,0 0 0,1 0 1,-1 0-1,-2 1-91,-1 5 1,0-5 0,5 5-1,0-4 38,0-2 0,-6 0 1,1-2-1,0 0 18,-3 2 1,5-9-1,-8 9 95,-1-2 0,-2 1 0,-2 1 0,0 0 0,-2 2 15,-4 3 1,-1-2 0,-5 6 0,1 0-24,-1 0 1,-2 2 0,-2 5 0,0 0-38,0 0 1,0 0 0,0 0 0,0 0 0,0 0 1,0 0 0,0 0-10,0 0 1,0 0 0,0 0 0,0 2 3,0 3 1,-2-3-1,-2 3 1,-1-1-18,1 1 1,-3-1-1,0 4 1,0 1 16,0 0 1,-4-5 0,4 3 7,-2 0 1,1-3 0,-3 6-1,4 1 73,0-2 0,3 5 1,-5-5-1,0 2 1,2-1-44,0 3 0,-3-1 0,2 1 0,1-3-27,0 3 0,-3-4 0,2 1 1,0 1-20,-5-2 1,4 3-1,-1-5 1,-3 2-11,-1 4 0,-2-4 0,0-1 1,0 1 10,0 0 1,5 2 0,1 3-1,-3-3 1,-1 3 0,-2-3-1,0 3 1,0 2 6,0 0 0,0 0 0,-2 0 17,-3 0 1,3 2 0,-5 1 0,2 4-1,-1 0-8,3 1 0,-4 2 0,0-3 0,0 0 8,0 1 1,-4 4 0,6-3-1,-1 2 4,-1-1 1,5-1 0,-5 4 0,2-5-10,0 0 0,-2 2 1,3-3-1,0 0-7,6 1 1,-2 2 0,6-4 0,-3-1 3,2 2 0,-1-3 0,5 4-5,-2 0 0,0-1 1,-3-4-1,3 4 0,0 0 7,0 1 1,0 4-1,-3-3 31,1 0 0,6 3 0,-6-5 1,0 2-1,1 2-32,-1-2 0,6 5 0,-6-3 1,1 3-3,1 2 1,-4-2 0,6-2 0,0-1-10,0 2 0,0 1 0,3 2 1,-1 0-1,1 0 0,-3 0 0,0 0 0,0 0-5,0 0 1,2 0 0,5-2 0,0-2 11,0-1 0,0 0 1,0 5-1,0 0-3,0 0 1,5 0-1,2 0 1,0 0 3,0 0 1,4-2 0,-4-2 6,2-1 1,-4 0 0,6 5 0,0 1 0,-1 3-4,1 1 1,-6 2 0,6-3 0,0 3 10,-2 2 0,5 0 0,-5 3 1,1-3-5,1-2 1,0 6-1,3-3 1,-2 3 5,-1-3 1,-6 5 0,4-5-1,0 3 70,0-3 1,-4 5 0,6-6 0,0 1-64,-2 1 1,5-6 0,-4 4 0,5-2-30,1-3 1,0-3 0,1-1 15,5 0 1,1 0 0,5-1 0,-1-3 0,1-1 10,3 1 1,1-3 0,1 2 0,3-1 27,1-1 1,1 6 0,-5-5 0,3 4 37,1 2 0,1 0 0,-6-1 0,1-1-87,5 2 0,-4-6 0,3 10 1,-3-6 3,-2-1 0,5 4 0,2-6 0,0 3-12,0 2 0,4 0 0,-4 0 0,0 0 78,0 0 0,6 0 1,-3 0-1,3 0-49,-3 0 1,5-5 0,-5 0-8,4 1 1,8-3 0,-1 0 0,0-2 0,1-3 37,-1-3 1,6-1 0,-4 0-32,2 0 1,-6 0 0,3 0 0,-3 0 0,1 0 39,1 0 0,2-1 0,-3-3 1,1-1-30,-1 1 0,-3 2 0,-1 1 1,0-3-31,0-1 0,0-1 0,2 6 0,2 0-5,1 0 0,0-1 0,-5-3 1,0-1 118,0 1 0,5 1 1,1-1-1,-3-1-28,-1 1 0,3 2 0,3 1-155,0-5 0,-2 4 0,3-3 0,-1 2-40,1-3 0,-3 3 1,3-6-1,-2 0 1,-4 0 70,-1-3 0,3 3 0,1-2 0,-3 0 74,-1 2 0,-2-3 0,0 5 1,0 0 5,0 0 1,5-4 0,1 4-1,-3 0-37,-1 0 0,3-6 0,0 3 0,-1-3-9,-2 2 1,0-3 0,1 4-1,2-5-3,-1-1 0,-2 0 0,-1 0 0,3 0-9,1 0 0,1 0 0,-8 0 30,-3 0 1,3 0 0,-4 0 0,3-1-22,-2-5 1,3 5-1,-4-7 1,3 3-48,-3 0 0,3-8 0,-6 3 0,0-4 0,0-1 6,-3 5 0,-2-5 0,-4 5 0,-2-4 9,-1-2 1,-2-6 0,3 1 0,-3 1 83,-2 3 0,4 1 0,-6 0 0,-1 0-111,-2 0 1,-2 1-1,0 3 1,0 1-9,0-1 0,-2 3 0,-2 0 0,-3 0 26,-2 0 1,4 4-1,-6-4 13,-1 2 1,3 0 0,-2 3-1,1-1 100,1 2 0,-6 1 0,7 2 1,-3 0-1,0 0-107,-1 0 1,-1 0-1,1-2 1,1-2-3,-1-1 1,-8-2 0,-1 3-1,1-1 50,3 2 1,-1 1 0,-2 2 0,-1 0-5,1 0 0,-4 2 1,-3 1-1,-2 4-47,3 2 1,-4-3 0,3 2 0,-3 1 47,-2 0 0,5-3 1,0 4-1,-1 1-11,-2-2 1,-4 3 0,-3-5 0,-6 0-48,-3 1 1,-8-1 0,-2-4-75,-7 3 1,-9 1 0,-19-2 0,41 8 0,-1 1 0,-7 0 0,-2 2-456,-3-1 1,-2 2-256,-11 2 0,-2 1 0,-2 0 0,-2 1 0,-103 11 0</inkml:trace>
  <inkml:trace contextRef="#ctx0" brushRef="#br0" timeOffset="24077">2928 257 5830,'9'-2'53,"-4"-3"0,2 1-28,-2-6-16,1 6 1,-4-3-43,3 7 137,-3 0-96,5 0-14,-7 0 16,0 0-20,0 7-6,7-5 16,-5 5 0,12-7 0,-3 0 0,-3 0 0,3 0 11,2 0 1,-5-2-6,3-3 0,-6 3 46,6-3-52,-7 3 0,5 2-1,-4 0 0,-3 2 3,3 3 3,-3-3-5,-2 5 1,2-7-1,3 0 1,-3 2-2,3 3 1,4-3-70,2 3 1,-3-1 4,3 1 1,0 4 0,5 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6-11-15T11:42:54.300"/>
    </inkml:context>
    <inkml:brush xml:id="br0">
      <inkml:brushProperty name="width" value="0.09071" units="cm"/>
      <inkml:brushProperty name="height" value="0.09071" units="cm"/>
      <inkml:brushProperty name="color" value="#ED331F"/>
    </inkml:brush>
  </inkml:definitions>
  <inkml:trace contextRef="#ctx0" brushRef="#br0">48 4 7019,'-9'-4'0,"2"4"0,2 7-322,0 6 1,-8-4 0,4-2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2175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43438"/>
            <a:ext cx="4891088" cy="439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solidFill>
                  <a:srgbClr val="FFFFFF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286875"/>
            <a:ext cx="2889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875" tIns="44939" rIns="89875" bIns="44939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rgbClr val="FFFFFF"/>
                </a:solidFill>
              </a:defRPr>
            </a:lvl1pPr>
          </a:lstStyle>
          <a:p>
            <a:fld id="{30764593-C132-024C-ACE9-B3401E71E821}" type="slidenum">
              <a:rPr lang="en-GB" altLang="fr-FR"/>
              <a:pPr/>
              <a:t>‹N°›</a:t>
            </a:fld>
            <a:endParaRPr lang="en-GB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rgbClr val="0C2678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rgbClr val="0C2678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rgbClr val="0C2678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rgbClr val="0C2678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Char char="•"/>
      <a:defRPr sz="1200" kern="1200">
        <a:solidFill>
          <a:srgbClr val="0C2678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5420485-92DC-D241-A597-E6B066AA3CFF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1507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260350" y="1393825"/>
            <a:ext cx="6184900" cy="81248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199" tIns="44309" rIns="90199" bIns="44309"/>
          <a:lstStyle/>
          <a:p>
            <a:pPr eaLnBrk="1" hangingPunct="1"/>
            <a:r>
              <a:rPr lang="fr-FR" altLang="fr-FR" u="sng">
                <a:latin typeface="Verdana" charset="0"/>
              </a:rPr>
              <a:t>Préliminaire</a:t>
            </a:r>
            <a:endParaRPr lang="fr-FR" altLang="fr-FR">
              <a:latin typeface="Verdana" charset="0"/>
            </a:endParaRPr>
          </a:p>
          <a:p>
            <a:pPr eaLnBrk="1" hangingPunct="1"/>
            <a:r>
              <a:rPr lang="fr-FR" altLang="fr-FR" sz="1000">
                <a:latin typeface="Verdana" charset="0"/>
              </a:rPr>
              <a:t>Ce diaporama pour la présentation des comptes en assemblée générale d’une association est conçu pour être d’une utilisation souple, simple, et modulable.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Contrepartie de son adaptabilité au terrain, l’utilisation de cet outil nécessite un rudiment de connaissances sur Powerpoint et les graphiques sous Excel.</a:t>
            </a:r>
            <a:endParaRPr lang="fr-FR" altLang="fr-FR">
              <a:latin typeface="Verdana" charset="0"/>
            </a:endParaRPr>
          </a:p>
          <a:p>
            <a:pPr eaLnBrk="1" hangingPunct="1"/>
            <a:r>
              <a:rPr lang="fr-FR" altLang="fr-FR" u="sng">
                <a:latin typeface="Verdana" charset="0"/>
              </a:rPr>
              <a:t>Remarques générales d ’utilisation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Les diapositives sont totalement autonomes les unes aux autres ; elles peuvent être supprimées, déplacées, copiées…et modifiées. C’est justement fait pour.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Sont proposées différentes présentations ; à vous de choisir celle qui exprimera le mieux les données que vous souhaitez présenter.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Pour personnaliser l’ensemble du diaporama, vous pouvez remplacer le logo-dessin « In extenso Association » par celui de l’association (cf. </a:t>
            </a:r>
            <a:r>
              <a:rPr lang="fr-FR" altLang="fr-FR" sz="1000" i="1">
                <a:latin typeface="Verdana" charset="0"/>
              </a:rPr>
              <a:t>Affichage/Masque&gt;masque des diapositives</a:t>
            </a:r>
            <a:r>
              <a:rPr lang="fr-FR" altLang="fr-FR" sz="1000">
                <a:latin typeface="Verdana" charset="0"/>
              </a:rPr>
              <a:t>).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Ce fichier est lui-même complètement autonome, c’est à dire sans aucune liaison avec un fichier autre.</a:t>
            </a:r>
          </a:p>
          <a:p>
            <a:pPr eaLnBrk="1" hangingPunct="1"/>
            <a:r>
              <a:rPr lang="fr-FR" altLang="fr-FR" u="sng">
                <a:latin typeface="Verdana" charset="0"/>
              </a:rPr>
              <a:t>Principes d ’utilisation</a:t>
            </a:r>
            <a:endParaRPr lang="fr-FR" altLang="fr-FR" b="1" u="sng">
              <a:latin typeface="Verdana" charset="0"/>
            </a:endParaRPr>
          </a:p>
          <a:p>
            <a:pPr eaLnBrk="1" hangingPunct="1"/>
            <a:r>
              <a:rPr lang="fr-FR" altLang="fr-FR" sz="1000">
                <a:latin typeface="Verdana" charset="0"/>
              </a:rPr>
              <a:t>La plupart des illustrations (tableaux, graphiques…) est conçue sous feuilles Excel.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Pour y accéder et modifier les données ou informations, il suffit de double-cliquer sur la zone graphique concernée. Dans les cas où la base de données n’est pas apparente sur le diaporama, on y accède en sélectionnant alors l’onglet (ou feuille) Excel adéquat.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Une fois les modifications apportées et avant de revenir au diaporama, il faut toujours revenir à l’onglet graphique, en veillant au cadrage du graphique dans la zone du diaporama.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Pour revenir au diaporama, il faut soit cliquer hors le cadre Excel, soit actionner la touche Echappe (Esc) : les données modifiées sont conservées.</a:t>
            </a:r>
          </a:p>
          <a:p>
            <a:pPr eaLnBrk="1" hangingPunct="1"/>
            <a:endParaRPr lang="fr-FR" altLang="fr-FR" sz="1000">
              <a:latin typeface="Verdana" charset="0"/>
            </a:endParaRPr>
          </a:p>
          <a:p>
            <a:pPr eaLnBrk="1" hangingPunct="1"/>
            <a:r>
              <a:rPr lang="fr-FR" altLang="fr-FR" sz="1000">
                <a:latin typeface="Verdana" charset="0"/>
              </a:rPr>
              <a:t>Vous pouvez avoir plus de données à saisir que celles affichées. Des lignes complémentaires vierges sont prévues, mais masquées pour ne pas perturber la présentation graphique : 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 Pour ôter le masque de ces lignes, sélectionner les lignes au-dessus et en dessous de celles masquées, puis avec le clic-droit de la souris choisissez Afficher.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Pour masquer une ligne, sélectionner la ligne, puis avec le clic-droit de la souris choisissez Masquer.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Les illustrations se modifieront au gré de vos modifications, les lignes masquées n ’apparaissant pas non plus dans les graphiques (attention sous Excel, une ligne masquée est  tout de même totalisée dans une formule de calcul).</a:t>
            </a:r>
            <a:endParaRPr lang="fr-FR" altLang="fr-FR" sz="1000" b="1">
              <a:latin typeface="Verdana" charset="0"/>
            </a:endParaRPr>
          </a:p>
          <a:p>
            <a:pPr eaLnBrk="1" hangingPunct="1"/>
            <a:endParaRPr lang="fr-FR" altLang="fr-FR" sz="1000" b="1">
              <a:latin typeface="Verdana" charset="0"/>
            </a:endParaRPr>
          </a:p>
          <a:p>
            <a:pPr eaLnBrk="1" hangingPunct="1"/>
            <a:r>
              <a:rPr lang="fr-FR" altLang="fr-FR" sz="1000">
                <a:latin typeface="Verdana" charset="0"/>
              </a:rPr>
              <a:t>Vous pouvez également ajouter d’autres lignes, mais il faut alors avoir une maîtrise satisfaisante de l’outil Excel pour que les ajouts soient inclus dans les totaux et dans les graphiques.</a:t>
            </a:r>
          </a:p>
          <a:p>
            <a:pPr eaLnBrk="1" hangingPunct="1"/>
            <a:endParaRPr lang="fr-FR" altLang="fr-FR" sz="1000">
              <a:latin typeface="Verdana" charset="0"/>
            </a:endParaRPr>
          </a:p>
          <a:p>
            <a:pPr eaLnBrk="1" hangingPunct="1"/>
            <a:r>
              <a:rPr lang="fr-FR" altLang="fr-FR" sz="1000">
                <a:latin typeface="Verdana" charset="0"/>
              </a:rPr>
              <a:t>Porter votre attention aux étiquettes des graphiques, il se peut que certaines ne soient pas visibles, il faut tout simplement redimensionner la zone graphique ou déplacer l’étiquette.</a:t>
            </a:r>
          </a:p>
          <a:p>
            <a:pPr eaLnBrk="1" hangingPunct="1"/>
            <a:r>
              <a:rPr lang="fr-FR" altLang="fr-FR" u="sng">
                <a:latin typeface="Verdana" charset="0"/>
              </a:rPr>
              <a:t>En cas de difficultés ou pour des suggestions</a:t>
            </a:r>
            <a:endParaRPr lang="fr-FR" altLang="fr-FR" sz="1000">
              <a:latin typeface="Verdana" charset="0"/>
            </a:endParaRPr>
          </a:p>
          <a:p>
            <a:pPr eaLnBrk="1" hangingPunct="1"/>
            <a:r>
              <a:rPr lang="fr-FR" altLang="fr-FR" sz="1000">
                <a:latin typeface="Verdana" charset="0"/>
              </a:rPr>
              <a:t>Damien LAVIRON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T.02.47.60.39.00</a:t>
            </a:r>
          </a:p>
          <a:p>
            <a:pPr eaLnBrk="1" hangingPunct="1"/>
            <a:r>
              <a:rPr lang="fr-FR" altLang="fr-FR" sz="1000">
                <a:latin typeface="Verdana" charset="0"/>
              </a:rPr>
              <a:t>damien.laviron@inextenso.fr</a:t>
            </a:r>
            <a:endParaRPr lang="fr-FR" altLang="fr-FR">
              <a:latin typeface="Verdana" charset="0"/>
            </a:endParaRPr>
          </a:p>
        </p:txBody>
      </p:sp>
      <p:sp>
        <p:nvSpPr>
          <p:cNvPr id="21508" name="Rectangle 1027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443163" y="122238"/>
            <a:ext cx="1600200" cy="1201737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1CB89694-5EE0-7547-8EF6-2CB0FC41491B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10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646613"/>
            <a:ext cx="4891088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199" tIns="44309" rIns="90199" bIns="44309"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  <p:sp>
        <p:nvSpPr>
          <p:cNvPr id="3174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850900"/>
            <a:ext cx="4568825" cy="34274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AE5F775-2CE1-B746-A28E-295976462B6C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11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49300"/>
            <a:ext cx="4903788" cy="3678238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51375"/>
            <a:ext cx="4864100" cy="4429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CB274F1C-1B32-9F4D-B938-6F7F062AC180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12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648E282-09E5-3E4A-BEE2-7B3C0AAEDFA8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E4F1143C-2458-9B49-927A-D34BDD240663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897B635-1A78-BB4A-BE84-5734080F0A2B}" type="slidenum">
              <a:rPr lang="fr-FR" altLang="fr-FR">
                <a:solidFill>
                  <a:srgbClr val="FFFFFF"/>
                </a:solidFill>
              </a:rPr>
              <a:pPr eaLnBrk="1" hangingPunct="1"/>
              <a:t>15</a:t>
            </a:fld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646613"/>
            <a:ext cx="4891088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842" tIns="44133" rIns="89842" bIns="44133"/>
          <a:lstStyle/>
          <a:p>
            <a:endParaRPr lang="fr-FR" altLang="fr-FR">
              <a:latin typeface="Verdana" charset="0"/>
            </a:endParaRPr>
          </a:p>
        </p:txBody>
      </p:sp>
      <p:sp>
        <p:nvSpPr>
          <p:cNvPr id="3686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9338" y="849313"/>
            <a:ext cx="4570412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8D4F9CD7-3F22-154C-BA06-1D7EEE3DB350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49300"/>
            <a:ext cx="4903788" cy="3678238"/>
          </a:xfrm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51375"/>
            <a:ext cx="4864100" cy="4429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DBE59E80-651E-4646-A378-B779C5CC090C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670126A3-37B8-4E49-A677-454AC545B7E8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79475" y="749300"/>
            <a:ext cx="4903788" cy="3678238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5350" y="4651375"/>
            <a:ext cx="4864100" cy="44291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09851C29-EAF4-5348-AE41-5B78D592F982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646613"/>
            <a:ext cx="4891088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199" tIns="44309" rIns="90199" bIns="44309"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  <p:sp>
        <p:nvSpPr>
          <p:cNvPr id="2560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850900"/>
            <a:ext cx="4568825" cy="34274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A9F42941-7835-0D49-8386-13155C5EDBA6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646613"/>
            <a:ext cx="4891088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199" tIns="44309" rIns="90199" bIns="44309"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  <p:sp>
        <p:nvSpPr>
          <p:cNvPr id="2662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850900"/>
            <a:ext cx="4568825" cy="34274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934D7BF-5ABF-2245-A28F-F257A7C2C79C}" type="slidenum">
              <a:rPr lang="fr-FR" altLang="fr-FR">
                <a:solidFill>
                  <a:srgbClr val="FFFFFF"/>
                </a:solidFill>
              </a:rPr>
              <a:pPr eaLnBrk="1" hangingPunct="1"/>
              <a:t>7</a:t>
            </a:fld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646613"/>
            <a:ext cx="4891088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9842" tIns="44133" rIns="89842" bIns="44133"/>
          <a:lstStyle/>
          <a:p>
            <a:endParaRPr lang="fr-FR" altLang="fr-FR">
              <a:latin typeface="Verdana" charset="0"/>
            </a:endParaRPr>
          </a:p>
        </p:txBody>
      </p:sp>
      <p:sp>
        <p:nvSpPr>
          <p:cNvPr id="27652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9338" y="849313"/>
            <a:ext cx="4570412" cy="3429000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2E34FF91-E864-504C-B2C9-A00F1C17A6E4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1pPr>
            <a:lvl2pPr marL="742950" indent="-28575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2pPr>
            <a:lvl3pPr marL="11430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3pPr>
            <a:lvl4pPr marL="16002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4pPr>
            <a:lvl5pPr marL="2057400" indent="-228600" algn="l" eaLnBrk="0" hangingPunct="0">
              <a:spcBef>
                <a:spcPct val="30000"/>
              </a:spcBef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har char="•"/>
              <a:defRPr sz="1200">
                <a:solidFill>
                  <a:srgbClr val="0C2678"/>
                </a:solidFill>
                <a:latin typeface="Verdana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494B9AAD-4AA0-2A42-88DD-276B47E69ACC}" type="slidenum">
              <a:rPr lang="en-GB" altLang="fr-FR">
                <a:solidFill>
                  <a:srgbClr val="FFFFFF"/>
                </a:solidFill>
              </a:rPr>
              <a:pPr algn="r" eaLnBrk="1" hangingPunct="1">
                <a:spcBef>
                  <a:spcPct val="0"/>
                </a:spcBef>
                <a:buFontTx/>
                <a:buNone/>
              </a:pPr>
              <a:t>9</a:t>
            </a:fld>
            <a:endParaRPr lang="en-GB" altLang="fr-FR">
              <a:solidFill>
                <a:srgbClr val="FFFFFF"/>
              </a:solidFill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9000" y="4646613"/>
            <a:ext cx="4891088" cy="41163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0199" tIns="44309" rIns="90199" bIns="44309"/>
          <a:lstStyle/>
          <a:p>
            <a:pPr eaLnBrk="1" hangingPunct="1"/>
            <a:endParaRPr lang="fr-FR" altLang="fr-FR">
              <a:latin typeface="Verdana" charset="0"/>
            </a:endParaRPr>
          </a:p>
        </p:txBody>
      </p:sp>
      <p:sp>
        <p:nvSpPr>
          <p:cNvPr id="3072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50925" y="850900"/>
            <a:ext cx="4568825" cy="342741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oleObject" Target="../embeddings/oleObject2.bin"/><Relationship Id="rId5" Type="http://schemas.openxmlformats.org/officeDocument/2006/relationships/image" Target="../media/image1.png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deloitte_rvb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3" y="6313488"/>
            <a:ext cx="1252537" cy="23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 userDrawn="1"/>
        </p:nvSpPr>
        <p:spPr bwMode="auto">
          <a:xfrm>
            <a:off x="3371850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ea typeface="+mn-ea"/>
            </a:endParaRPr>
          </a:p>
        </p:txBody>
      </p:sp>
      <p:graphicFrame>
        <p:nvGraphicFramePr>
          <p:cNvPr id="6" name="Object 9"/>
          <p:cNvGraphicFramePr>
            <a:graphicFrameLocks noChangeAspect="1"/>
          </p:cNvGraphicFramePr>
          <p:nvPr userDrawn="1"/>
        </p:nvGraphicFramePr>
        <p:xfrm>
          <a:off x="417513" y="715963"/>
          <a:ext cx="2454275" cy="671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r:id="rId4" imgW="6562773" imgH="1780952" progId="Paint.Picture">
                  <p:embed/>
                </p:oleObj>
              </mc:Choice>
              <mc:Fallback>
                <p:oleObj r:id="rId4" imgW="6562773" imgH="17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513" y="715963"/>
                        <a:ext cx="2454275" cy="671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95288" y="2563813"/>
            <a:ext cx="8748712" cy="1512887"/>
          </a:xfrm>
          <a:ln/>
        </p:spPr>
        <p:txBody>
          <a:bodyPr/>
          <a:lstStyle>
            <a:lvl1pPr>
              <a:defRPr sz="6500"/>
            </a:lvl1pPr>
          </a:lstStyle>
          <a:p>
            <a:r>
              <a:rPr lang="fr-FR"/>
              <a:t>Cliquez pour modifier le style du titre du masque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95288" y="4221163"/>
            <a:ext cx="8442325" cy="503237"/>
          </a:xfrm>
          <a:ln/>
        </p:spPr>
        <p:txBody>
          <a:bodyPr/>
          <a:lstStyle>
            <a:lvl1pPr marL="0" indent="0">
              <a:spcAft>
                <a:spcPct val="0"/>
              </a:spcAft>
              <a:buFont typeface="Verdana" pitchFamily="34" charset="0"/>
              <a:buNone/>
              <a:defRPr sz="2000"/>
            </a:lvl1pPr>
          </a:lstStyle>
          <a:p>
            <a:r>
              <a:rPr lang="fr-FR"/>
              <a:t>Cliquez pour modifier le style du sous-titre du masque</a:t>
            </a:r>
          </a:p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3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2607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65925" y="333375"/>
            <a:ext cx="2125663" cy="61626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4175" y="333375"/>
            <a:ext cx="6229350" cy="61626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7033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4175" y="333375"/>
            <a:ext cx="8507413" cy="8223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384175" y="1384300"/>
            <a:ext cx="4176713" cy="51117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4713288" y="1384300"/>
            <a:ext cx="4178300" cy="5111750"/>
          </a:xfrm>
        </p:spPr>
        <p:txBody>
          <a:bodyPr/>
          <a:lstStyle/>
          <a:p>
            <a:pPr lvl="0"/>
            <a:endParaRPr lang="fr-FR" noProof="0" smtClean="0"/>
          </a:p>
        </p:txBody>
      </p:sp>
    </p:spTree>
    <p:extLst>
      <p:ext uri="{BB962C8B-B14F-4D97-AF65-F5344CB8AC3E}">
        <p14:creationId xmlns:p14="http://schemas.microsoft.com/office/powerpoint/2010/main" val="194609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1251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15805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84175" y="1384300"/>
            <a:ext cx="4176713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3288" y="1384300"/>
            <a:ext cx="41783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2691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392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32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53308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1836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vmlDrawing" Target="../drawings/vmlDrawing1.vml"/><Relationship Id="rId15" Type="http://schemas.openxmlformats.org/officeDocument/2006/relationships/oleObject" Target="../embeddings/oleObject1.bin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175" y="333375"/>
            <a:ext cx="850741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175" y="1384300"/>
            <a:ext cx="8507413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2"/>
            <a:endParaRPr lang="fr-FR" altLang="fr-FR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84175" y="6526213"/>
            <a:ext cx="26511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463DBC5C-336F-8846-9963-811FC192D48A}" type="slidenum">
              <a:rPr lang="fr-FR" altLang="fr-FR" sz="800">
                <a:solidFill>
                  <a:srgbClr val="091D5D"/>
                </a:solidFill>
              </a:rPr>
              <a:pPr algn="l" eaLnBrk="1" hangingPunct="1">
                <a:spcBef>
                  <a:spcPct val="0"/>
                </a:spcBef>
              </a:pPr>
              <a:t>‹N°›</a:t>
            </a:fld>
            <a:endParaRPr lang="fr-FR" altLang="fr-FR" sz="800">
              <a:solidFill>
                <a:srgbClr val="091D5D"/>
              </a:solidFill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384175" y="1052513"/>
            <a:ext cx="8507413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384175" y="6524625"/>
            <a:ext cx="8507413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582613" y="6519863"/>
            <a:ext cx="5900737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90000" anchor="b"/>
          <a:lstStyle>
            <a:lvl1pPr eaLnBrk="0" hangingPunct="0"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tabLst>
                <a:tab pos="2957513" algn="l"/>
              </a:tabLs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algn="l" eaLnBrk="1" hangingPunct="1">
              <a:spcBef>
                <a:spcPct val="0"/>
              </a:spcBef>
              <a:defRPr/>
            </a:pPr>
            <a:r>
              <a:rPr lang="fr-FR" altLang="fr-FR" sz="600" dirty="0" smtClean="0">
                <a:latin typeface="Arial" charset="0"/>
                <a:ea typeface="+mn-ea"/>
              </a:rPr>
              <a:t> </a:t>
            </a:r>
            <a:r>
              <a:rPr lang="fr-FR" altLang="fr-FR" sz="600" dirty="0" smtClean="0">
                <a:solidFill>
                  <a:srgbClr val="091D5D"/>
                </a:solidFill>
                <a:latin typeface="Arial" charset="0"/>
                <a:ea typeface="+mn-ea"/>
                <a:sym typeface="Wingdings 3" pitchFamily="18" charset="2"/>
              </a:rPr>
              <a:t></a:t>
            </a:r>
            <a:r>
              <a:rPr lang="fr-FR" altLang="fr-FR" dirty="0" smtClean="0">
                <a:latin typeface="Arial" charset="0"/>
                <a:ea typeface="+mn-ea"/>
                <a:sym typeface="Wingdings 3" pitchFamily="18" charset="2"/>
              </a:rPr>
              <a:t> </a:t>
            </a:r>
            <a:r>
              <a:rPr lang="fr-FR" altLang="fr-FR" sz="800" dirty="0" smtClean="0">
                <a:solidFill>
                  <a:srgbClr val="091D5D"/>
                </a:solidFill>
                <a:ea typeface="+mn-ea"/>
                <a:sym typeface="Wingdings 3" pitchFamily="18" charset="2"/>
              </a:rPr>
              <a:t>Association SFGM TC </a:t>
            </a:r>
            <a:r>
              <a:rPr lang="fr-FR" altLang="fr-FR" sz="800" dirty="0" smtClean="0">
                <a:solidFill>
                  <a:srgbClr val="091D5D"/>
                </a:solidFill>
                <a:ea typeface="+mn-ea"/>
              </a:rPr>
              <a:t>/ comptes annuels au 31/12/2015	</a:t>
            </a:r>
            <a:r>
              <a:rPr lang="fr-FR" altLang="fr-FR" sz="600" dirty="0" smtClean="0">
                <a:solidFill>
                  <a:srgbClr val="091D5D"/>
                </a:solidFill>
                <a:ea typeface="+mn-ea"/>
                <a:sym typeface="Wingdings 3" pitchFamily="18" charset="2"/>
              </a:rPr>
              <a:t></a:t>
            </a:r>
            <a:r>
              <a:rPr lang="fr-FR" altLang="fr-FR" sz="800" dirty="0" smtClean="0">
                <a:solidFill>
                  <a:srgbClr val="091D5D"/>
                </a:solidFill>
                <a:ea typeface="+mn-ea"/>
              </a:rPr>
              <a:t> Assemblée Générale du 11/2016</a:t>
            </a:r>
          </a:p>
        </p:txBody>
      </p:sp>
      <p:sp>
        <p:nvSpPr>
          <p:cNvPr id="1032" name="Rectangle 10"/>
          <p:cNvSpPr>
            <a:spLocks noChangeArrowheads="1"/>
          </p:cNvSpPr>
          <p:nvPr userDrawn="1"/>
        </p:nvSpPr>
        <p:spPr bwMode="auto">
          <a:xfrm>
            <a:off x="3371850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000" tIns="36000" rIns="36000" bIns="3600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fr-FR" altLang="fr-FR" smtClean="0">
              <a:ea typeface="+mn-ea"/>
            </a:endParaRPr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 userDrawn="1"/>
        </p:nvGraphicFramePr>
        <p:xfrm>
          <a:off x="7947025" y="6583363"/>
          <a:ext cx="931863" cy="255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r:id="rId15" imgW="6562773" imgH="1780952" progId="Paint.Picture">
                  <p:embed/>
                </p:oleObj>
              </mc:Choice>
              <mc:Fallback>
                <p:oleObj r:id="rId15" imgW="6562773" imgH="1780952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47025" y="6583363"/>
                        <a:ext cx="931863" cy="255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  <p:sldLayoutId id="2147483887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+mj-lt"/>
          <a:ea typeface="Times New Roman" charset="0"/>
          <a:cs typeface="+mj-cs"/>
        </a:defRPr>
      </a:lvl1pPr>
      <a:lvl2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ea typeface="Times New Roman" charset="0"/>
          <a:cs typeface="Times New Roman" pitchFamily="18" charset="0"/>
        </a:defRPr>
      </a:lvl2pPr>
      <a:lvl3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ea typeface="Times New Roman" charset="0"/>
          <a:cs typeface="Times New Roman" pitchFamily="18" charset="0"/>
        </a:defRPr>
      </a:lvl3pPr>
      <a:lvl4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ea typeface="Times New Roman" charset="0"/>
          <a:cs typeface="Times New Roman" pitchFamily="18" charset="0"/>
        </a:defRPr>
      </a:lvl4pPr>
      <a:lvl5pPr algn="l" rtl="0" eaLnBrk="0" fontAlgn="base" hangingPunct="0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ea typeface="Times New Roman" charset="0"/>
          <a:cs typeface="Times New Roman" pitchFamily="18" charset="0"/>
        </a:defRPr>
      </a:lvl5pPr>
      <a:lvl6pPr marL="457200" algn="l" rtl="0" fontAlgn="base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cs typeface="Times New Roman" pitchFamily="18" charset="0"/>
        </a:defRPr>
      </a:lvl6pPr>
      <a:lvl7pPr marL="914400" algn="l" rtl="0" fontAlgn="base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cs typeface="Times New Roman" pitchFamily="18" charset="0"/>
        </a:defRPr>
      </a:lvl7pPr>
      <a:lvl8pPr marL="1371600" algn="l" rtl="0" fontAlgn="base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cs typeface="Times New Roman" pitchFamily="18" charset="0"/>
        </a:defRPr>
      </a:lvl8pPr>
      <a:lvl9pPr marL="1828800" algn="l" rtl="0" fontAlgn="base">
        <a:lnSpc>
          <a:spcPct val="75000"/>
        </a:lnSpc>
        <a:spcBef>
          <a:spcPct val="0"/>
        </a:spcBef>
        <a:spcAft>
          <a:spcPct val="0"/>
        </a:spcAft>
        <a:defRPr sz="3000">
          <a:solidFill>
            <a:srgbClr val="091D5D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55600" indent="-355600" algn="l" rtl="0" eaLnBrk="0" fontAlgn="base" hangingPunct="0">
        <a:lnSpc>
          <a:spcPct val="102000"/>
        </a:lnSpc>
        <a:spcBef>
          <a:spcPct val="0"/>
        </a:spcBef>
        <a:spcAft>
          <a:spcPct val="37000"/>
        </a:spcAft>
        <a:buClr>
          <a:schemeClr val="accent2"/>
        </a:buClr>
        <a:buFont typeface="Verdana" charset="0"/>
        <a:buChar char="•"/>
        <a:tabLst>
          <a:tab pos="5715000" algn="l"/>
        </a:tabLst>
        <a:defRPr sz="2600">
          <a:solidFill>
            <a:srgbClr val="091D5D"/>
          </a:solidFill>
          <a:latin typeface="+mn-lt"/>
          <a:ea typeface="Arial" charset="0"/>
          <a:cs typeface="+mn-cs"/>
        </a:defRPr>
      </a:lvl1pPr>
      <a:lvl2pPr marL="812800" indent="-277813" algn="l" rtl="0" eaLnBrk="0" fontAlgn="base" hangingPunct="0">
        <a:lnSpc>
          <a:spcPct val="94000"/>
        </a:lnSpc>
        <a:spcBef>
          <a:spcPct val="0"/>
        </a:spcBef>
        <a:spcAft>
          <a:spcPct val="36000"/>
        </a:spcAft>
        <a:buClr>
          <a:schemeClr val="accent2"/>
        </a:buClr>
        <a:buFont typeface="Times New Roman" charset="0"/>
        <a:buChar char="–"/>
        <a:tabLst>
          <a:tab pos="5715000" algn="l"/>
        </a:tabLst>
        <a:defRPr sz="2200">
          <a:solidFill>
            <a:srgbClr val="091D5D"/>
          </a:solidFill>
          <a:latin typeface="+mn-lt"/>
          <a:ea typeface="Arial" charset="0"/>
          <a:cs typeface="+mn-cs"/>
        </a:defRPr>
      </a:lvl2pPr>
      <a:lvl3pPr marL="1320800" indent="-265113" algn="l" rtl="0" eaLnBrk="0" fontAlgn="base" hangingPunct="0">
        <a:lnSpc>
          <a:spcPct val="95000"/>
        </a:lnSpc>
        <a:spcBef>
          <a:spcPct val="0"/>
        </a:spcBef>
        <a:spcAft>
          <a:spcPct val="30000"/>
        </a:spcAft>
        <a:buClr>
          <a:schemeClr val="accent2"/>
        </a:buClr>
        <a:buFont typeface="Times New Roman" charset="0"/>
        <a:buChar char="–"/>
        <a:tabLst>
          <a:tab pos="5715000" algn="l"/>
        </a:tabLst>
        <a:defRPr>
          <a:solidFill>
            <a:srgbClr val="091D5D"/>
          </a:solidFill>
          <a:latin typeface="+mn-lt"/>
          <a:ea typeface="Arial" charset="0"/>
          <a:cs typeface="+mn-cs"/>
        </a:defRPr>
      </a:lvl3pPr>
      <a:lvl4pPr marL="1784350" indent="-195263" algn="l" rtl="0" eaLnBrk="0" fontAlgn="base" hangingPunct="0">
        <a:spcBef>
          <a:spcPct val="20000"/>
        </a:spcBef>
        <a:spcAft>
          <a:spcPct val="20000"/>
        </a:spcAft>
        <a:buClr>
          <a:schemeClr val="accent2"/>
        </a:buClr>
        <a:buFont typeface="Arial" charset="0"/>
        <a:buChar char="–"/>
        <a:tabLst>
          <a:tab pos="5715000" algn="l"/>
        </a:tabLst>
        <a:defRPr sz="1600">
          <a:solidFill>
            <a:srgbClr val="091D5D"/>
          </a:solidFill>
          <a:latin typeface="+mn-lt"/>
          <a:ea typeface="Arial" charset="0"/>
          <a:cs typeface="+mn-cs"/>
        </a:defRPr>
      </a:lvl4pPr>
      <a:lvl5pPr marL="2151063" indent="-187325" algn="l" rtl="0" eaLnBrk="0" fontAlgn="base" hangingPunct="0">
        <a:spcBef>
          <a:spcPct val="20000"/>
        </a:spcBef>
        <a:spcAft>
          <a:spcPct val="20000"/>
        </a:spcAft>
        <a:buClr>
          <a:schemeClr val="folHlink"/>
        </a:buClr>
        <a:buFont typeface="Wingdings" charset="2"/>
        <a:tabLst>
          <a:tab pos="5715000" algn="l"/>
        </a:tabLst>
        <a:defRPr sz="1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Arial" charset="0"/>
          <a:cs typeface="+mn-cs"/>
        </a:defRPr>
      </a:lvl5pPr>
      <a:lvl6pPr marL="2608263" indent="-187325" algn="l" rtl="0" fontAlgn="base"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tabLst>
          <a:tab pos="5715000" algn="l"/>
        </a:tabLst>
        <a:defRPr sz="1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+mn-cs"/>
        </a:defRPr>
      </a:lvl6pPr>
      <a:lvl7pPr marL="3065463" indent="-187325" algn="l" rtl="0" fontAlgn="base"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tabLst>
          <a:tab pos="5715000" algn="l"/>
        </a:tabLst>
        <a:defRPr sz="1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+mn-cs"/>
        </a:defRPr>
      </a:lvl7pPr>
      <a:lvl8pPr marL="3522663" indent="-187325" algn="l" rtl="0" fontAlgn="base"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tabLst>
          <a:tab pos="5715000" algn="l"/>
        </a:tabLst>
        <a:defRPr sz="1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+mn-cs"/>
        </a:defRPr>
      </a:lvl8pPr>
      <a:lvl9pPr marL="3979863" indent="-187325" algn="l" rtl="0" fontAlgn="base">
        <a:spcBef>
          <a:spcPct val="20000"/>
        </a:spcBef>
        <a:spcAft>
          <a:spcPct val="20000"/>
        </a:spcAft>
        <a:buClr>
          <a:schemeClr val="folHlink"/>
        </a:buClr>
        <a:buFont typeface="Wingdings" pitchFamily="2" charset="2"/>
        <a:tabLst>
          <a:tab pos="5715000" algn="l"/>
        </a:tabLst>
        <a:defRPr sz="1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customXml" Target="../ink/ink1.xml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7.bin"/><Relationship Id="rId5" Type="http://schemas.openxmlformats.org/officeDocument/2006/relationships/package" Target="../embeddings/Feuille_de_calcul_Microsoft_Excel4.xlsx"/><Relationship Id="rId6" Type="http://schemas.openxmlformats.org/officeDocument/2006/relationships/image" Target="../media/image12.emf"/><Relationship Id="rId7" Type="http://schemas.openxmlformats.org/officeDocument/2006/relationships/image" Target="../media/image3.pn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8.bin"/><Relationship Id="rId5" Type="http://schemas.openxmlformats.org/officeDocument/2006/relationships/package" Target="../embeddings/Feuille_de_calcul_Microsoft_Excel5.xlsx"/><Relationship Id="rId6" Type="http://schemas.openxmlformats.org/officeDocument/2006/relationships/image" Target="../media/image13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4" Type="http://schemas.openxmlformats.org/officeDocument/2006/relationships/oleObject" Target="../embeddings/oleObject9.bin"/><Relationship Id="rId5" Type="http://schemas.openxmlformats.org/officeDocument/2006/relationships/image" Target="../media/image8.emf"/><Relationship Id="rId6" Type="http://schemas.openxmlformats.org/officeDocument/2006/relationships/image" Target="../media/image3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4" Type="http://schemas.openxmlformats.org/officeDocument/2006/relationships/image" Target="../media/image40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3.bin"/><Relationship Id="rId5" Type="http://schemas.openxmlformats.org/officeDocument/2006/relationships/package" Target="../embeddings/Feuille_de_calcul_Microsoft_Excel1.xlsx"/><Relationship Id="rId6" Type="http://schemas.openxmlformats.org/officeDocument/2006/relationships/image" Target="../media/image6.emf"/><Relationship Id="rId7" Type="http://schemas.openxmlformats.org/officeDocument/2006/relationships/image" Target="../media/image3.pn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4" Type="http://schemas.openxmlformats.org/officeDocument/2006/relationships/oleObject" Target="../embeddings/oleObject4.bin"/><Relationship Id="rId5" Type="http://schemas.openxmlformats.org/officeDocument/2006/relationships/package" Target="../embeddings/Feuille_de_calcul_Microsoft_Excel2.xlsx"/><Relationship Id="rId6" Type="http://schemas.openxmlformats.org/officeDocument/2006/relationships/image" Target="../media/image7.emf"/><Relationship Id="rId7" Type="http://schemas.openxmlformats.org/officeDocument/2006/relationships/image" Target="../media/image3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5.bin"/><Relationship Id="rId5" Type="http://schemas.openxmlformats.org/officeDocument/2006/relationships/image" Target="../media/image8.emf"/><Relationship Id="rId6" Type="http://schemas.openxmlformats.org/officeDocument/2006/relationships/chart" Target="../charts/chart1.xml"/><Relationship Id="rId7" Type="http://schemas.openxmlformats.org/officeDocument/2006/relationships/customXml" Target="../ink/ink3.xml"/><Relationship Id="rId8" Type="http://schemas.openxmlformats.org/officeDocument/2006/relationships/image" Target="../media/image9.pn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6.bin"/><Relationship Id="rId5" Type="http://schemas.openxmlformats.org/officeDocument/2006/relationships/package" Target="../embeddings/Feuille_de_calcul_Microsoft_Excel3.xlsx"/><Relationship Id="rId6" Type="http://schemas.openxmlformats.org/officeDocument/2006/relationships/image" Target="../media/image11.emf"/><Relationship Id="rId7" Type="http://schemas.openxmlformats.org/officeDocument/2006/relationships/image" Target="../media/image3.pn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28864" y="5532408"/>
            <a:ext cx="6350000" cy="1046222"/>
          </a:xfrm>
          <a:solidFill>
            <a:srgbClr val="FFFF99"/>
          </a:solidFill>
        </p:spPr>
        <p:txBody>
          <a:bodyPr lIns="90488" tIns="44450" rIns="90488" bIns="44450"/>
          <a:lstStyle/>
          <a:p>
            <a:pPr marL="342900" indent="-342900" algn="ctr" eaLnBrk="1" hangingPunct="1">
              <a:buFont typeface="Verdana" charset="0"/>
              <a:buNone/>
              <a:tabLst/>
            </a:pPr>
            <a:r>
              <a:rPr lang="fr-FR" altLang="fr-FR" sz="3000" b="1" dirty="0"/>
              <a:t>ASSEMBLEE GENERALE</a:t>
            </a:r>
          </a:p>
          <a:p>
            <a:pPr marL="342900" indent="-342900" algn="ctr" eaLnBrk="1" hangingPunct="1">
              <a:buFont typeface="Verdana" charset="0"/>
              <a:buNone/>
              <a:tabLst/>
            </a:pPr>
            <a:r>
              <a:rPr lang="fr-FR" altLang="fr-FR" sz="3000" b="1" dirty="0" smtClean="0"/>
              <a:t>17/11/2016</a:t>
            </a:r>
            <a:endParaRPr lang="fr-FR" altLang="fr-FR" sz="3000" b="1" dirty="0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36000" rIns="36000" bIns="36000" anchor="ctr">
            <a:spAutoFit/>
          </a:bodyPr>
          <a:lstStyle>
            <a:lvl1pPr algn="l" eaLnBrk="0" hangingPunct="0">
              <a:lnSpc>
                <a:spcPct val="102000"/>
              </a:lnSpc>
              <a:spcBef>
                <a:spcPct val="0"/>
              </a:spcBef>
              <a:spcAft>
                <a:spcPct val="37000"/>
              </a:spcAft>
              <a:buClr>
                <a:schemeClr val="accent2"/>
              </a:buClr>
              <a:buFont typeface="Verdana" charset="0"/>
              <a:buChar char="•"/>
              <a:defRPr sz="2600"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eaLnBrk="0" hangingPunct="0">
              <a:lnSpc>
                <a:spcPct val="94000"/>
              </a:lnSpc>
              <a:spcBef>
                <a:spcPct val="0"/>
              </a:spcBef>
              <a:spcAft>
                <a:spcPct val="36000"/>
              </a:spcAft>
              <a:buClr>
                <a:schemeClr val="accent2"/>
              </a:buClr>
              <a:buFont typeface="Times New Roman" charset="0"/>
              <a:buChar char="–"/>
              <a:defRPr sz="2200"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Times New Roman" charset="0"/>
              <a:buChar char="–"/>
              <a:defRPr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FontTx/>
              <a:buNone/>
            </a:pPr>
            <a:endParaRPr lang="fr-FR" altLang="fr-FR" sz="1800">
              <a:solidFill>
                <a:schemeClr val="tx1"/>
              </a:solidFill>
              <a:latin typeface="Verdana" charset="0"/>
            </a:endParaRPr>
          </a:p>
        </p:txBody>
      </p:sp>
      <p:pic>
        <p:nvPicPr>
          <p:cNvPr id="307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6572" y="86417"/>
            <a:ext cx="5232292" cy="2801650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Encre 5"/>
              <p14:cNvContentPartPr/>
              <p14:nvPr/>
            </p14:nvContentPartPr>
            <p14:xfrm>
              <a:off x="7178405" y="1941806"/>
              <a:ext cx="45000" cy="7920"/>
            </p14:xfrm>
          </p:contentPart>
        </mc:Choice>
        <mc:Fallback xmlns="">
          <p:pic>
            <p:nvPicPr>
              <p:cNvPr id="6" name="Encre 5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62205" y="1925606"/>
                <a:ext cx="77400" cy="403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fr-FR" altLang="fr-FR" sz="3600" b="1">
                <a:latin typeface="+mn-lt"/>
              </a:rPr>
              <a:t>Bilan synthétique</a:t>
            </a:r>
          </a:p>
        </p:txBody>
      </p:sp>
      <p:graphicFrame>
        <p:nvGraphicFramePr>
          <p:cNvPr id="13315" name="Obje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2870209"/>
              </p:ext>
            </p:extLst>
          </p:nvPr>
        </p:nvGraphicFramePr>
        <p:xfrm>
          <a:off x="93317" y="1155701"/>
          <a:ext cx="8928100" cy="51207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" name="Feuille de calcul" r:id="rId5" imgW="7867785" imgH="3895635" progId="Excel.Sheet.12">
                  <p:embed/>
                </p:oleObj>
              </mc:Choice>
              <mc:Fallback>
                <p:oleObj name="Feuille de calcul" r:id="rId5" imgW="7867785" imgH="389563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17" y="1155701"/>
                        <a:ext cx="8928100" cy="512072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837" y="5710998"/>
            <a:ext cx="610230" cy="363604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333375"/>
            <a:ext cx="8507413" cy="401638"/>
          </a:xfrm>
        </p:spPr>
        <p:txBody>
          <a:bodyPr/>
          <a:lstStyle/>
          <a:p>
            <a:pPr eaLnBrk="1" hangingPunct="1"/>
            <a:r>
              <a:rPr lang="fr-FR" altLang="fr-FR" sz="3600" b="1">
                <a:latin typeface="+mn-lt"/>
              </a:rPr>
              <a:t>COMMENTAIRES DU BILAN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r>
              <a:rPr lang="fr-FR" altLang="fr-FR" sz="3000" dirty="0"/>
              <a:t>Malgré le déficit de l’exercice et du précédent, les fonds propres disponibles demeurent significatifs au regard du budget </a:t>
            </a:r>
            <a:r>
              <a:rPr lang="fr-FR" altLang="fr-FR" sz="3000" smtClean="0"/>
              <a:t>annuel.</a:t>
            </a:r>
          </a:p>
          <a:p>
            <a:pPr marL="0" indent="0" eaLnBrk="1" hangingPunct="1">
              <a:buNone/>
            </a:pPr>
            <a:endParaRPr lang="fr-FR" altLang="fr-FR" sz="3000" dirty="0" smtClean="0"/>
          </a:p>
          <a:p>
            <a:pPr eaLnBrk="1" hangingPunct="1">
              <a:buFontTx/>
              <a:buChar char="•"/>
            </a:pPr>
            <a:r>
              <a:rPr lang="fr-FR" altLang="fr-FR" sz="3000" dirty="0" smtClean="0"/>
              <a:t>L’association </a:t>
            </a:r>
            <a:r>
              <a:rPr lang="fr-FR" altLang="fr-FR" sz="3000" dirty="0"/>
              <a:t>n’a quasiment pas de dettes et ses disponibilités (banques et placements) représentent 482 K€ au </a:t>
            </a:r>
            <a:r>
              <a:rPr lang="fr-FR" altLang="fr-FR" sz="3000" dirty="0" smtClean="0"/>
              <a:t>31/12/2015.</a:t>
            </a:r>
            <a:endParaRPr lang="fr-FR" altLang="fr-FR" sz="30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1634" y="5371381"/>
            <a:ext cx="909954" cy="542194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3576" y="960466"/>
            <a:ext cx="5438775" cy="20415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fr-FR" sz="7200" b="1">
                <a:solidFill>
                  <a:schemeClr val="tx1"/>
                </a:solidFill>
                <a:latin typeface="+mn-lt"/>
              </a:rPr>
              <a:t/>
            </a:r>
            <a:br>
              <a:rPr lang="en-GB" altLang="fr-FR" sz="7200" b="1">
                <a:solidFill>
                  <a:schemeClr val="tx1"/>
                </a:solidFill>
                <a:latin typeface="+mn-lt"/>
              </a:rPr>
            </a:br>
            <a:r>
              <a:rPr lang="en-GB" altLang="fr-FR" sz="6000" b="1">
                <a:solidFill>
                  <a:schemeClr val="tx1"/>
                </a:solidFill>
                <a:latin typeface="+mn-lt"/>
              </a:rPr>
              <a:t>LE RÉSULTAT</a:t>
            </a:r>
            <a:r>
              <a:rPr lang="en-GB" altLang="fr-FR" sz="7200" b="1">
                <a:solidFill>
                  <a:schemeClr val="tx1"/>
                </a:solidFill>
                <a:latin typeface="+mn-lt"/>
              </a:rPr>
              <a:t/>
            </a:r>
            <a:br>
              <a:rPr lang="en-GB" altLang="fr-FR" sz="7200" b="1">
                <a:solidFill>
                  <a:schemeClr val="tx1"/>
                </a:solidFill>
                <a:latin typeface="+mn-lt"/>
              </a:rPr>
            </a:br>
            <a:r>
              <a:rPr lang="en-GB" altLang="fr-FR" sz="2800" b="1">
                <a:solidFill>
                  <a:schemeClr val="tx1"/>
                </a:solidFill>
                <a:latin typeface="+mn-lt"/>
              </a:rPr>
              <a:t/>
            </a:r>
            <a:br>
              <a:rPr lang="en-GB" altLang="fr-FR" sz="2800" b="1">
                <a:solidFill>
                  <a:schemeClr val="tx1"/>
                </a:solidFill>
                <a:latin typeface="+mn-lt"/>
              </a:rPr>
            </a:br>
            <a:r>
              <a:rPr lang="en-GB" altLang="fr-FR" sz="4000" b="1">
                <a:solidFill>
                  <a:schemeClr val="tx1"/>
                </a:solidFill>
                <a:latin typeface="+mn-lt"/>
              </a:rPr>
              <a:t>SON AFFECTATION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834" y="3163018"/>
            <a:ext cx="2878903" cy="1715387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r-FR" altLang="fr-FR" sz="3600" b="1">
                <a:latin typeface="+mn-lt"/>
              </a:rPr>
              <a:t>Proposition d’affectation du résultat</a:t>
            </a:r>
          </a:p>
        </p:txBody>
      </p:sp>
      <p:sp useBgFill="1">
        <p:nvSpPr>
          <p:cNvPr id="16387" name="Oval 15"/>
          <p:cNvSpPr>
            <a:spLocks noChangeArrowheads="1"/>
          </p:cNvSpPr>
          <p:nvPr/>
        </p:nvSpPr>
        <p:spPr bwMode="auto">
          <a:xfrm>
            <a:off x="635000" y="4800600"/>
            <a:ext cx="3429000" cy="1371600"/>
          </a:xfrm>
          <a:prstGeom prst="ellipse">
            <a:avLst/>
          </a:prstGeom>
          <a:ln w="31750">
            <a:solidFill>
              <a:schemeClr val="tx1"/>
            </a:solidFill>
            <a:prstDash val="sysDot"/>
            <a:round/>
            <a:headEnd/>
            <a:tailEnd/>
          </a:ln>
        </p:spPr>
        <p:txBody>
          <a:bodyPr wrap="none" anchor="ctr"/>
          <a:lstStyle>
            <a:lvl1pPr algn="l" eaLnBrk="0" hangingPunct="0">
              <a:lnSpc>
                <a:spcPct val="102000"/>
              </a:lnSpc>
              <a:spcBef>
                <a:spcPct val="0"/>
              </a:spcBef>
              <a:spcAft>
                <a:spcPct val="37000"/>
              </a:spcAft>
              <a:buClr>
                <a:schemeClr val="accent2"/>
              </a:buClr>
              <a:buFont typeface="Verdana" charset="0"/>
              <a:buChar char="•"/>
              <a:defRPr sz="2600"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algn="l" eaLnBrk="0" hangingPunct="0">
              <a:lnSpc>
                <a:spcPct val="94000"/>
              </a:lnSpc>
              <a:spcBef>
                <a:spcPct val="0"/>
              </a:spcBef>
              <a:spcAft>
                <a:spcPct val="36000"/>
              </a:spcAft>
              <a:buClr>
                <a:schemeClr val="accent2"/>
              </a:buClr>
              <a:buFont typeface="Times New Roman" charset="0"/>
              <a:buChar char="–"/>
              <a:defRPr sz="2200"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eaLnBrk="0" hangingPunct="0">
              <a:lnSpc>
                <a:spcPct val="95000"/>
              </a:lnSpc>
              <a:spcBef>
                <a:spcPct val="0"/>
              </a:spcBef>
              <a:spcAft>
                <a:spcPct val="30000"/>
              </a:spcAft>
              <a:buClr>
                <a:schemeClr val="accent2"/>
              </a:buClr>
              <a:buFont typeface="Times New Roman" charset="0"/>
              <a:buChar char="–"/>
              <a:defRPr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eaLnBrk="0" hangingPunct="0">
              <a:spcBef>
                <a:spcPct val="20000"/>
              </a:spcBef>
              <a:spcAft>
                <a:spcPct val="20000"/>
              </a:spcAft>
              <a:buClr>
                <a:schemeClr val="accent2"/>
              </a:buClr>
              <a:buFont typeface="Arial" charset="0"/>
              <a:buChar char="–"/>
              <a:defRPr sz="1600">
                <a:solidFill>
                  <a:srgbClr val="091D5D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eaLnBrk="0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20000"/>
              </a:spcAft>
              <a:buClr>
                <a:schemeClr val="folHlink"/>
              </a:buClr>
              <a:buFont typeface="Wingdings" charset="2"/>
              <a:defRPr sz="1000">
                <a:solidFill>
                  <a:schemeClr val="bg1"/>
                </a:solidFill>
                <a:latin typeface="Verdana" charset="0"/>
                <a:ea typeface="Arial" charset="0"/>
                <a:cs typeface="Arial" charset="0"/>
              </a:defRPr>
            </a:lvl9pPr>
          </a:lstStyle>
          <a:p>
            <a:pPr algn="ct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fr-FR" altLang="fr-FR" sz="2400">
                <a:solidFill>
                  <a:schemeClr val="tx1"/>
                </a:solidFill>
                <a:latin typeface="Times New Roman" charset="0"/>
              </a:rPr>
              <a:t>Imputation du déficit sur </a:t>
            </a:r>
          </a:p>
          <a:p>
            <a:pPr algn="ct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r>
              <a:rPr lang="fr-FR" altLang="fr-FR" sz="2400">
                <a:solidFill>
                  <a:schemeClr val="tx1"/>
                </a:solidFill>
                <a:latin typeface="Times New Roman" charset="0"/>
              </a:rPr>
              <a:t>les fonds propres</a:t>
            </a:r>
          </a:p>
        </p:txBody>
      </p:sp>
      <p:sp>
        <p:nvSpPr>
          <p:cNvPr id="16388" name="Line 16"/>
          <p:cNvSpPr>
            <a:spLocks noChangeShapeType="1"/>
          </p:cNvSpPr>
          <p:nvPr/>
        </p:nvSpPr>
        <p:spPr bwMode="auto">
          <a:xfrm flipV="1">
            <a:off x="3959225" y="3395663"/>
            <a:ext cx="2584450" cy="1755775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graphicFrame>
        <p:nvGraphicFramePr>
          <p:cNvPr id="16389" name="Objet 2"/>
          <p:cNvGraphicFramePr>
            <a:graphicFrameLocks noChangeAspect="1"/>
          </p:cNvGraphicFramePr>
          <p:nvPr/>
        </p:nvGraphicFramePr>
        <p:xfrm>
          <a:off x="866775" y="1662113"/>
          <a:ext cx="7172325" cy="271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3" name="Feuille de calcul" r:id="rId5" imgW="2838585" imgH="1076415" progId="Excel.Sheet.12">
                  <p:embed/>
                </p:oleObj>
              </mc:Choice>
              <mc:Fallback>
                <p:oleObj name="Feuille de calcul" r:id="rId5" imgW="2838585" imgH="107641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1662113"/>
                        <a:ext cx="7172325" cy="2719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4565" y="1515374"/>
            <a:ext cx="4410734" cy="2041525"/>
          </a:xfrm>
          <a:noFill/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GB" altLang="fr-FR" sz="7200" b="1">
                <a:solidFill>
                  <a:schemeClr val="tx1"/>
                </a:solidFill>
                <a:latin typeface="+mn-lt"/>
              </a:rPr>
              <a:t/>
            </a:r>
            <a:br>
              <a:rPr lang="en-GB" altLang="fr-FR" sz="7200" b="1">
                <a:solidFill>
                  <a:schemeClr val="tx1"/>
                </a:solidFill>
                <a:latin typeface="+mn-lt"/>
              </a:rPr>
            </a:br>
            <a:r>
              <a:rPr lang="en-GB" altLang="fr-FR" sz="7200" b="1">
                <a:solidFill>
                  <a:schemeClr val="tx1"/>
                </a:solidFill>
                <a:latin typeface="+mn-lt"/>
              </a:rPr>
              <a:t>Budget 2016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7442" y="1283065"/>
            <a:ext cx="4206013" cy="2506142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fr-FR" altLang="fr-FR" sz="4800" b="1">
                <a:latin typeface="+mn-lt"/>
              </a:rPr>
              <a:t>BUDGET 2016</a:t>
            </a:r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Aide pour la clôture des comptes 2016</a:t>
            </a:r>
          </a:p>
          <a:p>
            <a:pPr lvl="1"/>
            <a:r>
              <a:rPr lang="fr-FR" dirty="0" smtClean="0"/>
              <a:t>Approbation du prochain CA</a:t>
            </a:r>
          </a:p>
          <a:p>
            <a:pPr lvl="1"/>
            <a:r>
              <a:rPr lang="fr-FR" dirty="0" smtClean="0"/>
              <a:t>Convention pour le maintien de la SFGM-TC comme employeur des salariés CRYOSTEM </a:t>
            </a:r>
          </a:p>
          <a:p>
            <a:pPr lvl="2">
              <a:buFont typeface="Courier New" charset="0"/>
              <a:buChar char="o"/>
            </a:pPr>
            <a:r>
              <a:rPr lang="fr-FR" dirty="0" smtClean="0"/>
              <a:t>remboursement €/€ + frais de gestion</a:t>
            </a:r>
          </a:p>
          <a:p>
            <a:r>
              <a:rPr lang="fr-FR" dirty="0" smtClean="0"/>
              <a:t>Dépenses exceptionnelles</a:t>
            </a:r>
            <a:endParaRPr lang="fr-FR" dirty="0"/>
          </a:p>
          <a:p>
            <a:pPr lvl="1"/>
            <a:r>
              <a:rPr lang="fr-FR" dirty="0" smtClean="0"/>
              <a:t>Salaires 2015-2016 emplois CHRU Lille</a:t>
            </a:r>
          </a:p>
          <a:p>
            <a:pPr lvl="1"/>
            <a:r>
              <a:rPr lang="fr-FR" dirty="0" smtClean="0"/>
              <a:t>Remboursement des subventions CRYOSTEM depuis 2011</a:t>
            </a:r>
          </a:p>
          <a:p>
            <a:r>
              <a:rPr lang="fr-FR" dirty="0" smtClean="0"/>
              <a:t>Recettes et trésorerie</a:t>
            </a:r>
          </a:p>
          <a:p>
            <a:pPr lvl="1"/>
            <a:r>
              <a:rPr lang="fr-FR" dirty="0" smtClean="0"/>
              <a:t>217 k€ reçus en 2016 pour actions ciblées</a:t>
            </a:r>
          </a:p>
          <a:p>
            <a:pPr lvl="1"/>
            <a:r>
              <a:rPr lang="fr-FR" dirty="0" smtClean="0"/>
              <a:t>338 k€ disponibles </a:t>
            </a:r>
            <a:r>
              <a:rPr lang="fr-FR" smtClean="0"/>
              <a:t>en trésorerie au 15/11/2016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pPr lvl="1"/>
            <a:endParaRPr lang="fr-FR" dirty="0"/>
          </a:p>
        </p:txBody>
      </p:sp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406400" y="3135313"/>
          <a:ext cx="12779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" name="Worksheet" r:id="rId4" imgW="1266825" imgH="428625" progId="Excel.Sheet.8">
                  <p:embed/>
                </p:oleObj>
              </mc:Choice>
              <mc:Fallback>
                <p:oleObj name="Worksheet" r:id="rId4" imgW="1266825" imgH="428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135313"/>
                        <a:ext cx="127793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0423" y="5267864"/>
            <a:ext cx="890652" cy="530693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333375"/>
            <a:ext cx="8507413" cy="401638"/>
          </a:xfrm>
        </p:spPr>
        <p:txBody>
          <a:bodyPr/>
          <a:lstStyle/>
          <a:p>
            <a:pPr eaLnBrk="1" hangingPunct="1"/>
            <a:r>
              <a:rPr lang="fr-FR" altLang="fr-FR" sz="3100" b="1">
                <a:latin typeface="+mn-lt"/>
              </a:rPr>
              <a:t>SOMMAIRE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4175" y="1211263"/>
            <a:ext cx="8507413" cy="5284787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fr-FR" altLang="fr-FR" dirty="0"/>
              <a:t>Faits caractéristiques de </a:t>
            </a:r>
            <a:r>
              <a:rPr lang="fr-FR" altLang="fr-FR" dirty="0" smtClean="0"/>
              <a:t>l’exercice </a:t>
            </a:r>
            <a:r>
              <a:rPr lang="fr-FR" altLang="fr-FR" b="1" dirty="0" smtClean="0">
                <a:solidFill>
                  <a:srgbClr val="FF0000"/>
                </a:solidFill>
              </a:rPr>
              <a:t>2015</a:t>
            </a:r>
            <a:endParaRPr lang="fr-FR" altLang="fr-FR" b="1" dirty="0">
              <a:solidFill>
                <a:srgbClr val="FF0000"/>
              </a:solidFill>
            </a:endParaRPr>
          </a:p>
          <a:p>
            <a:pPr eaLnBrk="1" hangingPunct="1">
              <a:buFontTx/>
              <a:buChar char="•"/>
            </a:pPr>
            <a:r>
              <a:rPr lang="fr-FR" altLang="fr-FR" dirty="0"/>
              <a:t>Le Compte de résultat</a:t>
            </a:r>
          </a:p>
          <a:p>
            <a:pPr lvl="1" eaLnBrk="1" hangingPunct="1">
              <a:buFontTx/>
              <a:buChar char="•"/>
            </a:pPr>
            <a:r>
              <a:rPr lang="fr-FR" altLang="fr-FR" dirty="0"/>
              <a:t>Compte de résultat</a:t>
            </a:r>
          </a:p>
          <a:p>
            <a:pPr lvl="1" eaLnBrk="1" hangingPunct="1">
              <a:buFontTx/>
              <a:buChar char="•"/>
            </a:pPr>
            <a:r>
              <a:rPr lang="fr-FR" altLang="fr-FR" dirty="0"/>
              <a:t>Composition des produits</a:t>
            </a:r>
          </a:p>
          <a:p>
            <a:pPr lvl="1" eaLnBrk="1" hangingPunct="1">
              <a:buFontTx/>
              <a:buChar char="•"/>
            </a:pPr>
            <a:r>
              <a:rPr lang="fr-FR" altLang="fr-FR" dirty="0"/>
              <a:t>Composition des charges</a:t>
            </a:r>
          </a:p>
          <a:p>
            <a:pPr eaLnBrk="1" hangingPunct="1">
              <a:spcBef>
                <a:spcPts val="900"/>
              </a:spcBef>
              <a:buFontTx/>
              <a:buChar char="•"/>
            </a:pPr>
            <a:r>
              <a:rPr lang="fr-FR" altLang="fr-FR" dirty="0"/>
              <a:t>Le Bilan</a:t>
            </a:r>
          </a:p>
          <a:p>
            <a:pPr lvl="1" eaLnBrk="1" hangingPunct="1">
              <a:buFontTx/>
              <a:buChar char="•"/>
            </a:pPr>
            <a:r>
              <a:rPr lang="fr-FR" altLang="fr-FR" dirty="0"/>
              <a:t>Bilan global</a:t>
            </a:r>
          </a:p>
          <a:p>
            <a:pPr lvl="1" eaLnBrk="1" hangingPunct="1">
              <a:buFontTx/>
              <a:buChar char="•"/>
            </a:pPr>
            <a:r>
              <a:rPr lang="fr-FR" altLang="fr-FR" dirty="0"/>
              <a:t>Equilibre financier	</a:t>
            </a:r>
          </a:p>
          <a:p>
            <a:pPr eaLnBrk="1" hangingPunct="1">
              <a:spcBef>
                <a:spcPts val="900"/>
              </a:spcBef>
              <a:buFontTx/>
              <a:buChar char="•"/>
            </a:pPr>
            <a:r>
              <a:rPr lang="fr-FR" altLang="fr-FR" dirty="0"/>
              <a:t>Le Résultat et son affectation</a:t>
            </a:r>
          </a:p>
          <a:p>
            <a:pPr eaLnBrk="1" hangingPunct="1">
              <a:spcBef>
                <a:spcPts val="900"/>
              </a:spcBef>
              <a:buFontTx/>
              <a:buChar char="•"/>
            </a:pPr>
            <a:r>
              <a:rPr lang="fr-FR" altLang="fr-FR" dirty="0"/>
              <a:t>Le budget 2016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Encre 6"/>
              <p14:cNvContentPartPr/>
              <p14:nvPr/>
            </p14:nvContentPartPr>
            <p14:xfrm>
              <a:off x="5579425" y="1013105"/>
              <a:ext cx="1365120" cy="737280"/>
            </p14:xfrm>
          </p:contentPart>
        </mc:Choice>
        <mc:Fallback xmlns="">
          <p:pic>
            <p:nvPicPr>
              <p:cNvPr id="7" name="Encre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63225" y="997265"/>
                <a:ext cx="1397520" cy="769680"/>
              </a:xfrm>
              <a:prstGeom prst="rect">
                <a:avLst/>
              </a:prstGeom>
            </p:spPr>
          </p:pic>
        </mc:Fallback>
      </mc:AlternateContent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7269" y="4949519"/>
            <a:ext cx="1434319" cy="768011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8134" y="1789142"/>
            <a:ext cx="4341157" cy="2397125"/>
          </a:xfrm>
          <a:noFill/>
        </p:spPr>
        <p:txBody>
          <a:bodyPr/>
          <a:lstStyle/>
          <a:p>
            <a:pPr eaLnBrk="1" hangingPunct="1"/>
            <a:r>
              <a:rPr lang="en-GB" altLang="fr-FR" sz="4400" b="1">
                <a:solidFill>
                  <a:schemeClr val="tx1"/>
                </a:solidFill>
                <a:latin typeface="+mn-lt"/>
              </a:rPr>
              <a:t/>
            </a:r>
            <a:br>
              <a:rPr lang="en-GB" altLang="fr-FR" sz="4400" b="1">
                <a:solidFill>
                  <a:schemeClr val="tx1"/>
                </a:solidFill>
                <a:latin typeface="+mn-lt"/>
              </a:rPr>
            </a:br>
            <a:r>
              <a:rPr lang="en-GB" altLang="fr-FR" sz="4400" b="1">
                <a:solidFill>
                  <a:schemeClr val="tx1"/>
                </a:solidFill>
                <a:latin typeface="+mn-lt"/>
              </a:rPr>
              <a:t>LE COMPTE </a:t>
            </a:r>
            <a:br>
              <a:rPr lang="en-GB" altLang="fr-FR" sz="4400" b="1">
                <a:solidFill>
                  <a:schemeClr val="tx1"/>
                </a:solidFill>
                <a:latin typeface="+mn-lt"/>
              </a:rPr>
            </a:br>
            <a:r>
              <a:rPr lang="en-GB" altLang="fr-FR" sz="4400" b="1">
                <a:solidFill>
                  <a:schemeClr val="tx1"/>
                </a:solidFill>
                <a:latin typeface="+mn-lt"/>
              </a:rPr>
              <a:t/>
            </a:r>
            <a:br>
              <a:rPr lang="en-GB" altLang="fr-FR" sz="4400" b="1">
                <a:solidFill>
                  <a:schemeClr val="tx1"/>
                </a:solidFill>
                <a:latin typeface="+mn-lt"/>
              </a:rPr>
            </a:br>
            <a:r>
              <a:rPr lang="en-GB" altLang="fr-FR" sz="4400" b="1">
                <a:solidFill>
                  <a:schemeClr val="tx1"/>
                </a:solidFill>
                <a:latin typeface="+mn-lt"/>
              </a:rPr>
              <a:t>DE RESULTAT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34" y="4186267"/>
            <a:ext cx="2339828" cy="1208954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510157"/>
            <a:ext cx="8507413" cy="874143"/>
          </a:xfrm>
        </p:spPr>
        <p:txBody>
          <a:bodyPr/>
          <a:lstStyle/>
          <a:p>
            <a:pPr eaLnBrk="1" hangingPunct="1"/>
            <a:r>
              <a:rPr lang="fr-FR" altLang="fr-FR" sz="3100" b="1" dirty="0">
                <a:latin typeface="+mn-lt"/>
              </a:rPr>
              <a:t>FAITS CARACTERISTIQUES DE L’EXERCICE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Char char="•"/>
            </a:pPr>
            <a:endParaRPr lang="fr-FR" altLang="fr-FR" sz="2200" dirty="0" smtClean="0"/>
          </a:p>
          <a:p>
            <a:pPr eaLnBrk="1" hangingPunct="1">
              <a:buFontTx/>
              <a:buChar char="•"/>
            </a:pPr>
            <a:r>
              <a:rPr lang="fr-FR" altLang="fr-FR" sz="2200" dirty="0" smtClean="0"/>
              <a:t>Le projet </a:t>
            </a:r>
            <a:r>
              <a:rPr lang="fr-FR" altLang="fr-FR" sz="2200" dirty="0"/>
              <a:t>CRYOSTEM  a  fait  l’objet d’un transfert dans une structure  indépendante  pour un meilleur suivi des flux </a:t>
            </a:r>
            <a:r>
              <a:rPr lang="fr-FR" altLang="fr-FR" sz="2200" dirty="0" smtClean="0"/>
              <a:t>et à </a:t>
            </a:r>
            <a:r>
              <a:rPr lang="fr-FR" altLang="fr-FR" sz="2200" dirty="0"/>
              <a:t>la demande du ministère de la santé.  </a:t>
            </a:r>
            <a:endParaRPr lang="fr-FR" altLang="fr-FR" sz="2200" dirty="0" smtClean="0"/>
          </a:p>
          <a:p>
            <a:pPr lvl="1" eaLnBrk="1" hangingPunct="1">
              <a:buFontTx/>
              <a:buChar char="•"/>
            </a:pPr>
            <a:r>
              <a:rPr lang="fr-FR" altLang="fr-FR" sz="1800" dirty="0" smtClean="0"/>
              <a:t>Création d'une association Loi 1901 dont la SFGM-TC est membre fondateur (publication JO 16 juin 2015)</a:t>
            </a:r>
          </a:p>
          <a:p>
            <a:pPr lvl="1" eaLnBrk="1" hangingPunct="1">
              <a:buFontTx/>
              <a:buChar char="•"/>
            </a:pPr>
            <a:r>
              <a:rPr lang="fr-FR" altLang="fr-FR" sz="1800" dirty="0" smtClean="0"/>
              <a:t>Les 2 salariées restent employées par la SFGM-TC (Convention à venir)</a:t>
            </a:r>
            <a:endParaRPr lang="fr-FR" altLang="fr-FR" sz="1800" dirty="0"/>
          </a:p>
          <a:p>
            <a:pPr eaLnBrk="1" hangingPunct="1">
              <a:buFontTx/>
              <a:buChar char="•"/>
            </a:pPr>
            <a:endParaRPr lang="fr-FR" altLang="fr-FR" sz="2200" dirty="0" smtClean="0"/>
          </a:p>
          <a:p>
            <a:pPr eaLnBrk="1" hangingPunct="1">
              <a:buFontTx/>
              <a:buChar char="•"/>
            </a:pPr>
            <a:r>
              <a:rPr lang="fr-FR" altLang="fr-FR" sz="2200" dirty="0" smtClean="0"/>
              <a:t>Les </a:t>
            </a:r>
            <a:r>
              <a:rPr lang="fr-FR" altLang="fr-FR" sz="2200" dirty="0"/>
              <a:t>sommes avancées par la </a:t>
            </a:r>
            <a:r>
              <a:rPr lang="fr-FR" altLang="fr-FR" sz="2200" dirty="0" smtClean="0"/>
              <a:t>SFGM-TC </a:t>
            </a:r>
            <a:r>
              <a:rPr lang="fr-FR" altLang="fr-FR" sz="2200" dirty="0"/>
              <a:t>ont été remboursées </a:t>
            </a:r>
            <a:r>
              <a:rPr lang="fr-FR" altLang="fr-FR" sz="2200" dirty="0" smtClean="0"/>
              <a:t>en 2015 </a:t>
            </a:r>
            <a:r>
              <a:rPr lang="fr-FR" altLang="fr-FR" sz="2200" dirty="0"/>
              <a:t>pour </a:t>
            </a:r>
            <a:r>
              <a:rPr lang="fr-FR" altLang="fr-FR" sz="2200" dirty="0" smtClean="0"/>
              <a:t>un total de 319 </a:t>
            </a:r>
            <a:r>
              <a:rPr lang="fr-FR" altLang="fr-FR" sz="2200" dirty="0"/>
              <a:t>K€.</a:t>
            </a: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4080" y="5049328"/>
            <a:ext cx="1177508" cy="701614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614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7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4175" y="392113"/>
            <a:ext cx="8507413" cy="763587"/>
          </a:xfrm>
          <a:noFill/>
        </p:spPr>
        <p:txBody>
          <a:bodyPr lIns="90488" tIns="44450" rIns="90488" bIns="44450"/>
          <a:lstStyle/>
          <a:p>
            <a:pPr eaLnBrk="1" hangingPunct="1"/>
            <a:r>
              <a:rPr lang="fr-FR" altLang="fr-FR" sz="3100" b="1">
                <a:latin typeface="+mn-lt"/>
              </a:rPr>
              <a:t>Le Compte de résultat </a:t>
            </a:r>
          </a:p>
        </p:txBody>
      </p:sp>
      <p:graphicFrame>
        <p:nvGraphicFramePr>
          <p:cNvPr id="7171" name="Objet 1"/>
          <p:cNvGraphicFramePr>
            <a:graphicFrameLocks noChangeAspect="1"/>
          </p:cNvGraphicFramePr>
          <p:nvPr/>
        </p:nvGraphicFramePr>
        <p:xfrm>
          <a:off x="127000" y="1206500"/>
          <a:ext cx="893445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" name="Feuille de calcul" r:id="rId5" imgW="10048943" imgH="4572000" progId="Excel.Sheet.12">
                  <p:embed/>
                </p:oleObj>
              </mc:Choice>
              <mc:Fallback>
                <p:oleObj name="Feuille de calcul" r:id="rId5" imgW="10048943" imgH="457200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" y="1206500"/>
                        <a:ext cx="8934450" cy="463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4837" y="5710998"/>
            <a:ext cx="610230" cy="363604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fr-FR" altLang="fr-FR" sz="3100" b="1">
                <a:latin typeface="+mn-lt"/>
              </a:rPr>
              <a:t>Les Ressources d’exploitation</a:t>
            </a:r>
            <a:br>
              <a:rPr lang="fr-FR" altLang="fr-FR" sz="3100" b="1">
                <a:latin typeface="+mn-lt"/>
              </a:rPr>
            </a:br>
            <a:endParaRPr lang="fr-FR" altLang="fr-FR" sz="3100" b="1">
              <a:latin typeface="+mn-lt"/>
            </a:endParaRPr>
          </a:p>
        </p:txBody>
      </p:sp>
      <p:graphicFrame>
        <p:nvGraphicFramePr>
          <p:cNvPr id="8195" name="Objet 1"/>
          <p:cNvGraphicFramePr>
            <a:graphicFrameLocks noChangeAspect="1"/>
          </p:cNvGraphicFramePr>
          <p:nvPr/>
        </p:nvGraphicFramePr>
        <p:xfrm>
          <a:off x="1346200" y="1106488"/>
          <a:ext cx="6467475" cy="536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" name="Feuille de calcul" r:id="rId5" imgW="8020185" imgH="6648540" progId="Excel.Sheet.12">
                  <p:embed/>
                </p:oleObj>
              </mc:Choice>
              <mc:Fallback>
                <p:oleObj name="Feuille de calcul" r:id="rId5" imgW="8020185" imgH="6648540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6200" y="1106488"/>
                        <a:ext cx="6467475" cy="536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8846" y="5486400"/>
            <a:ext cx="832742" cy="496187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7811" name="Object 3"/>
          <p:cNvGraphicFramePr>
            <a:graphicFrameLocks noChangeAspect="1"/>
          </p:cNvGraphicFramePr>
          <p:nvPr/>
        </p:nvGraphicFramePr>
        <p:xfrm>
          <a:off x="406400" y="3135313"/>
          <a:ext cx="1277938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" name="Worksheet" r:id="rId4" imgW="1266825" imgH="428625" progId="Excel.Sheet.8">
                  <p:embed/>
                </p:oleObj>
              </mc:Choice>
              <mc:Fallback>
                <p:oleObj name="Worksheet" r:id="rId4" imgW="1266825" imgH="428625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" y="3135313"/>
                        <a:ext cx="1277938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536575" y="485775"/>
            <a:ext cx="8507413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 algn="l">
              <a:lnSpc>
                <a:spcPct val="75000"/>
              </a:lnSpc>
              <a:spcBef>
                <a:spcPct val="0"/>
              </a:spcBef>
              <a:defRPr/>
            </a:pPr>
            <a:r>
              <a:rPr lang="fr-FR" sz="3100" b="1" kern="0" dirty="0">
                <a:solidFill>
                  <a:srgbClr val="091D5D"/>
                </a:solidFill>
                <a:latin typeface="+mn-lt"/>
                <a:ea typeface="+mj-ea"/>
                <a:cs typeface="+mj-cs"/>
              </a:rPr>
              <a:t>Les charges d’exploitation</a:t>
            </a:r>
            <a:br>
              <a:rPr lang="fr-FR" sz="3100" b="1" kern="0" dirty="0">
                <a:solidFill>
                  <a:srgbClr val="091D5D"/>
                </a:solidFill>
                <a:latin typeface="+mn-lt"/>
                <a:ea typeface="+mj-ea"/>
                <a:cs typeface="+mj-cs"/>
              </a:rPr>
            </a:br>
            <a:endParaRPr lang="fr-FR" sz="3100" b="1" kern="0" dirty="0">
              <a:solidFill>
                <a:srgbClr val="091D5D"/>
              </a:solidFill>
              <a:latin typeface="+mn-lt"/>
              <a:ea typeface="+mj-ea"/>
              <a:cs typeface="+mj-cs"/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/>
        </p:nvGraphicFramePr>
        <p:xfrm>
          <a:off x="451695" y="1140032"/>
          <a:ext cx="8324169" cy="5287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" name="Encre 1"/>
              <p14:cNvContentPartPr/>
              <p14:nvPr/>
            </p14:nvContentPartPr>
            <p14:xfrm>
              <a:off x="4060085" y="752006"/>
              <a:ext cx="17640" cy="12960"/>
            </p14:xfrm>
          </p:contentPart>
        </mc:Choice>
        <mc:Fallback xmlns="">
          <p:pic>
            <p:nvPicPr>
              <p:cNvPr id="2" name="Encre 1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4043885" y="735806"/>
                <a:ext cx="50040" cy="453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7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98510" y="2084237"/>
            <a:ext cx="5448300" cy="1512888"/>
          </a:xfrm>
          <a:noFill/>
        </p:spPr>
        <p:txBody>
          <a:bodyPr/>
          <a:lstStyle/>
          <a:p>
            <a:pPr eaLnBrk="1" hangingPunct="1"/>
            <a:r>
              <a:rPr lang="en-GB" altLang="fr-FR" sz="6000" b="1">
                <a:solidFill>
                  <a:schemeClr val="tx1"/>
                </a:solidFill>
                <a:latin typeface="+mn-lt"/>
              </a:rPr>
              <a:t>LE BILAN</a:t>
            </a:r>
            <a:endParaRPr lang="en-GB" altLang="fr-FR" sz="1800" b="1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3404559"/>
            <a:ext cx="2798158" cy="1488134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pPr eaLnBrk="1" hangingPunct="1"/>
            <a:r>
              <a:rPr lang="fr-FR" altLang="fr-FR" sz="4000" b="1">
                <a:latin typeface="+mn-lt"/>
              </a:rPr>
              <a:t>Bilan</a:t>
            </a:r>
          </a:p>
        </p:txBody>
      </p:sp>
      <p:graphicFrame>
        <p:nvGraphicFramePr>
          <p:cNvPr id="12291" name="Objet 1"/>
          <p:cNvGraphicFramePr>
            <a:graphicFrameLocks noChangeAspect="1"/>
          </p:cNvGraphicFramePr>
          <p:nvPr/>
        </p:nvGraphicFramePr>
        <p:xfrm>
          <a:off x="93663" y="1282700"/>
          <a:ext cx="8966200" cy="383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" name="Feuille de calcul" r:id="rId5" imgW="6257857" imgH="2676615" progId="Excel.Sheet.12">
                  <p:embed/>
                </p:oleObj>
              </mc:Choice>
              <mc:Fallback>
                <p:oleObj name="Feuille de calcul" r:id="rId5" imgW="6257857" imgH="2676615" progId="Excel.Shee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3" y="1282700"/>
                        <a:ext cx="8966200" cy="383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4745" y="5336875"/>
            <a:ext cx="709692" cy="422869"/>
          </a:xfrm>
          <a:prstGeom prst="rect">
            <a:avLst/>
          </a:prstGeom>
          <a:noFill/>
          <a:ln>
            <a:noFill/>
          </a:ln>
          <a:effectLst>
            <a:outerShdw blurRad="50800" dist="76200" dir="8100000" algn="tr" rotWithShape="0">
              <a:prstClr val="black">
                <a:alpha val="40000"/>
              </a:prstClr>
            </a:outerShdw>
            <a:reflection blurRad="6350" stA="50000" endA="295" endPos="92000" dist="1016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0E7C5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6">
      <a:dk1>
        <a:srgbClr val="091D5D"/>
      </a:dk1>
      <a:lt1>
        <a:srgbClr val="FFFFFF"/>
      </a:lt1>
      <a:dk2>
        <a:srgbClr val="091D5D"/>
      </a:dk2>
      <a:lt2>
        <a:srgbClr val="808080"/>
      </a:lt2>
      <a:accent1>
        <a:srgbClr val="DED3B6"/>
      </a:accent1>
      <a:accent2>
        <a:srgbClr val="667DD1"/>
      </a:accent2>
      <a:accent3>
        <a:srgbClr val="FFFFFF"/>
      </a:accent3>
      <a:accent4>
        <a:srgbClr val="06174E"/>
      </a:accent4>
      <a:accent5>
        <a:srgbClr val="ECE6D7"/>
      </a:accent5>
      <a:accent6>
        <a:srgbClr val="5C71BD"/>
      </a:accent6>
      <a:hlink>
        <a:srgbClr val="3342B5"/>
      </a:hlink>
      <a:folHlink>
        <a:srgbClr val="9CD100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91D5D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6174E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91D5D"/>
        </a:dk1>
        <a:lt1>
          <a:srgbClr val="FFFFFF"/>
        </a:lt1>
        <a:dk2>
          <a:srgbClr val="091D5D"/>
        </a:dk2>
        <a:lt2>
          <a:srgbClr val="808080"/>
        </a:lt2>
        <a:accent1>
          <a:srgbClr val="9773AE"/>
        </a:accent1>
        <a:accent2>
          <a:srgbClr val="DC8240"/>
        </a:accent2>
        <a:accent3>
          <a:srgbClr val="FFFFFF"/>
        </a:accent3>
        <a:accent4>
          <a:srgbClr val="06174E"/>
        </a:accent4>
        <a:accent5>
          <a:srgbClr val="C9BCD3"/>
        </a:accent5>
        <a:accent6>
          <a:srgbClr val="C77539"/>
        </a:accent6>
        <a:hlink>
          <a:srgbClr val="577D3D"/>
        </a:hlink>
        <a:folHlink>
          <a:srgbClr val="549CB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91D5D"/>
        </a:dk1>
        <a:lt1>
          <a:srgbClr val="FFFFFF"/>
        </a:lt1>
        <a:dk2>
          <a:srgbClr val="091D5D"/>
        </a:dk2>
        <a:lt2>
          <a:srgbClr val="969696"/>
        </a:lt2>
        <a:accent1>
          <a:srgbClr val="A13D3A"/>
        </a:accent1>
        <a:accent2>
          <a:srgbClr val="596E6E"/>
        </a:accent2>
        <a:accent3>
          <a:srgbClr val="FFFFFF"/>
        </a:accent3>
        <a:accent4>
          <a:srgbClr val="06174E"/>
        </a:accent4>
        <a:accent5>
          <a:srgbClr val="CDAFAE"/>
        </a:accent5>
        <a:accent6>
          <a:srgbClr val="506363"/>
        </a:accent6>
        <a:hlink>
          <a:srgbClr val="663368"/>
        </a:hlink>
        <a:folHlink>
          <a:srgbClr val="917D4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91D5D"/>
        </a:dk1>
        <a:lt1>
          <a:srgbClr val="FFFFFF"/>
        </a:lt1>
        <a:dk2>
          <a:srgbClr val="091D5D"/>
        </a:dk2>
        <a:lt2>
          <a:srgbClr val="808080"/>
        </a:lt2>
        <a:accent1>
          <a:srgbClr val="DED3B6"/>
        </a:accent1>
        <a:accent2>
          <a:srgbClr val="667DD1"/>
        </a:accent2>
        <a:accent3>
          <a:srgbClr val="FFFFFF"/>
        </a:accent3>
        <a:accent4>
          <a:srgbClr val="06174E"/>
        </a:accent4>
        <a:accent5>
          <a:srgbClr val="ECE6D7"/>
        </a:accent5>
        <a:accent6>
          <a:srgbClr val="5C71BD"/>
        </a:accent6>
        <a:hlink>
          <a:srgbClr val="3342B5"/>
        </a:hlink>
        <a:folHlink>
          <a:srgbClr val="9CD1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6">
    <a:dk1>
      <a:srgbClr val="091D5D"/>
    </a:dk1>
    <a:lt1>
      <a:srgbClr val="FFFFFF"/>
    </a:lt1>
    <a:dk2>
      <a:srgbClr val="091D5D"/>
    </a:dk2>
    <a:lt2>
      <a:srgbClr val="808080"/>
    </a:lt2>
    <a:accent1>
      <a:srgbClr val="DED3B6"/>
    </a:accent1>
    <a:accent2>
      <a:srgbClr val="667DD1"/>
    </a:accent2>
    <a:accent3>
      <a:srgbClr val="FFFFFF"/>
    </a:accent3>
    <a:accent4>
      <a:srgbClr val="06174E"/>
    </a:accent4>
    <a:accent5>
      <a:srgbClr val="ECE6D7"/>
    </a:accent5>
    <a:accent6>
      <a:srgbClr val="5C71BD"/>
    </a:accent6>
    <a:hlink>
      <a:srgbClr val="3342B5"/>
    </a:hlink>
    <a:folHlink>
      <a:srgbClr val="9CD100"/>
    </a:folHlink>
  </a:clrScheme>
  <a:fontScheme name="Default Design">
    <a:majorFont>
      <a:latin typeface="Times New Roman"/>
      <a:ea typeface=""/>
      <a:cs typeface="Times New Roman"/>
    </a:majorFont>
    <a:minorFont>
      <a:latin typeface="Arial"/>
      <a:ea typeface="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3964</TotalTime>
  <Words>282</Words>
  <Application>Microsoft Macintosh PowerPoint</Application>
  <PresentationFormat>Présentation à l'écran (4:3)</PresentationFormat>
  <Paragraphs>106</Paragraphs>
  <Slides>15</Slides>
  <Notes>15</Notes>
  <HiddenSlides>0</HiddenSlides>
  <MMClips>0</MMClips>
  <ScaleCrop>false</ScaleCrop>
  <HeadingPairs>
    <vt:vector size="8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3</vt:i4>
      </vt:variant>
      <vt:variant>
        <vt:lpstr>Titres des diapositives</vt:lpstr>
      </vt:variant>
      <vt:variant>
        <vt:i4>15</vt:i4>
      </vt:variant>
    </vt:vector>
  </HeadingPairs>
  <TitlesOfParts>
    <vt:vector size="25" baseType="lpstr">
      <vt:lpstr>Wingdings 3</vt:lpstr>
      <vt:lpstr>Courier New</vt:lpstr>
      <vt:lpstr>Times New Roman</vt:lpstr>
      <vt:lpstr>Verdana</vt:lpstr>
      <vt:lpstr>Wingdings</vt:lpstr>
      <vt:lpstr>Arial</vt:lpstr>
      <vt:lpstr>Default Design</vt:lpstr>
      <vt:lpstr>Paint.Picture</vt:lpstr>
      <vt:lpstr>Feuille de calcul</vt:lpstr>
      <vt:lpstr>Worksheet</vt:lpstr>
      <vt:lpstr>Présentation PowerPoint</vt:lpstr>
      <vt:lpstr>SOMMAIRE</vt:lpstr>
      <vt:lpstr> LE COMPTE   DE RESULTAT</vt:lpstr>
      <vt:lpstr>FAITS CARACTERISTIQUES DE L’EXERCICE</vt:lpstr>
      <vt:lpstr>Le Compte de résultat </vt:lpstr>
      <vt:lpstr>Les Ressources d’exploitation </vt:lpstr>
      <vt:lpstr>Présentation PowerPoint</vt:lpstr>
      <vt:lpstr>LE BILAN</vt:lpstr>
      <vt:lpstr>Bilan</vt:lpstr>
      <vt:lpstr>Bilan synthétique</vt:lpstr>
      <vt:lpstr>COMMENTAIRES DU BILAN</vt:lpstr>
      <vt:lpstr> LE RÉSULTAT  SON AFFECTATION</vt:lpstr>
      <vt:lpstr>Proposition d’affectation du résultat</vt:lpstr>
      <vt:lpstr> Budget 2016</vt:lpstr>
      <vt:lpstr>BUDGET 2016</vt:lpstr>
    </vt:vector>
  </TitlesOfParts>
  <Company>Deloitte &amp; Touche</Company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>28-08-03</dc:subject>
  <dc:creator>Tom Horrocks</dc:creator>
  <cp:lastModifiedBy>Eric DECONINCK</cp:lastModifiedBy>
  <cp:revision>278</cp:revision>
  <cp:lastPrinted>2003-08-11T14:00:49Z</cp:lastPrinted>
  <dcterms:created xsi:type="dcterms:W3CDTF">2003-10-02T15:43:05Z</dcterms:created>
  <dcterms:modified xsi:type="dcterms:W3CDTF">2016-11-15T12:29:10Z</dcterms:modified>
</cp:coreProperties>
</file>