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5" r:id="rId4"/>
    <p:sldId id="257" r:id="rId5"/>
    <p:sldId id="258" r:id="rId6"/>
    <p:sldId id="259" r:id="rId7"/>
    <p:sldId id="260" r:id="rId8"/>
    <p:sldId id="269" r:id="rId9"/>
    <p:sldId id="262" r:id="rId10"/>
    <p:sldId id="272" r:id="rId11"/>
    <p:sldId id="263" r:id="rId12"/>
    <p:sldId id="273" r:id="rId13"/>
    <p:sldId id="264" r:id="rId14"/>
    <p:sldId id="274" r:id="rId15"/>
    <p:sldId id="265" r:id="rId16"/>
    <p:sldId id="276" r:id="rId17"/>
    <p:sldId id="271" r:id="rId18"/>
  </p:sldIdLst>
  <p:sldSz cx="12192000" cy="6858000"/>
  <p:notesSz cx="6858000"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initials="U" lastIdx="2" clrIdx="0">
    <p:extLst>
      <p:ext uri="{19B8F6BF-5375-455C-9EA6-DF929625EA0E}">
        <p15:presenceInfo xmlns:p15="http://schemas.microsoft.com/office/powerpoint/2012/main" userId="Utilisa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09" autoAdjust="0"/>
    <p:restoredTop sz="94660"/>
  </p:normalViewPr>
  <p:slideViewPr>
    <p:cSldViewPr snapToGrid="0">
      <p:cViewPr varScale="1">
        <p:scale>
          <a:sx n="97" d="100"/>
          <a:sy n="97" d="100"/>
        </p:scale>
        <p:origin x="-38" y="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02E98-FB06-7CFD-7069-45E34CD5C5A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7B15393-D719-AE7E-D888-8BCB982D90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BEFA778-1F85-D69A-475E-A3820E8C336E}"/>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5" name="Espace réservé du pied de page 4">
            <a:extLst>
              <a:ext uri="{FF2B5EF4-FFF2-40B4-BE49-F238E27FC236}">
                <a16:creationId xmlns:a16="http://schemas.microsoft.com/office/drawing/2014/main" id="{60D061E6-CE90-03D7-6E97-A3632C4D1D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BD9CF1-7C3D-B9C2-B936-050FBC01F380}"/>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3379159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33196E-895B-A9E0-097D-DF476C8AA2F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10CA227-575B-D646-37B6-7B59C13E33D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4A5A74-FFD4-BB94-6A52-C489A82A79E3}"/>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5" name="Espace réservé du pied de page 4">
            <a:extLst>
              <a:ext uri="{FF2B5EF4-FFF2-40B4-BE49-F238E27FC236}">
                <a16:creationId xmlns:a16="http://schemas.microsoft.com/office/drawing/2014/main" id="{662B99A7-7E23-D8D0-BC7A-FF9A6A806E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507203-476B-3D14-A901-179B38D02E19}"/>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263853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16F2287-DB33-A403-A588-B0A61B87952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4477781-A333-43A0-A695-A8F098B785C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C04566-0681-D969-F4C6-583A74FBF40C}"/>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5" name="Espace réservé du pied de page 4">
            <a:extLst>
              <a:ext uri="{FF2B5EF4-FFF2-40B4-BE49-F238E27FC236}">
                <a16:creationId xmlns:a16="http://schemas.microsoft.com/office/drawing/2014/main" id="{8A459C85-3C1B-AF22-8E5A-2990112AE7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D0C0B83-674D-EA01-4912-650120925263}"/>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371540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C73F11-514B-EB85-C4A6-CF73C8E6B47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50EFFB-BDBA-CACC-9B9E-D954F22148C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009087-FF1C-AD65-E254-C68154870468}"/>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5" name="Espace réservé du pied de page 4">
            <a:extLst>
              <a:ext uri="{FF2B5EF4-FFF2-40B4-BE49-F238E27FC236}">
                <a16:creationId xmlns:a16="http://schemas.microsoft.com/office/drawing/2014/main" id="{65B7BD5B-1E44-933F-EE36-2ADE1419C8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297102-B2C8-92EF-5575-EF2D6C53E667}"/>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219050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41B5A-57D9-39C9-7E4C-B646108E95C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2D5524F-70F8-C2F4-E523-FFBABD5FFE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8F3863-D3D2-AC64-F4BF-3875F3234F20}"/>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5" name="Espace réservé du pied de page 4">
            <a:extLst>
              <a:ext uri="{FF2B5EF4-FFF2-40B4-BE49-F238E27FC236}">
                <a16:creationId xmlns:a16="http://schemas.microsoft.com/office/drawing/2014/main" id="{CDFFA6E0-9049-887C-422B-60303A2D62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969098-1900-3502-8BCB-6037B294B919}"/>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46598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EE1E6-9968-D921-5359-9C7DA1AAB6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4B84D81-5C59-486B-4D31-5A2D7633366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D686CA8-B91A-4C6A-81A7-2886E4A9362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304F692-D228-67DE-47F9-625204FF8076}"/>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6" name="Espace réservé du pied de page 5">
            <a:extLst>
              <a:ext uri="{FF2B5EF4-FFF2-40B4-BE49-F238E27FC236}">
                <a16:creationId xmlns:a16="http://schemas.microsoft.com/office/drawing/2014/main" id="{6873C10C-C1DE-50B0-C45A-695E1E3BEC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04B635-C58C-BB15-C8D5-F53A9133536A}"/>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3303203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6EA6D1-42B6-58F8-3B66-058861B0BBF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64C343D-43F3-B675-F482-AA9068D7A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365E6A5-FB66-8C7A-D0C2-20A1F5853E4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3811ADC-E402-ECDE-B940-BE57D74A46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2121601-34D8-FD92-97FF-3AF1E6EF913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742DC75-7DB6-ECB7-8D1E-7630C91E5755}"/>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8" name="Espace réservé du pied de page 7">
            <a:extLst>
              <a:ext uri="{FF2B5EF4-FFF2-40B4-BE49-F238E27FC236}">
                <a16:creationId xmlns:a16="http://schemas.microsoft.com/office/drawing/2014/main" id="{C24FEC9C-2686-5A29-CF13-3ABA236624F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EBE8E8E-F177-50D2-6034-46D76B39ED05}"/>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223863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0A655F-6009-52FF-2831-B43DB8778E4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E282ACE-2047-BA3D-4282-6741448F362D}"/>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4" name="Espace réservé du pied de page 3">
            <a:extLst>
              <a:ext uri="{FF2B5EF4-FFF2-40B4-BE49-F238E27FC236}">
                <a16:creationId xmlns:a16="http://schemas.microsoft.com/office/drawing/2014/main" id="{903A95EA-FA29-0A1B-2BEE-CD85D701B06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B9B7659-6C0F-AB46-7549-9945297824F8}"/>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105899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E3791B7-FE94-D67F-0A4A-5DB3E8B299B6}"/>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3" name="Espace réservé du pied de page 2">
            <a:extLst>
              <a:ext uri="{FF2B5EF4-FFF2-40B4-BE49-F238E27FC236}">
                <a16:creationId xmlns:a16="http://schemas.microsoft.com/office/drawing/2014/main" id="{279CDCC3-898F-637D-6028-B7C0354622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2434969-C770-50AD-C542-85D5B614181D}"/>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48617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C66FA-934D-7D9B-4F92-52705C8E23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B330D76-7314-6AFA-8EE2-13D9FD22EB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31F7BF9-CBC9-92A7-2995-9701F234E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6F2D8A-2F1A-A11B-A3FF-DB456B81214E}"/>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6" name="Espace réservé du pied de page 5">
            <a:extLst>
              <a:ext uri="{FF2B5EF4-FFF2-40B4-BE49-F238E27FC236}">
                <a16:creationId xmlns:a16="http://schemas.microsoft.com/office/drawing/2014/main" id="{69A21194-5ACC-7F83-6CF9-DA0C92DD95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FDB24E5-C59F-A800-1ED1-B449BB62C6C2}"/>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307275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5E5993-CC42-7B46-F4DC-7973B7551FE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2074A1B-3151-9A2C-C1BB-3E6BDF6BB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6310493-9B24-10BB-6CEB-858423344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DAFEBB-C527-A3B1-D344-FC3FB821D5DE}"/>
              </a:ext>
            </a:extLst>
          </p:cNvPr>
          <p:cNvSpPr>
            <a:spLocks noGrp="1"/>
          </p:cNvSpPr>
          <p:nvPr>
            <p:ph type="dt" sz="half" idx="10"/>
          </p:nvPr>
        </p:nvSpPr>
        <p:spPr/>
        <p:txBody>
          <a:bodyPr/>
          <a:lstStyle/>
          <a:p>
            <a:fld id="{679E19AB-CBA2-41F6-BBBD-B0AC0C6B3164}" type="datetimeFigureOut">
              <a:rPr lang="fr-FR" smtClean="0"/>
              <a:t>10/11/2022</a:t>
            </a:fld>
            <a:endParaRPr lang="fr-FR"/>
          </a:p>
        </p:txBody>
      </p:sp>
      <p:sp>
        <p:nvSpPr>
          <p:cNvPr id="6" name="Espace réservé du pied de page 5">
            <a:extLst>
              <a:ext uri="{FF2B5EF4-FFF2-40B4-BE49-F238E27FC236}">
                <a16:creationId xmlns:a16="http://schemas.microsoft.com/office/drawing/2014/main" id="{B223009F-D01B-9F77-456C-A46E95275F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80DDB1-B95E-CD24-9109-59258046D952}"/>
              </a:ext>
            </a:extLst>
          </p:cNvPr>
          <p:cNvSpPr>
            <a:spLocks noGrp="1"/>
          </p:cNvSpPr>
          <p:nvPr>
            <p:ph type="sldNum" sz="quarter" idx="12"/>
          </p:nvPr>
        </p:nvSpPr>
        <p:spPr/>
        <p:txBody>
          <a:bodyPr/>
          <a:lstStyle/>
          <a:p>
            <a:fld id="{AC4E4C72-6DB7-4536-BE05-6BE28BC0343F}" type="slidenum">
              <a:rPr lang="fr-FR" smtClean="0"/>
              <a:t>‹N°›</a:t>
            </a:fld>
            <a:endParaRPr lang="fr-FR"/>
          </a:p>
        </p:txBody>
      </p:sp>
    </p:spTree>
    <p:extLst>
      <p:ext uri="{BB962C8B-B14F-4D97-AF65-F5344CB8AC3E}">
        <p14:creationId xmlns:p14="http://schemas.microsoft.com/office/powerpoint/2010/main" val="205183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6EB37F-1885-4CF4-2030-D4EF0B5816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7195BB3-FCCE-1FCF-2E93-C5AD5DC51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42090E-9D0A-270F-1613-5F896DC67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E19AB-CBA2-41F6-BBBD-B0AC0C6B3164}" type="datetimeFigureOut">
              <a:rPr lang="fr-FR" smtClean="0"/>
              <a:t>10/11/2022</a:t>
            </a:fld>
            <a:endParaRPr lang="fr-FR"/>
          </a:p>
        </p:txBody>
      </p:sp>
      <p:sp>
        <p:nvSpPr>
          <p:cNvPr id="5" name="Espace réservé du pied de page 4">
            <a:extLst>
              <a:ext uri="{FF2B5EF4-FFF2-40B4-BE49-F238E27FC236}">
                <a16:creationId xmlns:a16="http://schemas.microsoft.com/office/drawing/2014/main" id="{D0ADFFB8-ABBC-11A2-5BCA-30A9943BF7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F838E0B-DC7B-3966-FA34-DDF9C22C3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E4C72-6DB7-4536-BE05-6BE28BC0343F}" type="slidenum">
              <a:rPr lang="fr-FR" smtClean="0"/>
              <a:t>‹N°›</a:t>
            </a:fld>
            <a:endParaRPr lang="fr-FR"/>
          </a:p>
        </p:txBody>
      </p:sp>
    </p:spTree>
    <p:extLst>
      <p:ext uri="{BB962C8B-B14F-4D97-AF65-F5344CB8AC3E}">
        <p14:creationId xmlns:p14="http://schemas.microsoft.com/office/powerpoint/2010/main" val="2937715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1/relationships/webextension" Target="../webextensions/webextension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1/relationships/webextension" Target="../webextensions/webextension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1/relationships/webextension" Target="../webextensions/webextension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A73664-DAD9-24AA-E538-F30B3252172B}"/>
              </a:ext>
            </a:extLst>
          </p:cNvPr>
          <p:cNvSpPr>
            <a:spLocks noGrp="1"/>
          </p:cNvSpPr>
          <p:nvPr>
            <p:ph type="ctrTitle"/>
          </p:nvPr>
        </p:nvSpPr>
        <p:spPr>
          <a:xfrm>
            <a:off x="1032734" y="1288745"/>
            <a:ext cx="9635266" cy="3012142"/>
          </a:xfrm>
        </p:spPr>
        <p:txBody>
          <a:bodyPr>
            <a:normAutofit fontScale="90000"/>
          </a:bodyPr>
          <a:lstStyle/>
          <a:p>
            <a:pPr>
              <a:lnSpc>
                <a:spcPct val="107000"/>
              </a:lnSpc>
              <a:spcAft>
                <a:spcPts val="800"/>
              </a:spcAft>
            </a:pP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a:effectLst/>
                <a:latin typeface="Calibri" panose="020F0502020204030204" pitchFamily="34" charset="0"/>
                <a:ea typeface="Calibri" panose="020F0502020204030204" pitchFamily="34" charset="0"/>
                <a:cs typeface="Times New Roman" panose="02020603050405020304" pitchFamily="18" charset="0"/>
              </a:rPr>
              <a:t/>
            </a:r>
            <a:br>
              <a:rPr lang="fr-FR" sz="6000" b="1" dirty="0">
                <a:effectLst/>
                <a:latin typeface="Calibri" panose="020F0502020204030204" pitchFamily="34" charset="0"/>
                <a:ea typeface="Calibri" panose="020F0502020204030204" pitchFamily="34" charset="0"/>
                <a:cs typeface="Times New Roman" panose="02020603050405020304" pitchFamily="18" charset="0"/>
              </a:rPr>
            </a:br>
            <a:r>
              <a:rPr lang="fr-FR" sz="6000" b="1" dirty="0" smtClean="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Suivi par l’infirmière du risque infectieux en post-greffe</a:t>
            </a:r>
            <a:r>
              <a:rPr lang="fr-FR"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fr-FR"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br>
              <a:rPr lang="fr-FR"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fr-FR" sz="4400"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rôle éducatif</a:t>
            </a:r>
            <a:r>
              <a:rPr lang="fr-FR" sz="4800" dirty="0">
                <a:effectLst/>
                <a:latin typeface="Calibri" panose="020F0502020204030204" pitchFamily="34" charset="0"/>
                <a:ea typeface="Calibri" panose="020F0502020204030204" pitchFamily="34" charset="0"/>
                <a:cs typeface="Times New Roman" panose="02020603050405020304" pitchFamily="18" charset="0"/>
              </a:rPr>
              <a:t/>
            </a:r>
            <a:br>
              <a:rPr lang="fr-FR" sz="4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3" name="Sous-titre 2">
            <a:extLst>
              <a:ext uri="{FF2B5EF4-FFF2-40B4-BE49-F238E27FC236}">
                <a16:creationId xmlns:a16="http://schemas.microsoft.com/office/drawing/2014/main" id="{8EA70182-B68F-F9B2-6156-8AFB3725B7C4}"/>
              </a:ext>
            </a:extLst>
          </p:cNvPr>
          <p:cNvSpPr>
            <a:spLocks noGrp="1"/>
          </p:cNvSpPr>
          <p:nvPr>
            <p:ph type="subTitle" idx="1"/>
          </p:nvPr>
        </p:nvSpPr>
        <p:spPr>
          <a:xfrm>
            <a:off x="4012223" y="4341179"/>
            <a:ext cx="9144000" cy="1344706"/>
          </a:xfrm>
        </p:spPr>
        <p:txBody>
          <a:bodyPr>
            <a:normAutofit fontScale="85000" lnSpcReduction="20000"/>
          </a:bodyPr>
          <a:lstStyle/>
          <a:p>
            <a:r>
              <a:rPr lang="fr-FR" dirty="0"/>
              <a:t>				</a:t>
            </a:r>
            <a:r>
              <a:rPr lang="fr-FR" sz="2800" b="1" i="1" dirty="0">
                <a:solidFill>
                  <a:schemeClr val="accent1">
                    <a:lumMod val="75000"/>
                  </a:schemeClr>
                </a:solidFill>
              </a:rPr>
              <a:t>Stéphanie Schmitt</a:t>
            </a:r>
          </a:p>
          <a:p>
            <a:r>
              <a:rPr lang="fr-FR" sz="2100" i="1" dirty="0">
                <a:solidFill>
                  <a:schemeClr val="accent1">
                    <a:lumMod val="75000"/>
                  </a:schemeClr>
                </a:solidFill>
              </a:rPr>
              <a:t/>
            </a:r>
            <a:br>
              <a:rPr lang="fr-FR" sz="2100" i="1" dirty="0">
                <a:solidFill>
                  <a:schemeClr val="accent1">
                    <a:lumMod val="75000"/>
                  </a:schemeClr>
                </a:solidFill>
              </a:rPr>
            </a:br>
            <a:r>
              <a:rPr lang="fr-FR" sz="2100" i="1" dirty="0">
                <a:solidFill>
                  <a:schemeClr val="accent1">
                    <a:lumMod val="75000"/>
                  </a:schemeClr>
                </a:solidFill>
              </a:rPr>
              <a:t>				</a:t>
            </a:r>
            <a:r>
              <a:rPr lang="fr-FR" i="1" dirty="0">
                <a:solidFill>
                  <a:schemeClr val="accent1">
                    <a:lumMod val="75000"/>
                  </a:schemeClr>
                </a:solidFill>
              </a:rPr>
              <a:t>IDE Unité de Greffe </a:t>
            </a:r>
            <a:br>
              <a:rPr lang="fr-FR" i="1" dirty="0">
                <a:solidFill>
                  <a:schemeClr val="accent1">
                    <a:lumMod val="75000"/>
                  </a:schemeClr>
                </a:solidFill>
              </a:rPr>
            </a:br>
            <a:r>
              <a:rPr lang="fr-FR" i="1" dirty="0">
                <a:solidFill>
                  <a:schemeClr val="accent1">
                    <a:lumMod val="75000"/>
                  </a:schemeClr>
                </a:solidFill>
              </a:rPr>
              <a:t>				ICANS Strasbourg</a:t>
            </a:r>
            <a:r>
              <a:rPr lang="fr-FR" i="1" dirty="0"/>
              <a:t/>
            </a:r>
            <a:br>
              <a:rPr lang="fr-FR" i="1" dirty="0"/>
            </a:br>
            <a:endParaRPr lang="fr-FR" i="1" dirty="0"/>
          </a:p>
        </p:txBody>
      </p:sp>
      <p:pic>
        <p:nvPicPr>
          <p:cNvPr id="4" name="Image 3">
            <a:extLst>
              <a:ext uri="{FF2B5EF4-FFF2-40B4-BE49-F238E27FC236}">
                <a16:creationId xmlns:a16="http://schemas.microsoft.com/office/drawing/2014/main" id="{B874F1EE-50F3-D6EF-52AE-88014B82EC86}"/>
              </a:ext>
            </a:extLst>
          </p:cNvPr>
          <p:cNvPicPr>
            <a:picLocks noChangeAspect="1"/>
          </p:cNvPicPr>
          <p:nvPr/>
        </p:nvPicPr>
        <p:blipFill>
          <a:blip r:embed="rId2"/>
          <a:stretch>
            <a:fillRect/>
          </a:stretch>
        </p:blipFill>
        <p:spPr>
          <a:xfrm>
            <a:off x="479389" y="5685885"/>
            <a:ext cx="2241707" cy="991140"/>
          </a:xfrm>
          <a:prstGeom prst="rect">
            <a:avLst/>
          </a:prstGeom>
        </p:spPr>
      </p:pic>
      <p:pic>
        <p:nvPicPr>
          <p:cNvPr id="5" name="Image 4">
            <a:extLst>
              <a:ext uri="{FF2B5EF4-FFF2-40B4-BE49-F238E27FC236}">
                <a16:creationId xmlns:a16="http://schemas.microsoft.com/office/drawing/2014/main" id="{C1FD2FEE-3AD8-066E-982B-29514BF48EC8}"/>
              </a:ext>
            </a:extLst>
          </p:cNvPr>
          <p:cNvPicPr>
            <a:picLocks noChangeAspect="1"/>
          </p:cNvPicPr>
          <p:nvPr/>
        </p:nvPicPr>
        <p:blipFill>
          <a:blip r:embed="rId3"/>
          <a:stretch>
            <a:fillRect/>
          </a:stretch>
        </p:blipFill>
        <p:spPr>
          <a:xfrm>
            <a:off x="9470905" y="5794699"/>
            <a:ext cx="2241707" cy="879439"/>
          </a:xfrm>
          <a:prstGeom prst="rect">
            <a:avLst/>
          </a:prstGeom>
        </p:spPr>
      </p:pic>
      <p:pic>
        <p:nvPicPr>
          <p:cNvPr id="6" name="Image 5">
            <a:extLst>
              <a:ext uri="{FF2B5EF4-FFF2-40B4-BE49-F238E27FC236}">
                <a16:creationId xmlns:a16="http://schemas.microsoft.com/office/drawing/2014/main" id="{84E3E3F0-AD38-FBB5-11E5-E8E60FC8D5F5}"/>
              </a:ext>
            </a:extLst>
          </p:cNvPr>
          <p:cNvPicPr>
            <a:picLocks noChangeAspect="1"/>
          </p:cNvPicPr>
          <p:nvPr/>
        </p:nvPicPr>
        <p:blipFill>
          <a:blip r:embed="rId4"/>
          <a:stretch>
            <a:fillRect/>
          </a:stretch>
        </p:blipFill>
        <p:spPr>
          <a:xfrm>
            <a:off x="7200073" y="4061032"/>
            <a:ext cx="1631576" cy="1624853"/>
          </a:xfrm>
          <a:prstGeom prst="rect">
            <a:avLst/>
          </a:prstGeom>
        </p:spPr>
      </p:pic>
    </p:spTree>
    <p:extLst>
      <p:ext uri="{BB962C8B-B14F-4D97-AF65-F5344CB8AC3E}">
        <p14:creationId xmlns:p14="http://schemas.microsoft.com/office/powerpoint/2010/main" val="1621128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mplément 4" title="Wooclap - Make learning awesome"/>
              <p:cNvGraphicFramePr>
                <a:graphicFrameLocks noGrp="1"/>
              </p:cNvGraphicFramePr>
              <p:nvPr>
                <p:extLst>
                  <p:ext uri="{D42A27DB-BD31-4B8C-83A1-F6EECF244321}">
                    <p14:modId xmlns:p14="http://schemas.microsoft.com/office/powerpoint/2010/main" val="1695503703"/>
                  </p:ext>
                </p:extLst>
              </p:nvPr>
            </p:nvGraphicFramePr>
            <p:xfrm>
              <a:off x="1" y="0"/>
              <a:ext cx="10459616" cy="685799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mplément 4" title="Wooclap - Make learning awesome"/>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1" y="0"/>
                <a:ext cx="10459616" cy="6857999"/>
              </a:xfrm>
              <a:prstGeom prst="rect">
                <a:avLst/>
              </a:prstGeom>
            </p:spPr>
          </p:pic>
        </mc:Fallback>
      </mc:AlternateContent>
      <p:pic>
        <p:nvPicPr>
          <p:cNvPr id="6" name="Image 5"/>
          <p:cNvPicPr>
            <a:picLocks noChangeAspect="1"/>
          </p:cNvPicPr>
          <p:nvPr/>
        </p:nvPicPr>
        <p:blipFill>
          <a:blip r:embed="rId4"/>
          <a:stretch>
            <a:fillRect/>
          </a:stretch>
        </p:blipFill>
        <p:spPr>
          <a:xfrm>
            <a:off x="10552922" y="2737705"/>
            <a:ext cx="1536441" cy="1523566"/>
          </a:xfrm>
          <a:prstGeom prst="rect">
            <a:avLst/>
          </a:prstGeom>
        </p:spPr>
      </p:pic>
    </p:spTree>
    <p:extLst>
      <p:ext uri="{BB962C8B-B14F-4D97-AF65-F5344CB8AC3E}">
        <p14:creationId xmlns:p14="http://schemas.microsoft.com/office/powerpoint/2010/main" val="2346790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03CB8-DD3A-2C21-0254-C0415CC36670}"/>
              </a:ext>
            </a:extLst>
          </p:cNvPr>
          <p:cNvSpPr/>
          <p:nvPr/>
        </p:nvSpPr>
        <p:spPr>
          <a:xfrm>
            <a:off x="944880" y="924507"/>
            <a:ext cx="10408920" cy="47391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E39C9809-F003-6717-C33F-79DC9C3815AA}"/>
              </a:ext>
            </a:extLst>
          </p:cNvPr>
          <p:cNvSpPr>
            <a:spLocks noGrp="1"/>
          </p:cNvSpPr>
          <p:nvPr>
            <p:ph idx="1"/>
          </p:nvPr>
        </p:nvSpPr>
        <p:spPr>
          <a:xfrm>
            <a:off x="944880" y="1139952"/>
            <a:ext cx="10158549" cy="4187828"/>
          </a:xfrm>
        </p:spPr>
        <p:txBody>
          <a:bodyPr>
            <a:noAutofit/>
          </a:bodyPr>
          <a:lstStyle/>
          <a:p>
            <a:pPr marL="0" indent="0" algn="jus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M. L, 65 ans, marié, agriculteur à la retraite est à J21 d’une allogreffe à conditionnement atténué dans un contexte de LAM et rentre à domicile demain. </a:t>
            </a:r>
            <a:endParaRPr lang="fr-FR"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Dans </a:t>
            </a:r>
            <a:r>
              <a:rPr lang="fr-FR" sz="1800" dirty="0">
                <a:effectLst/>
                <a:latin typeface="Calibri" panose="020F0502020204030204" pitchFamily="34" charset="0"/>
                <a:ea typeface="Calibri" panose="020F0502020204030204" pitchFamily="34" charset="0"/>
                <a:cs typeface="Times New Roman" panose="02020603050405020304" pitchFamily="18" charset="0"/>
              </a:rPr>
              <a:t>ses antécédents un diabète de type II et de l’HTA traités.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Lui et sa femme ont déjà été informés des recommandations de sortie par la diététicienne il y a quelques jours, par une IDE et lors de l’entretien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prégreffe</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indent="0" algn="jus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Vous refaite un point avec eux : il se sent vraiment bien, il prévoit de s’occuper des animaux de la ferme,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Par ailleurs, il espère s’occuper très rapidement de son jardin, cueillir ses tomates, ses courgettes et ses pêches, débroussailler et rentrer son bois de chauffage </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indent="0" algn="jus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Enfin, son premier repas à domicile, ce sera une petite bière bien méritée, de la saucisse de viande, de la salade de gruyère et des vraies tomates du jardin ! </a:t>
            </a:r>
            <a:endParaRPr lang="fr-FR"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Sa femme est enthousiaste ! En plus, il pourra revoir son petit-fils ! Que pouvez-vous leur conseiller </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re 1">
            <a:extLst>
              <a:ext uri="{FF2B5EF4-FFF2-40B4-BE49-F238E27FC236}">
                <a16:creationId xmlns:a16="http://schemas.microsoft.com/office/drawing/2014/main" id="{92216A3B-B83B-DB39-7433-96239B594855}"/>
              </a:ext>
            </a:extLst>
          </p:cNvPr>
          <p:cNvSpPr>
            <a:spLocks noGrp="1"/>
          </p:cNvSpPr>
          <p:nvPr>
            <p:ph type="title"/>
          </p:nvPr>
        </p:nvSpPr>
        <p:spPr>
          <a:xfrm>
            <a:off x="838200" y="365125"/>
            <a:ext cx="10515600" cy="420183"/>
          </a:xfrm>
        </p:spPr>
        <p:txBody>
          <a:bodyPr>
            <a:noAutofit/>
          </a:bodyPr>
          <a:lstStyle/>
          <a:p>
            <a:r>
              <a:rPr lang="fr-FR" sz="3600" dirty="0"/>
              <a:t>Cas concret n°2</a:t>
            </a:r>
          </a:p>
        </p:txBody>
      </p:sp>
    </p:spTree>
    <p:extLst>
      <p:ext uri="{BB962C8B-B14F-4D97-AF65-F5344CB8AC3E}">
        <p14:creationId xmlns:p14="http://schemas.microsoft.com/office/powerpoint/2010/main" val="2158154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Complément 5" title="Wooclap - Make learning awesome"/>
              <p:cNvGraphicFramePr>
                <a:graphicFrameLocks noGrp="1"/>
              </p:cNvGraphicFramePr>
              <p:nvPr>
                <p:extLst>
                  <p:ext uri="{D42A27DB-BD31-4B8C-83A1-F6EECF244321}">
                    <p14:modId xmlns:p14="http://schemas.microsoft.com/office/powerpoint/2010/main" val="1331003997"/>
                  </p:ext>
                </p:extLst>
              </p:nvPr>
            </p:nvGraphicFramePr>
            <p:xfrm>
              <a:off x="373225" y="251927"/>
              <a:ext cx="9769152" cy="6531427"/>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6" name="Complément 5" title="Wooclap - Make learning awesome"/>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373225" y="251927"/>
                <a:ext cx="9769152" cy="6531427"/>
              </a:xfrm>
              <a:prstGeom prst="rect">
                <a:avLst/>
              </a:prstGeom>
            </p:spPr>
          </p:pic>
        </mc:Fallback>
      </mc:AlternateContent>
      <p:pic>
        <p:nvPicPr>
          <p:cNvPr id="7" name="Image 6"/>
          <p:cNvPicPr>
            <a:picLocks noChangeAspect="1"/>
          </p:cNvPicPr>
          <p:nvPr/>
        </p:nvPicPr>
        <p:blipFill>
          <a:blip r:embed="rId4"/>
          <a:stretch>
            <a:fillRect/>
          </a:stretch>
        </p:blipFill>
        <p:spPr>
          <a:xfrm>
            <a:off x="10440956" y="2905656"/>
            <a:ext cx="1536441" cy="1523566"/>
          </a:xfrm>
          <a:prstGeom prst="rect">
            <a:avLst/>
          </a:prstGeom>
        </p:spPr>
      </p:pic>
    </p:spTree>
    <p:extLst>
      <p:ext uri="{BB962C8B-B14F-4D97-AF65-F5344CB8AC3E}">
        <p14:creationId xmlns:p14="http://schemas.microsoft.com/office/powerpoint/2010/main" val="2175777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CEC42E-BB0C-8034-ACF9-E247F9023A85}"/>
              </a:ext>
            </a:extLst>
          </p:cNvPr>
          <p:cNvSpPr/>
          <p:nvPr/>
        </p:nvSpPr>
        <p:spPr>
          <a:xfrm>
            <a:off x="899160" y="952500"/>
            <a:ext cx="10408920" cy="2552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9B39A062-5322-1629-709F-C1411D62EBE3}"/>
              </a:ext>
            </a:extLst>
          </p:cNvPr>
          <p:cNvSpPr>
            <a:spLocks noGrp="1"/>
          </p:cNvSpPr>
          <p:nvPr>
            <p:ph idx="1"/>
          </p:nvPr>
        </p:nvSpPr>
        <p:spPr>
          <a:xfrm>
            <a:off x="876300" y="972970"/>
            <a:ext cx="10515600" cy="5776856"/>
          </a:xfrm>
        </p:spPr>
        <p:txBody>
          <a:bodyPr>
            <a:normAutofit/>
          </a:bodyPr>
          <a:lstStyle/>
          <a:p>
            <a:pPr marL="0" lvl="0" indent="0">
              <a:lnSpc>
                <a:spcPct val="107000"/>
              </a:lnSpc>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Mlle Z, 25 ans, à J120 d’une allogreffe intrafamiliale dans un contexte de LAL vient en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HdJ</a:t>
            </a:r>
            <a:r>
              <a:rPr lang="fr-FR" sz="1800" dirty="0">
                <a:effectLst/>
                <a:latin typeface="Calibri" panose="020F0502020204030204" pitchFamily="34" charset="0"/>
                <a:ea typeface="Calibri" panose="020F0502020204030204" pitchFamily="34" charset="0"/>
                <a:cs typeface="Times New Roman" panose="02020603050405020304" pitchFamily="18" charset="0"/>
              </a:rPr>
              <a:t> pour son suivi hebdomadaire. Elle est revue par la diététicienne car elle a perdu du poids, mange toujours très peu, essentiellement des CNO. Elle est déprimée et ne sort pas de chez elle. Elle a fait une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GvH</a:t>
            </a:r>
            <a:r>
              <a:rPr lang="fr-FR" sz="1800" dirty="0">
                <a:effectLst/>
                <a:latin typeface="Calibri" panose="020F0502020204030204" pitchFamily="34" charset="0"/>
                <a:ea typeface="Calibri" panose="020F0502020204030204" pitchFamily="34" charset="0"/>
                <a:cs typeface="Times New Roman" panose="02020603050405020304" pitchFamily="18" charset="0"/>
              </a:rPr>
              <a:t> cutanée chronique (sécheresse et rougeurs) traitée avec succès par corticoïdes. Elle est sous voriconazole pour une infection aspergillaire en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prégreffe</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Demain, elle est invitée par sa meilleure amie pour un barbecue au bord de la piscine ! Elle à hâte de la revoir ainsi que son petit chat, mais s’inquiète de la présence d’autres convives ainsi que de son aspect physique.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Quels conseils et recommandations lui donneriez-vous </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re 1">
            <a:extLst>
              <a:ext uri="{FF2B5EF4-FFF2-40B4-BE49-F238E27FC236}">
                <a16:creationId xmlns:a16="http://schemas.microsoft.com/office/drawing/2014/main" id="{4D5923E8-C948-7B32-E3B7-D0F6AB41BAF0}"/>
              </a:ext>
            </a:extLst>
          </p:cNvPr>
          <p:cNvSpPr txBox="1">
            <a:spLocks/>
          </p:cNvSpPr>
          <p:nvPr/>
        </p:nvSpPr>
        <p:spPr>
          <a:xfrm>
            <a:off x="838200" y="365125"/>
            <a:ext cx="10515600" cy="420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t>Cas concret n°3</a:t>
            </a:r>
          </a:p>
        </p:txBody>
      </p:sp>
    </p:spTree>
    <p:extLst>
      <p:ext uri="{BB962C8B-B14F-4D97-AF65-F5344CB8AC3E}">
        <p14:creationId xmlns:p14="http://schemas.microsoft.com/office/powerpoint/2010/main" val="1371408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543592" y="2905656"/>
            <a:ext cx="1536441" cy="1523566"/>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mplément 4" title="Wooclap - Make learning awesome"/>
              <p:cNvGraphicFramePr>
                <a:graphicFrameLocks noGrp="1"/>
              </p:cNvGraphicFramePr>
              <p:nvPr>
                <p:extLst>
                  <p:ext uri="{D42A27DB-BD31-4B8C-83A1-F6EECF244321}">
                    <p14:modId xmlns:p14="http://schemas.microsoft.com/office/powerpoint/2010/main" val="1091912337"/>
                  </p:ext>
                </p:extLst>
              </p:nvPr>
            </p:nvGraphicFramePr>
            <p:xfrm>
              <a:off x="-1" y="0"/>
              <a:ext cx="10403633"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Complément 4" title="Wooclap - Make learning awesome"/>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1" y="0"/>
                <a:ext cx="10403633" cy="6858000"/>
              </a:xfrm>
              <a:prstGeom prst="rect">
                <a:avLst/>
              </a:prstGeom>
            </p:spPr>
          </p:pic>
        </mc:Fallback>
      </mc:AlternateContent>
    </p:spTree>
    <p:extLst>
      <p:ext uri="{BB962C8B-B14F-4D97-AF65-F5344CB8AC3E}">
        <p14:creationId xmlns:p14="http://schemas.microsoft.com/office/powerpoint/2010/main" val="2033977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B8EE63-B6DF-30E5-D8BF-FE25511C6294}"/>
              </a:ext>
            </a:extLst>
          </p:cNvPr>
          <p:cNvSpPr/>
          <p:nvPr/>
        </p:nvSpPr>
        <p:spPr>
          <a:xfrm>
            <a:off x="899160" y="952500"/>
            <a:ext cx="10408920" cy="990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C9279686-B052-D3AE-93E2-5D3EBDC38258}"/>
              </a:ext>
            </a:extLst>
          </p:cNvPr>
          <p:cNvSpPr>
            <a:spLocks noGrp="1"/>
          </p:cNvSpPr>
          <p:nvPr>
            <p:ph idx="1"/>
          </p:nvPr>
        </p:nvSpPr>
        <p:spPr>
          <a:xfrm>
            <a:off x="876300" y="948466"/>
            <a:ext cx="10515600" cy="5696809"/>
          </a:xfrm>
        </p:spPr>
        <p:txBody>
          <a:bodyPr>
            <a:normAutofit/>
          </a:bodyPr>
          <a:lstStyle/>
          <a:p>
            <a:pPr marL="0" lvl="0" indent="0">
              <a:lnSpc>
                <a:spcPct val="107000"/>
              </a:lnSpc>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M. L revient en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HdJ</a:t>
            </a:r>
            <a:r>
              <a:rPr lang="fr-FR" sz="1800" dirty="0">
                <a:effectLst/>
                <a:latin typeface="Calibri" panose="020F0502020204030204" pitchFamily="34" charset="0"/>
                <a:ea typeface="Calibri" panose="020F0502020204030204" pitchFamily="34" charset="0"/>
                <a:cs typeface="Times New Roman" panose="02020603050405020304" pitchFamily="18" charset="0"/>
              </a:rPr>
              <a:t> à J31 avec une diarrhée fébrile : depuis hier il se plaint de fièvre prise à 39° à son admission, de  diarrhées glaireuses et de douleurs abdominales. Il n’a pas pris ses per os depuis hier matin car il vomit. Que faites-vous?</a:t>
            </a:r>
          </a:p>
          <a:p>
            <a:pPr marL="0" lvl="0" indent="0">
              <a:lnSpc>
                <a:spcPct val="107000"/>
              </a:lnSpc>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re 1">
            <a:extLst>
              <a:ext uri="{FF2B5EF4-FFF2-40B4-BE49-F238E27FC236}">
                <a16:creationId xmlns:a16="http://schemas.microsoft.com/office/drawing/2014/main" id="{74B240B9-904B-B93A-EE20-0B8CC9A0D8BE}"/>
              </a:ext>
            </a:extLst>
          </p:cNvPr>
          <p:cNvSpPr txBox="1">
            <a:spLocks/>
          </p:cNvSpPr>
          <p:nvPr/>
        </p:nvSpPr>
        <p:spPr>
          <a:xfrm>
            <a:off x="838200" y="365125"/>
            <a:ext cx="10515600" cy="420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t>Cas concret n°4</a:t>
            </a:r>
          </a:p>
        </p:txBody>
      </p:sp>
    </p:spTree>
    <p:extLst>
      <p:ext uri="{BB962C8B-B14F-4D97-AF65-F5344CB8AC3E}">
        <p14:creationId xmlns:p14="http://schemas.microsoft.com/office/powerpoint/2010/main" val="312218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10543592" y="2905656"/>
            <a:ext cx="1536441" cy="1523566"/>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mplément 3" title="Wooclap - Make learning awesome"/>
              <p:cNvGraphicFramePr>
                <a:graphicFrameLocks noGrp="1"/>
              </p:cNvGraphicFramePr>
              <p:nvPr>
                <p:extLst>
                  <p:ext uri="{D42A27DB-BD31-4B8C-83A1-F6EECF244321}">
                    <p14:modId xmlns:p14="http://schemas.microsoft.com/office/powerpoint/2010/main" val="1882917999"/>
                  </p:ext>
                </p:extLst>
              </p:nvPr>
            </p:nvGraphicFramePr>
            <p:xfrm>
              <a:off x="4341" y="-3030"/>
              <a:ext cx="10408621" cy="686102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Complément 3" title="Wooclap - Make learning awesome"/>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4341" y="-3030"/>
                <a:ext cx="10408621" cy="6861029"/>
              </a:xfrm>
              <a:prstGeom prst="rect">
                <a:avLst/>
              </a:prstGeom>
            </p:spPr>
          </p:pic>
        </mc:Fallback>
      </mc:AlternateContent>
    </p:spTree>
    <p:extLst>
      <p:ext uri="{BB962C8B-B14F-4D97-AF65-F5344CB8AC3E}">
        <p14:creationId xmlns:p14="http://schemas.microsoft.com/office/powerpoint/2010/main" val="1055288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379A5B-BD1C-883C-AA7C-3C7E8650886C}"/>
              </a:ext>
            </a:extLst>
          </p:cNvPr>
          <p:cNvPicPr>
            <a:picLocks noChangeAspect="1"/>
          </p:cNvPicPr>
          <p:nvPr/>
        </p:nvPicPr>
        <p:blipFill>
          <a:blip r:embed="rId2"/>
          <a:stretch>
            <a:fillRect/>
          </a:stretch>
        </p:blipFill>
        <p:spPr>
          <a:xfrm>
            <a:off x="926433" y="0"/>
            <a:ext cx="10238872" cy="6858000"/>
          </a:xfrm>
          <a:prstGeom prst="rect">
            <a:avLst/>
          </a:prstGeom>
        </p:spPr>
      </p:pic>
      <p:sp>
        <p:nvSpPr>
          <p:cNvPr id="2" name="Titre 1">
            <a:extLst>
              <a:ext uri="{FF2B5EF4-FFF2-40B4-BE49-F238E27FC236}">
                <a16:creationId xmlns:a16="http://schemas.microsoft.com/office/drawing/2014/main" id="{93C16DD7-B70A-C15B-9F73-F008FDF4D47B}"/>
              </a:ext>
            </a:extLst>
          </p:cNvPr>
          <p:cNvSpPr>
            <a:spLocks noGrp="1"/>
          </p:cNvSpPr>
          <p:nvPr>
            <p:ph type="title"/>
          </p:nvPr>
        </p:nvSpPr>
        <p:spPr>
          <a:xfrm>
            <a:off x="838200" y="365125"/>
            <a:ext cx="10515600" cy="7371180"/>
          </a:xfrm>
        </p:spPr>
        <p:txBody>
          <a:bodyPr>
            <a:normAutofit/>
          </a:bodyPr>
          <a:lstStyle/>
          <a:p>
            <a:pPr algn="ctr"/>
            <a:r>
              <a:rPr lang="fr-FR" sz="4800" b="1" dirty="0" smtClean="0"/>
              <a:t>Un </a:t>
            </a:r>
            <a:r>
              <a:rPr lang="fr-FR" sz="4800" b="1" dirty="0"/>
              <a:t>grand merci pour votre attention!</a:t>
            </a:r>
            <a:br>
              <a:rPr lang="fr-FR" sz="4800" b="1" dirty="0"/>
            </a:br>
            <a:r>
              <a:rPr lang="fr-FR" b="1" dirty="0"/>
              <a:t/>
            </a:r>
            <a:br>
              <a:rPr lang="fr-FR" b="1" dirty="0"/>
            </a:br>
            <a:r>
              <a:rPr lang="fr-FR" b="1" dirty="0"/>
              <a:t/>
            </a:r>
            <a:br>
              <a:rPr lang="fr-FR" b="1" dirty="0"/>
            </a:br>
            <a:r>
              <a:rPr lang="fr-FR" b="1" dirty="0"/>
              <a:t/>
            </a:r>
            <a:br>
              <a:rPr lang="fr-FR" b="1" dirty="0"/>
            </a:br>
            <a:r>
              <a:rPr lang="fr-FR" b="1" dirty="0"/>
              <a:t/>
            </a:r>
            <a:br>
              <a:rPr lang="fr-FR" b="1" dirty="0"/>
            </a:br>
            <a:r>
              <a:rPr lang="fr-FR" sz="3200" b="1" dirty="0">
                <a:highlight>
                  <a:srgbClr val="C0C0C0"/>
                </a:highlight>
              </a:rPr>
              <a:t>Je tenais à remercier le laboratoire GILEAD pour son invitation, mes collègues du GFIC-GM et l’équipe soignante de l’unité de greffe de l’ICANS de Strasbourg pour leur soutien</a:t>
            </a:r>
          </a:p>
        </p:txBody>
      </p:sp>
    </p:spTree>
    <p:extLst>
      <p:ext uri="{BB962C8B-B14F-4D97-AF65-F5344CB8AC3E}">
        <p14:creationId xmlns:p14="http://schemas.microsoft.com/office/powerpoint/2010/main" val="457262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7FA6D-B3E1-88A9-A86F-E3177C47E9D9}"/>
              </a:ext>
            </a:extLst>
          </p:cNvPr>
          <p:cNvSpPr>
            <a:spLocks noGrp="1"/>
          </p:cNvSpPr>
          <p:nvPr>
            <p:ph type="title"/>
          </p:nvPr>
        </p:nvSpPr>
        <p:spPr>
          <a:xfrm>
            <a:off x="838200" y="365125"/>
            <a:ext cx="10515600" cy="4916738"/>
          </a:xfrm>
        </p:spPr>
        <p:txBody>
          <a:bodyPr>
            <a:normAutofit/>
          </a:bodyPr>
          <a:lstStyle/>
          <a:p>
            <a:pPr algn="ctr"/>
            <a:r>
              <a:rPr lang="fr-FR" sz="2800" dirty="0">
                <a:latin typeface="+mn-lt"/>
              </a:rPr>
              <a:t>Je n’ai pas de conflits d’intérêts à déclarer pour cette présentation</a:t>
            </a:r>
          </a:p>
        </p:txBody>
      </p:sp>
    </p:spTree>
    <p:extLst>
      <p:ext uri="{BB962C8B-B14F-4D97-AF65-F5344CB8AC3E}">
        <p14:creationId xmlns:p14="http://schemas.microsoft.com/office/powerpoint/2010/main" val="675545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Session interactive</a:t>
            </a:r>
            <a:endParaRPr lang="fr-FR"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Complément 2" title="Wooclap - Make learning awesome"/>
              <p:cNvGraphicFramePr>
                <a:graphicFrameLocks noGrp="1"/>
              </p:cNvGraphicFramePr>
              <p:nvPr>
                <p:extLst>
                  <p:ext uri="{D42A27DB-BD31-4B8C-83A1-F6EECF244321}">
                    <p14:modId xmlns:p14="http://schemas.microsoft.com/office/powerpoint/2010/main" val="2708773758"/>
                  </p:ext>
                </p:extLst>
              </p:nvPr>
            </p:nvGraphicFramePr>
            <p:xfrm>
              <a:off x="838200" y="1390261"/>
              <a:ext cx="11086322" cy="510384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3" name="Complément 2" title="Wooclap - Make learning awesome"/>
              <p:cNvPicPr>
                <a:picLocks noGrp="1" noRot="1" noChangeAspect="1" noMove="1" noResize="1" noEditPoints="1" noAdjustHandles="1" noChangeArrowheads="1" noChangeShapeType="1"/>
              </p:cNvPicPr>
              <p:nvPr/>
            </p:nvPicPr>
            <p:blipFill>
              <a:blip r:embed="rId3"/>
              <a:stretch>
                <a:fillRect/>
              </a:stretch>
            </p:blipFill>
            <p:spPr>
              <a:xfrm>
                <a:off x="838200" y="1390261"/>
                <a:ext cx="11086322" cy="5103845"/>
              </a:xfrm>
              <a:prstGeom prst="rect">
                <a:avLst/>
              </a:prstGeom>
            </p:spPr>
          </p:pic>
        </mc:Fallback>
      </mc:AlternateContent>
    </p:spTree>
    <p:extLst>
      <p:ext uri="{BB962C8B-B14F-4D97-AF65-F5344CB8AC3E}">
        <p14:creationId xmlns:p14="http://schemas.microsoft.com/office/powerpoint/2010/main" val="9784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0755F5-AC3E-50EE-658C-3C5AF6F2EB20}"/>
              </a:ext>
            </a:extLst>
          </p:cNvPr>
          <p:cNvSpPr>
            <a:spLocks noGrp="1"/>
          </p:cNvSpPr>
          <p:nvPr>
            <p:ph idx="1"/>
          </p:nvPr>
        </p:nvSpPr>
        <p:spPr>
          <a:xfrm>
            <a:off x="838200" y="780287"/>
            <a:ext cx="10515600" cy="5396675"/>
          </a:xfrm>
        </p:spPr>
        <p:txBody>
          <a:bodyPr anchor="ctr">
            <a:normAutofit/>
          </a:bodyPr>
          <a:lstStyle/>
          <a:p>
            <a:pPr marL="0" indent="0" algn="just">
              <a:lnSpc>
                <a:spcPct val="107000"/>
              </a:lnSpc>
              <a:spcAft>
                <a:spcPts val="800"/>
              </a:spcAft>
              <a:buNone/>
            </a:pPr>
            <a:r>
              <a:rPr lang="fr-FR" sz="2600" dirty="0">
                <a:effectLst/>
                <a:latin typeface="Calibri" panose="020F0502020204030204" pitchFamily="34" charset="0"/>
                <a:ea typeface="Calibri" panose="020F0502020204030204" pitchFamily="34" charset="0"/>
                <a:cs typeface="Times New Roman" panose="02020603050405020304" pitchFamily="18" charset="0"/>
              </a:rPr>
              <a:t>L’allogreffe de cellules souches hématopoïétique est le traitement curatif de nombreuses hémopathies.</a:t>
            </a:r>
          </a:p>
          <a:p>
            <a:pPr marL="0" indent="0" algn="just">
              <a:lnSpc>
                <a:spcPct val="107000"/>
              </a:lnSpc>
              <a:spcAft>
                <a:spcPts val="800"/>
              </a:spcAft>
              <a:buNone/>
            </a:pPr>
            <a:r>
              <a:rPr lang="fr-FR" sz="2600" dirty="0">
                <a:effectLst/>
                <a:latin typeface="Calibri" panose="020F0502020204030204" pitchFamily="34" charset="0"/>
                <a:ea typeface="Calibri" panose="020F0502020204030204" pitchFamily="34" charset="0"/>
                <a:cs typeface="Times New Roman" panose="02020603050405020304" pitchFamily="18" charset="0"/>
              </a:rPr>
              <a:t>Elle induit toutefois chez le patient une diminution sévère et prolongée des défenses immunitaires qui l’expose au risque de complications infectieuses diverses et graves.</a:t>
            </a:r>
          </a:p>
          <a:p>
            <a:pPr marL="0" indent="0" algn="just">
              <a:lnSpc>
                <a:spcPct val="107000"/>
              </a:lnSpc>
              <a:spcAft>
                <a:spcPts val="800"/>
              </a:spcAft>
              <a:buNone/>
            </a:pPr>
            <a:r>
              <a:rPr lang="fr-FR" sz="2600" dirty="0">
                <a:effectLst/>
                <a:latin typeface="Calibri" panose="020F0502020204030204" pitchFamily="34" charset="0"/>
                <a:ea typeface="Calibri" panose="020F0502020204030204" pitchFamily="34" charset="0"/>
                <a:cs typeface="Times New Roman" panose="02020603050405020304" pitchFamily="18" charset="0"/>
              </a:rPr>
              <a:t>Le risque infectieux est par ailleurs majoré chez les patients sous immunosuppresseurs, déclarant une </a:t>
            </a:r>
            <a:r>
              <a:rPr lang="fr-FR" sz="2600" dirty="0" err="1">
                <a:effectLst/>
                <a:latin typeface="Calibri" panose="020F0502020204030204" pitchFamily="34" charset="0"/>
                <a:ea typeface="Calibri" panose="020F0502020204030204" pitchFamily="34" charset="0"/>
                <a:cs typeface="Times New Roman" panose="02020603050405020304" pitchFamily="18" charset="0"/>
              </a:rPr>
              <a:t>GvH</a:t>
            </a:r>
            <a:r>
              <a:rPr lang="fr-FR" sz="2600" dirty="0">
                <a:effectLst/>
                <a:latin typeface="Calibri" panose="020F0502020204030204" pitchFamily="34" charset="0"/>
                <a:ea typeface="Calibri" panose="020F0502020204030204" pitchFamily="34" charset="0"/>
                <a:cs typeface="Times New Roman" panose="02020603050405020304" pitchFamily="18" charset="0"/>
              </a:rPr>
              <a:t> sévère et/ou sous corticoïdes.</a:t>
            </a:r>
          </a:p>
        </p:txBody>
      </p:sp>
    </p:spTree>
    <p:extLst>
      <p:ext uri="{BB962C8B-B14F-4D97-AF65-F5344CB8AC3E}">
        <p14:creationId xmlns:p14="http://schemas.microsoft.com/office/powerpoint/2010/main" val="4082285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2283B75-4FC0-DD0D-F306-AF88ECD00AE1}"/>
              </a:ext>
            </a:extLst>
          </p:cNvPr>
          <p:cNvSpPr>
            <a:spLocks noGrp="1"/>
          </p:cNvSpPr>
          <p:nvPr>
            <p:ph idx="1"/>
          </p:nvPr>
        </p:nvSpPr>
        <p:spPr>
          <a:xfrm>
            <a:off x="589547" y="649705"/>
            <a:ext cx="10558513" cy="5654841"/>
          </a:xfrm>
        </p:spPr>
        <p:txBody>
          <a:bodyPr>
            <a:normAutofit fontScale="92500"/>
          </a:bodyPr>
          <a:lstStyle/>
          <a:p>
            <a:pPr indent="0" algn="just">
              <a:lnSpc>
                <a:spcPct val="107000"/>
              </a:lnSpc>
              <a:buNone/>
            </a:pPr>
            <a:r>
              <a:rPr lang="fr-FR" sz="2000" dirty="0">
                <a:effectLst/>
                <a:latin typeface="Calibri" panose="020F0502020204030204" pitchFamily="34" charset="0"/>
                <a:ea typeface="Calibri" panose="020F0502020204030204" pitchFamily="34" charset="0"/>
                <a:cs typeface="Times New Roman" panose="02020603050405020304" pitchFamily="18" charset="0"/>
              </a:rPr>
              <a:t>Les patients </a:t>
            </a:r>
            <a:r>
              <a:rPr lang="fr-FR" sz="2000" dirty="0" err="1">
                <a:effectLst/>
                <a:latin typeface="Calibri" panose="020F0502020204030204" pitchFamily="34" charset="0"/>
                <a:ea typeface="Calibri" panose="020F0502020204030204" pitchFamily="34" charset="0"/>
                <a:cs typeface="Times New Roman" panose="02020603050405020304" pitchFamily="18" charset="0"/>
              </a:rPr>
              <a:t>allogreffés</a:t>
            </a:r>
            <a:r>
              <a:rPr lang="fr-FR" sz="2000" dirty="0">
                <a:effectLst/>
                <a:latin typeface="Calibri" panose="020F0502020204030204" pitchFamily="34" charset="0"/>
                <a:ea typeface="Calibri" panose="020F0502020204030204" pitchFamily="34" charset="0"/>
                <a:cs typeface="Times New Roman" panose="02020603050405020304" pitchFamily="18" charset="0"/>
              </a:rPr>
              <a:t> rentrent à domicile avec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une couverture médicamenteuse anti-infectieuse prophylactique</a:t>
            </a:r>
            <a:r>
              <a:rPr lang="fr-FR" sz="2000" dirty="0">
                <a:effectLst/>
                <a:latin typeface="Calibri" panose="020F0502020204030204" pitchFamily="34" charset="0"/>
                <a:ea typeface="Calibri" panose="020F0502020204030204" pitchFamily="34" charset="0"/>
                <a:cs typeface="Times New Roman" panose="02020603050405020304" pitchFamily="18" charset="0"/>
              </a:rPr>
              <a:t>, comprenant des antiviraux (herpès virus), antibiotiques (pneumocoque), antifongiques (candida) ou anti-aspergillaires en cas d’infection précoce ou de risque élevé et parfois un anti-CMV (donneur positif ou PCR positive en sortie d’aplasie)</a:t>
            </a:r>
          </a:p>
          <a:p>
            <a:pPr indent="0" algn="just">
              <a:lnSpc>
                <a:spcPct val="107000"/>
              </a:lnSpc>
              <a:buNone/>
            </a:pP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buNone/>
            </a:pPr>
            <a:r>
              <a:rPr lang="fr-FR" sz="2000" dirty="0">
                <a:effectLst/>
                <a:latin typeface="Calibri" panose="020F0502020204030204" pitchFamily="34" charset="0"/>
                <a:ea typeface="Calibri" panose="020F0502020204030204" pitchFamily="34" charset="0"/>
                <a:cs typeface="Times New Roman" panose="02020603050405020304" pitchFamily="18" charset="0"/>
              </a:rPr>
              <a:t>A ces traitements s’ajoutent des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mesures d’hygiène </a:t>
            </a:r>
            <a:r>
              <a:rPr lang="fr-FR" sz="2000" dirty="0">
                <a:effectLst/>
                <a:latin typeface="Calibri" panose="020F0502020204030204" pitchFamily="34" charset="0"/>
                <a:ea typeface="Calibri" panose="020F0502020204030204" pitchFamily="34" charset="0"/>
                <a:cs typeface="Times New Roman" panose="02020603050405020304" pitchFamily="18" charset="0"/>
              </a:rPr>
              <a:t>indispensables préconisées par la SF2H, la Société Francophone de Nutrition clinique et la SFGM-TC via le Carnet national de suivi post-allogreffe.</a:t>
            </a:r>
          </a:p>
          <a:p>
            <a:pPr indent="0" algn="just">
              <a:lnSpc>
                <a:spcPct val="107000"/>
              </a:lnSpc>
              <a:buNone/>
            </a:pP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fr-FR" sz="2000" dirty="0">
                <a:effectLst/>
                <a:latin typeface="Calibri" panose="020F0502020204030204" pitchFamily="34" charset="0"/>
                <a:ea typeface="Calibri" panose="020F0502020204030204" pitchFamily="34" charset="0"/>
                <a:cs typeface="Times New Roman" panose="02020603050405020304" pitchFamily="18" charset="0"/>
              </a:rPr>
              <a:t>L’infirmier de l’unité de Greffe puis de l’Hôpital de jour de Greffe, associé à l’équipe pluridisciplinaire et notamment les médecins, coordinateurs de greffe et diététiciens, joue un rôle primordial dans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l’éducation du patient et de sa famille afin de prévenir ce risque infectieux</a:t>
            </a:r>
            <a:r>
              <a:rPr lang="fr-FR" sz="2000" dirty="0">
                <a:effectLst/>
                <a:latin typeface="Calibri" panose="020F0502020204030204" pitchFamily="34" charset="0"/>
                <a:ea typeface="Calibri" panose="020F0502020204030204" pitchFamily="34" charset="0"/>
                <a:cs typeface="Times New Roman" panose="02020603050405020304" pitchFamily="18" charset="0"/>
              </a:rPr>
              <a:t>. Le but est de rendre le patient acteur de son traitement via des conseils de sortie, en sachant lui expliquer le pourquoi de chaque précaution ou interdit afin d’obtenir une adhésion plus facile à ces contraintes post greffe.</a:t>
            </a:r>
            <a:br>
              <a:rPr lang="fr-FR" sz="2000" dirty="0">
                <a:effectLst/>
                <a:latin typeface="Calibri" panose="020F0502020204030204" pitchFamily="34" charset="0"/>
                <a:ea typeface="Calibri" panose="020F0502020204030204" pitchFamily="34" charset="0"/>
                <a:cs typeface="Times New Roman" panose="02020603050405020304" pitchFamily="18" charset="0"/>
              </a:rPr>
            </a:br>
            <a:endParaRPr lang="fr-FR" sz="1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fr-FR" sz="2000" dirty="0">
                <a:effectLst/>
                <a:latin typeface="Calibri" panose="020F0502020204030204" pitchFamily="34" charset="0"/>
                <a:ea typeface="Calibri" panose="020F0502020204030204" pitchFamily="34" charset="0"/>
                <a:cs typeface="Times New Roman" panose="02020603050405020304" pitchFamily="18" charset="0"/>
              </a:rPr>
              <a:t>Bien sûr, il s’agira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d’adapter son discours </a:t>
            </a:r>
            <a:r>
              <a:rPr lang="fr-FR" sz="2000" dirty="0">
                <a:effectLst/>
                <a:latin typeface="Calibri" panose="020F0502020204030204" pitchFamily="34" charset="0"/>
                <a:ea typeface="Calibri" panose="020F0502020204030204" pitchFamily="34" charset="0"/>
                <a:cs typeface="Times New Roman" panose="02020603050405020304" pitchFamily="18" charset="0"/>
              </a:rPr>
              <a:t>au patient et à sa famille et surtout que l’ensemble de l’équipe pluridisciplinaire tienne le même discours</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76968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2AD307-55D3-A41D-18B5-2C5FB8E0E8B2}"/>
              </a:ext>
            </a:extLst>
          </p:cNvPr>
          <p:cNvSpPr>
            <a:spLocks noGrp="1"/>
          </p:cNvSpPr>
          <p:nvPr>
            <p:ph idx="1"/>
          </p:nvPr>
        </p:nvSpPr>
        <p:spPr>
          <a:xfrm>
            <a:off x="838200" y="1227221"/>
            <a:ext cx="10515600" cy="5478379"/>
          </a:xfrm>
        </p:spPr>
        <p:txBody>
          <a:bodyPr>
            <a:normAutofit/>
          </a:bodyPr>
          <a:lstStyle/>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Prise des traitements oraux, respect des horaires de prise…</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Surveillance </a:t>
            </a:r>
            <a:r>
              <a:rPr lang="fr-FR" sz="1900" dirty="0" err="1">
                <a:effectLst/>
                <a:latin typeface="Calibri" panose="020F0502020204030204" pitchFamily="34" charset="0"/>
                <a:ea typeface="Calibri" panose="020F0502020204030204" pitchFamily="34" charset="0"/>
                <a:cs typeface="Times New Roman" panose="02020603050405020304" pitchFamily="18" charset="0"/>
              </a:rPr>
              <a:t>bi-quotidienne</a:t>
            </a:r>
            <a:r>
              <a:rPr lang="fr-FR" sz="1900" dirty="0">
                <a:effectLst/>
                <a:latin typeface="Calibri" panose="020F0502020204030204" pitchFamily="34" charset="0"/>
                <a:ea typeface="Calibri" panose="020F0502020204030204" pitchFamily="34" charset="0"/>
                <a:cs typeface="Times New Roman" panose="02020603050405020304" pitchFamily="18" charset="0"/>
              </a:rPr>
              <a:t> de la température</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Eviter toute prise médicamenteuse autre (paracétamol, aspirine, corticoïdes, anti inflammatoires) sans accord médical au préalable</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Informer par appel téléphonique l’équipe de greffe en cas de problème ou de question en dehors des rdv en </a:t>
            </a:r>
            <a:r>
              <a:rPr lang="fr-FR" sz="1900" dirty="0" err="1">
                <a:effectLst/>
                <a:latin typeface="Calibri" panose="020F0502020204030204" pitchFamily="34" charset="0"/>
                <a:ea typeface="Calibri" panose="020F0502020204030204" pitchFamily="34" charset="0"/>
                <a:cs typeface="Times New Roman" panose="02020603050405020304" pitchFamily="18" charset="0"/>
              </a:rPr>
              <a:t>HdJ</a:t>
            </a:r>
            <a:r>
              <a:rPr lang="fr-FR" sz="1900" dirty="0">
                <a:effectLst/>
                <a:latin typeface="Calibri" panose="020F0502020204030204" pitchFamily="34" charset="0"/>
                <a:ea typeface="Calibri" panose="020F0502020204030204" pitchFamily="34" charset="0"/>
                <a:cs typeface="Times New Roman" panose="02020603050405020304" pitchFamily="18" charset="0"/>
              </a:rPr>
              <a:t> (hôpital de jour)</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Encourager l’entourage du patient à se faire vacciner (grippe, ROR, Covid…) ; le patient sera lui revacciné en </a:t>
            </a:r>
            <a:r>
              <a:rPr lang="fr-FR" sz="1900" dirty="0" err="1">
                <a:effectLst/>
                <a:latin typeface="Calibri" panose="020F0502020204030204" pitchFamily="34" charset="0"/>
                <a:ea typeface="Calibri" panose="020F0502020204030204" pitchFamily="34" charset="0"/>
                <a:cs typeface="Times New Roman" panose="02020603050405020304" pitchFamily="18" charset="0"/>
              </a:rPr>
              <a:t>HdJ</a:t>
            </a:r>
            <a:r>
              <a:rPr lang="fr-FR" sz="1900" dirty="0">
                <a:effectLst/>
                <a:latin typeface="Calibri" panose="020F0502020204030204" pitchFamily="34" charset="0"/>
                <a:ea typeface="Calibri" panose="020F0502020204030204" pitchFamily="34" charset="0"/>
                <a:cs typeface="Times New Roman" panose="02020603050405020304" pitchFamily="18" charset="0"/>
              </a:rPr>
              <a:t> le plus souvent entre le 6</a:t>
            </a:r>
            <a:r>
              <a:rPr lang="fr-FR" sz="1900"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fr-FR" sz="1900" dirty="0">
                <a:effectLst/>
                <a:latin typeface="Calibri" panose="020F0502020204030204" pitchFamily="34" charset="0"/>
                <a:ea typeface="Calibri" panose="020F0502020204030204" pitchFamily="34" charset="0"/>
                <a:cs typeface="Times New Roman" panose="02020603050405020304" pitchFamily="18" charset="0"/>
              </a:rPr>
              <a:t> et le 24</a:t>
            </a:r>
            <a:r>
              <a:rPr lang="fr-FR" sz="1900"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fr-FR" sz="1900" dirty="0">
                <a:effectLst/>
                <a:latin typeface="Calibri" panose="020F0502020204030204" pitchFamily="34" charset="0"/>
                <a:ea typeface="Calibri" panose="020F0502020204030204" pitchFamily="34" charset="0"/>
                <a:cs typeface="Times New Roman" panose="02020603050405020304" pitchFamily="18" charset="0"/>
              </a:rPr>
              <a:t> mois </a:t>
            </a:r>
            <a:r>
              <a:rPr lang="fr-FR" sz="1900" dirty="0" err="1">
                <a:effectLst/>
                <a:latin typeface="Calibri" panose="020F0502020204030204" pitchFamily="34" charset="0"/>
                <a:ea typeface="Calibri" panose="020F0502020204030204" pitchFamily="34" charset="0"/>
                <a:cs typeface="Times New Roman" panose="02020603050405020304" pitchFamily="18" charset="0"/>
              </a:rPr>
              <a:t>postgreffe</a:t>
            </a:r>
            <a:r>
              <a:rPr lang="fr-FR" sz="1900" dirty="0">
                <a:effectLst/>
                <a:latin typeface="Calibri" panose="020F0502020204030204" pitchFamily="34" charset="0"/>
                <a:ea typeface="Calibri" panose="020F0502020204030204" pitchFamily="34" charset="0"/>
                <a:cs typeface="Times New Roman" panose="02020603050405020304" pitchFamily="18" charset="0"/>
              </a:rPr>
              <a:t> selon sa reprise immunitaire.</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Donner les consignes d’hygiène corporelle, hygiène de mains</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Recommander fortement le port du masque…</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Donner toutes les recommandations concernant l’environnement du patient : maison, ménage, jardin, animaux domestiques, sorties…</a:t>
            </a:r>
          </a:p>
          <a:p>
            <a:pPr lvl="0">
              <a:lnSpc>
                <a:spcPct val="107000"/>
              </a:lnSpc>
              <a:spcBef>
                <a:spcPts val="600"/>
              </a:spcBef>
            </a:pPr>
            <a:r>
              <a:rPr lang="fr-FR" sz="1900" dirty="0">
                <a:effectLst/>
                <a:latin typeface="Calibri" panose="020F0502020204030204" pitchFamily="34" charset="0"/>
                <a:ea typeface="Calibri" panose="020F0502020204030204" pitchFamily="34" charset="0"/>
                <a:cs typeface="Times New Roman" panose="02020603050405020304" pitchFamily="18" charset="0"/>
              </a:rPr>
              <a:t>Toutes les recommandations concernant les aliments, leur cuisson et leur conservation</a:t>
            </a:r>
          </a:p>
          <a:p>
            <a:pPr marL="457200" lvl="1" indent="0">
              <a:lnSpc>
                <a:spcPct val="107000"/>
              </a:lnSpc>
              <a:spcBef>
                <a:spcPts val="0"/>
              </a:spcBef>
              <a:spcAft>
                <a:spcPts val="800"/>
              </a:spcAft>
              <a:buNone/>
            </a:pPr>
            <a:r>
              <a:rPr lang="fr-FR" sz="1200" i="1" dirty="0">
                <a:effectLst/>
                <a:latin typeface="Calibri" panose="020F0502020204030204" pitchFamily="34" charset="0"/>
                <a:ea typeface="Calibri" panose="020F0502020204030204" pitchFamily="34" charset="0"/>
                <a:cs typeface="Times New Roman" panose="02020603050405020304" pitchFamily="18" charset="0"/>
              </a:rPr>
              <a:t>Sans pour autant oublier que le patient qui sort d’une allogreffe ressent souvent une perte d’appétit allant jusqu’à l’anorexie, une perte de goût, de poids…</a:t>
            </a:r>
            <a:br>
              <a:rPr lang="fr-FR" sz="1200" i="1" dirty="0">
                <a:effectLst/>
                <a:latin typeface="Calibri" panose="020F0502020204030204" pitchFamily="34" charset="0"/>
                <a:ea typeface="Calibri" panose="020F0502020204030204" pitchFamily="34" charset="0"/>
                <a:cs typeface="Times New Roman" panose="02020603050405020304" pitchFamily="18" charset="0"/>
              </a:rPr>
            </a:br>
            <a:r>
              <a:rPr lang="fr-FR" sz="1200" i="1" dirty="0">
                <a:effectLst/>
                <a:latin typeface="Calibri" panose="020F0502020204030204" pitchFamily="34" charset="0"/>
                <a:ea typeface="Calibri" panose="020F0502020204030204" pitchFamily="34" charset="0"/>
                <a:cs typeface="Times New Roman" panose="02020603050405020304" pitchFamily="18" charset="0"/>
              </a:rPr>
              <a:t>Il est donc indispensable de tenter de répondre aux envies du patient et de lui conseiller d’enrichir ses plats malgré certaines contraintes alimentaires liées au risque infectieux</a:t>
            </a:r>
          </a:p>
        </p:txBody>
      </p:sp>
      <p:sp>
        <p:nvSpPr>
          <p:cNvPr id="6" name="Titre 1">
            <a:extLst>
              <a:ext uri="{FF2B5EF4-FFF2-40B4-BE49-F238E27FC236}">
                <a16:creationId xmlns:a16="http://schemas.microsoft.com/office/drawing/2014/main" id="{E19DD12F-BDDF-89ED-DA6A-630A1554D09F}"/>
              </a:ext>
            </a:extLst>
          </p:cNvPr>
          <p:cNvSpPr>
            <a:spLocks noGrp="1"/>
          </p:cNvSpPr>
          <p:nvPr>
            <p:ph type="title"/>
          </p:nvPr>
        </p:nvSpPr>
        <p:spPr>
          <a:xfrm>
            <a:off x="838200" y="365125"/>
            <a:ext cx="10515600" cy="420183"/>
          </a:xfrm>
        </p:spPr>
        <p:txBody>
          <a:bodyPr>
            <a:noAutofit/>
          </a:bodyPr>
          <a:lstStyle/>
          <a:p>
            <a:r>
              <a:rPr lang="fr-FR" sz="3600" dirty="0"/>
              <a:t>Les recommandations</a:t>
            </a:r>
          </a:p>
        </p:txBody>
      </p:sp>
    </p:spTree>
    <p:extLst>
      <p:ext uri="{BB962C8B-B14F-4D97-AF65-F5344CB8AC3E}">
        <p14:creationId xmlns:p14="http://schemas.microsoft.com/office/powerpoint/2010/main" val="4157671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1B378-F227-1B1E-1D92-1CB4D9D0734C}"/>
              </a:ext>
            </a:extLst>
          </p:cNvPr>
          <p:cNvSpPr>
            <a:spLocks noGrp="1"/>
          </p:cNvSpPr>
          <p:nvPr>
            <p:ph type="title"/>
          </p:nvPr>
        </p:nvSpPr>
        <p:spPr>
          <a:xfrm>
            <a:off x="838200" y="365126"/>
            <a:ext cx="10515600" cy="452456"/>
          </a:xfrm>
        </p:spPr>
        <p:txBody>
          <a:bodyPr>
            <a:noAutofit/>
          </a:bodyPr>
          <a:lstStyle/>
          <a:p>
            <a:r>
              <a:rPr lang="fr-FR" sz="3600" dirty="0"/>
              <a:t>Les principaux germes impliqués</a:t>
            </a:r>
          </a:p>
        </p:txBody>
      </p:sp>
      <p:sp>
        <p:nvSpPr>
          <p:cNvPr id="3" name="Espace réservé du contenu 2">
            <a:extLst>
              <a:ext uri="{FF2B5EF4-FFF2-40B4-BE49-F238E27FC236}">
                <a16:creationId xmlns:a16="http://schemas.microsoft.com/office/drawing/2014/main" id="{C2AD0C45-E171-6C04-7608-60596A6F56F7}"/>
              </a:ext>
            </a:extLst>
          </p:cNvPr>
          <p:cNvSpPr>
            <a:spLocks noGrp="1"/>
          </p:cNvSpPr>
          <p:nvPr>
            <p:ph idx="1"/>
          </p:nvPr>
        </p:nvSpPr>
        <p:spPr>
          <a:xfrm>
            <a:off x="838200" y="1235970"/>
            <a:ext cx="10515600" cy="5288018"/>
          </a:xfrm>
        </p:spPr>
        <p:txBody>
          <a:bodyPr>
            <a:normAutofit lnSpcReduction="10000"/>
          </a:bodyPr>
          <a:lstStyle/>
          <a:p>
            <a:pPr marL="342900" lvl="0" indent="-342900">
              <a:lnSpc>
                <a:spcPct val="107000"/>
              </a:lnSpc>
              <a:buFont typeface="+mj-lt"/>
              <a:buAutoNum type="arabicPeriod"/>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Les BACTERIES</a:t>
            </a:r>
            <a:br>
              <a:rPr lang="fr-FR" sz="2000" b="1" dirty="0">
                <a:effectLst/>
                <a:latin typeface="Calibri" panose="020F0502020204030204" pitchFamily="34" charset="0"/>
                <a:ea typeface="Calibri" panose="020F0502020204030204" pitchFamily="34" charset="0"/>
                <a:cs typeface="Times New Roman" panose="02020603050405020304" pitchFamily="18" charset="0"/>
              </a:rPr>
            </a:br>
            <a:r>
              <a:rPr lang="fr-FR" sz="2000" i="1" dirty="0">
                <a:effectLst/>
                <a:latin typeface="Calibri" panose="020F0502020204030204" pitchFamily="34" charset="0"/>
                <a:ea typeface="Calibri" panose="020F0502020204030204" pitchFamily="34" charset="0"/>
                <a:cs typeface="Times New Roman" panose="02020603050405020304" pitchFamily="18" charset="0"/>
              </a:rPr>
              <a:t>Escherichia coli</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Klebsiella</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Pseudomonas </a:t>
            </a:r>
            <a:r>
              <a:rPr lang="fr-FR" sz="2000" i="1" dirty="0" err="1">
                <a:effectLst/>
                <a:latin typeface="Calibri" panose="020F0502020204030204" pitchFamily="34" charset="0"/>
                <a:ea typeface="Calibri" panose="020F0502020204030204" pitchFamily="34" charset="0"/>
                <a:cs typeface="Times New Roman" panose="02020603050405020304" pitchFamily="18" charset="0"/>
              </a:rPr>
              <a:t>aeruginosa</a:t>
            </a:r>
            <a:r>
              <a:rPr lang="fr-FR" sz="2000" i="1" dirty="0">
                <a:effectLst/>
                <a:latin typeface="Calibri" panose="020F0502020204030204" pitchFamily="34" charset="0"/>
                <a:ea typeface="Calibri" panose="020F0502020204030204" pitchFamily="34" charset="0"/>
                <a:cs typeface="Times New Roman" panose="02020603050405020304" pitchFamily="18" charset="0"/>
              </a:rPr>
              <a:t> (bacille pyocyanique)</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salmonelles</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Acinetobacter</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Staphylococcus aureus</a:t>
            </a:r>
            <a:r>
              <a:rPr lang="fr-FR" sz="2000" dirty="0">
                <a:effectLst/>
                <a:latin typeface="Calibri" panose="020F0502020204030204" pitchFamily="34" charset="0"/>
                <a:ea typeface="Calibri" panose="020F0502020204030204" pitchFamily="34" charset="0"/>
                <a:cs typeface="Times New Roman" panose="02020603050405020304" pitchFamily="18" charset="0"/>
              </a:rPr>
              <a:t>, coagulase-</a:t>
            </a:r>
            <a:r>
              <a:rPr lang="fr-FR" sz="2000" dirty="0" err="1">
                <a:effectLst/>
                <a:latin typeface="Calibri" panose="020F0502020204030204" pitchFamily="34" charset="0"/>
                <a:ea typeface="Calibri" panose="020F0502020204030204" pitchFamily="34" charset="0"/>
                <a:cs typeface="Times New Roman" panose="02020603050405020304" pitchFamily="18" charset="0"/>
              </a:rPr>
              <a:t>negative</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Staphylococcus</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Streptococcus </a:t>
            </a:r>
            <a:r>
              <a:rPr lang="fr-FR" sz="2000" i="1" dirty="0" err="1">
                <a:effectLst/>
                <a:latin typeface="Calibri" panose="020F0502020204030204" pitchFamily="34" charset="0"/>
                <a:ea typeface="Calibri" panose="020F0502020204030204" pitchFamily="34" charset="0"/>
                <a:cs typeface="Times New Roman" panose="02020603050405020304" pitchFamily="18" charset="0"/>
              </a:rPr>
              <a:t>pneumoniae</a:t>
            </a:r>
            <a:r>
              <a:rPr lang="fr-FR" sz="2000" i="1" dirty="0">
                <a:effectLst/>
                <a:latin typeface="Calibri" panose="020F0502020204030204" pitchFamily="34" charset="0"/>
                <a:ea typeface="Calibri" panose="020F0502020204030204" pitchFamily="34" charset="0"/>
                <a:cs typeface="Times New Roman" panose="02020603050405020304" pitchFamily="18" charset="0"/>
              </a:rPr>
              <a:t> (pneumocoque, évolution fulminante)</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Streptococcus </a:t>
            </a:r>
            <a:r>
              <a:rPr lang="fr-FR" sz="2000" i="1" dirty="0" err="1">
                <a:effectLst/>
                <a:latin typeface="Calibri" panose="020F0502020204030204" pitchFamily="34" charset="0"/>
                <a:ea typeface="Calibri" panose="020F0502020204030204" pitchFamily="34" charset="0"/>
                <a:cs typeface="Times New Roman" panose="02020603050405020304" pitchFamily="18" charset="0"/>
              </a:rPr>
              <a:t>viridans</a:t>
            </a:r>
            <a:r>
              <a:rPr lang="fr-FR" sz="2000" i="1" dirty="0">
                <a:effectLst/>
                <a:latin typeface="Calibri" panose="020F0502020204030204" pitchFamily="34" charset="0"/>
                <a:ea typeface="Calibri" panose="020F0502020204030204" pitchFamily="34" charset="0"/>
                <a:cs typeface="Times New Roman" panose="02020603050405020304" pitchFamily="18" charset="0"/>
              </a:rPr>
              <a:t>, Enterococcus, listeria, </a:t>
            </a:r>
            <a:r>
              <a:rPr lang="fr-FR" sz="2000" i="1" dirty="0" err="1">
                <a:effectLst/>
                <a:latin typeface="Calibri" panose="020F0502020204030204" pitchFamily="34" charset="0"/>
                <a:ea typeface="Calibri" panose="020F0502020204030204" pitchFamily="34" charset="0"/>
                <a:cs typeface="Times New Roman" panose="02020603050405020304" pitchFamily="18" charset="0"/>
              </a:rPr>
              <a:t>legionella</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effectLst/>
                <a:latin typeface="Calibri" panose="020F0502020204030204" pitchFamily="34" charset="0"/>
                <a:ea typeface="Calibri" panose="020F0502020204030204" pitchFamily="34" charset="0"/>
                <a:cs typeface="Times New Roman" panose="02020603050405020304" pitchFamily="18" charset="0"/>
              </a:rPr>
              <a:t>campylobacter</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i="1" dirty="0">
                <a:effectLst/>
                <a:latin typeface="Calibri" panose="020F0502020204030204" pitchFamily="34" charset="0"/>
                <a:ea typeface="Calibri" panose="020F0502020204030204" pitchFamily="34" charset="0"/>
                <a:cs typeface="Times New Roman" panose="02020603050405020304" pitchFamily="18" charset="0"/>
              </a:rPr>
              <a:t>clostridium difficile…</a:t>
            </a:r>
          </a:p>
          <a:p>
            <a:pPr marL="1257300" lvl="2" indent="-342900">
              <a:lnSpc>
                <a:spcPct val="107000"/>
              </a:lnSpc>
              <a:buFont typeface="+mj-lt"/>
              <a:buAutoNum type="arabicPeriod"/>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Les VIRUS</a:t>
            </a:r>
            <a:br>
              <a:rPr lang="fr-FR" sz="2000" b="1" dirty="0">
                <a:effectLst/>
                <a:latin typeface="Calibri" panose="020F0502020204030204" pitchFamily="34" charset="0"/>
                <a:ea typeface="Calibri" panose="020F0502020204030204" pitchFamily="34" charset="0"/>
                <a:cs typeface="Times New Roman" panose="02020603050405020304" pitchFamily="18" charset="0"/>
              </a:rPr>
            </a:br>
            <a:r>
              <a:rPr lang="fr-FR" sz="2000" i="1" dirty="0">
                <a:effectLst/>
                <a:latin typeface="Calibri" panose="020F0502020204030204" pitchFamily="34" charset="0"/>
                <a:ea typeface="Calibri" panose="020F0502020204030204" pitchFamily="34" charset="0"/>
                <a:cs typeface="Times New Roman" panose="02020603050405020304" pitchFamily="18" charset="0"/>
              </a:rPr>
              <a:t>Haemophilus influenzae, Covid19, CMV, EBV, Adénovirus (plus courant en pédiatrie), HHV6 (</a:t>
            </a:r>
            <a:r>
              <a:rPr lang="fr-FR" sz="2000" i="1" dirty="0" err="1">
                <a:effectLst/>
                <a:latin typeface="Calibri" panose="020F0502020204030204" pitchFamily="34" charset="0"/>
                <a:ea typeface="Calibri" panose="020F0502020204030204" pitchFamily="34" charset="0"/>
                <a:cs typeface="Times New Roman" panose="02020603050405020304" pitchFamily="18" charset="0"/>
              </a:rPr>
              <a:t>human</a:t>
            </a:r>
            <a:r>
              <a:rPr lang="fr-FR" sz="2000" i="1" dirty="0">
                <a:effectLst/>
                <a:latin typeface="Calibri" panose="020F0502020204030204" pitchFamily="34" charset="0"/>
                <a:ea typeface="Calibri" panose="020F0502020204030204" pitchFamily="34" charset="0"/>
                <a:cs typeface="Times New Roman" panose="02020603050405020304" pitchFamily="18" charset="0"/>
              </a:rPr>
              <a:t> herpès virus 6), BK virus, virus JC, HSV (Herpès Simplex Virus), VZV (Varicelle Zona Virus), VRS (virus respiratoire syncytial), Hépatites, norovirus, rotavirus…</a:t>
            </a:r>
          </a:p>
          <a:p>
            <a:pPr marL="1257300" lvl="2" indent="-342900">
              <a:lnSpc>
                <a:spcPct val="107000"/>
              </a:lnSpc>
              <a:buFont typeface="+mj-lt"/>
              <a:buAutoNum type="arabicPeriod"/>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Les CHAMPIGNONS</a:t>
            </a:r>
            <a:br>
              <a:rPr lang="fr-FR" sz="2000" b="1" dirty="0">
                <a:effectLst/>
                <a:latin typeface="Calibri" panose="020F0502020204030204" pitchFamily="34" charset="0"/>
                <a:ea typeface="Calibri" panose="020F0502020204030204" pitchFamily="34" charset="0"/>
                <a:cs typeface="Times New Roman" panose="02020603050405020304" pitchFamily="18" charset="0"/>
              </a:rPr>
            </a:br>
            <a:r>
              <a:rPr lang="fr-FR" sz="2000" i="1" dirty="0">
                <a:effectLst/>
                <a:latin typeface="Calibri" panose="020F0502020204030204" pitchFamily="34" charset="0"/>
                <a:ea typeface="Calibri" panose="020F0502020204030204" pitchFamily="34" charset="0"/>
                <a:cs typeface="Times New Roman" panose="02020603050405020304" pitchFamily="18" charset="0"/>
              </a:rPr>
              <a:t>Aspergillus, Candidas, Mucor, </a:t>
            </a:r>
            <a:r>
              <a:rPr lang="fr-FR" sz="2000" i="1" dirty="0" err="1">
                <a:effectLst/>
                <a:latin typeface="Calibri" panose="020F0502020204030204" pitchFamily="34" charset="0"/>
                <a:ea typeface="Calibri" panose="020F0502020204030204" pitchFamily="34" charset="0"/>
                <a:cs typeface="Times New Roman" panose="02020603050405020304" pitchFamily="18" charset="0"/>
              </a:rPr>
              <a:t>Pneumocystis</a:t>
            </a:r>
            <a:r>
              <a:rPr lang="fr-FR" sz="2000" i="1" dirty="0">
                <a:effectLst/>
                <a:latin typeface="Calibri" panose="020F0502020204030204" pitchFamily="34" charset="0"/>
                <a:ea typeface="Calibri" panose="020F0502020204030204" pitchFamily="34" charset="0"/>
                <a:cs typeface="Times New Roman" panose="02020603050405020304" pitchFamily="18" charset="0"/>
              </a:rPr>
              <a:t> jiroveci (pneumocystose)…</a:t>
            </a:r>
          </a:p>
          <a:p>
            <a:pPr marL="1257300" lvl="2" indent="-342900">
              <a:lnSpc>
                <a:spcPct val="107000"/>
              </a:lnSpc>
              <a:buFont typeface="+mj-lt"/>
              <a:buAutoNum type="arabicPeriod"/>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Les PARASITES</a:t>
            </a:r>
            <a:br>
              <a:rPr lang="fr-FR" sz="2000" b="1" dirty="0">
                <a:effectLst/>
                <a:latin typeface="Calibri" panose="020F0502020204030204" pitchFamily="34" charset="0"/>
                <a:ea typeface="Calibri" panose="020F0502020204030204" pitchFamily="34" charset="0"/>
                <a:cs typeface="Times New Roman" panose="02020603050405020304" pitchFamily="18" charset="0"/>
              </a:rPr>
            </a:br>
            <a:r>
              <a:rPr lang="fr-FR" sz="2000" i="1" dirty="0">
                <a:effectLst/>
                <a:latin typeface="Calibri" panose="020F0502020204030204" pitchFamily="34" charset="0"/>
                <a:ea typeface="Calibri" panose="020F0502020204030204" pitchFamily="34" charset="0"/>
                <a:cs typeface="Times New Roman" panose="02020603050405020304" pitchFamily="18" charset="0"/>
              </a:rPr>
              <a:t>Toxoplasma gondii (toxoplasmose)…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181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7E4AF5FB-2E81-CCCA-D6EB-F2147AADBAA8}"/>
              </a:ext>
            </a:extLst>
          </p:cNvPr>
          <p:cNvGraphicFramePr>
            <a:graphicFrameLocks noGrp="1"/>
          </p:cNvGraphicFramePr>
          <p:nvPr>
            <p:extLst>
              <p:ext uri="{D42A27DB-BD31-4B8C-83A1-F6EECF244321}">
                <p14:modId xmlns:p14="http://schemas.microsoft.com/office/powerpoint/2010/main" val="4053096003"/>
              </p:ext>
            </p:extLst>
          </p:nvPr>
        </p:nvGraphicFramePr>
        <p:xfrm>
          <a:off x="292099" y="386895"/>
          <a:ext cx="11607802" cy="6374405"/>
        </p:xfrm>
        <a:graphic>
          <a:graphicData uri="http://schemas.openxmlformats.org/drawingml/2006/table">
            <a:tbl>
              <a:tblPr firstRow="1" firstCol="1" bandRow="1">
                <a:tableStyleId>{5C22544A-7EE6-4342-B048-85BDC9FD1C3A}</a:tableStyleId>
              </a:tblPr>
              <a:tblGrid>
                <a:gridCol w="1363979">
                  <a:extLst>
                    <a:ext uri="{9D8B030D-6E8A-4147-A177-3AD203B41FA5}">
                      <a16:colId xmlns:a16="http://schemas.microsoft.com/office/drawing/2014/main" val="3430627635"/>
                    </a:ext>
                  </a:extLst>
                </a:gridCol>
                <a:gridCol w="2902374">
                  <a:extLst>
                    <a:ext uri="{9D8B030D-6E8A-4147-A177-3AD203B41FA5}">
                      <a16:colId xmlns:a16="http://schemas.microsoft.com/office/drawing/2014/main" val="4256228549"/>
                    </a:ext>
                  </a:extLst>
                </a:gridCol>
                <a:gridCol w="2902374">
                  <a:extLst>
                    <a:ext uri="{9D8B030D-6E8A-4147-A177-3AD203B41FA5}">
                      <a16:colId xmlns:a16="http://schemas.microsoft.com/office/drawing/2014/main" val="739223749"/>
                    </a:ext>
                  </a:extLst>
                </a:gridCol>
                <a:gridCol w="2902374">
                  <a:extLst>
                    <a:ext uri="{9D8B030D-6E8A-4147-A177-3AD203B41FA5}">
                      <a16:colId xmlns:a16="http://schemas.microsoft.com/office/drawing/2014/main" val="2412217208"/>
                    </a:ext>
                  </a:extLst>
                </a:gridCol>
                <a:gridCol w="1536701">
                  <a:extLst>
                    <a:ext uri="{9D8B030D-6E8A-4147-A177-3AD203B41FA5}">
                      <a16:colId xmlns:a16="http://schemas.microsoft.com/office/drawing/2014/main" val="2043375212"/>
                    </a:ext>
                  </a:extLst>
                </a:gridCol>
              </a:tblGrid>
              <a:tr h="121343">
                <a:tc>
                  <a:txBody>
                    <a:bodyPr/>
                    <a:lstStyle/>
                    <a:p>
                      <a:pPr marL="0" indent="0" algn="l">
                        <a:lnSpc>
                          <a:spcPct val="107000"/>
                        </a:lnSpc>
                      </a:pPr>
                      <a:r>
                        <a:rPr lang="fr-FR" sz="1200" dirty="0">
                          <a:effectLst/>
                        </a:rPr>
                        <a:t>PORTE D’ENTREE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rowSpan="2">
                  <a:txBody>
                    <a:bodyPr/>
                    <a:lstStyle/>
                    <a:p>
                      <a:pPr marL="0" indent="0" algn="ctr">
                        <a:lnSpc>
                          <a:spcPct val="107000"/>
                        </a:lnSpc>
                      </a:pPr>
                      <a:r>
                        <a:rPr lang="fr-FR" sz="1200" dirty="0">
                          <a:effectLst/>
                        </a:rPr>
                        <a:t>CUTANEE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rowSpan="2">
                  <a:txBody>
                    <a:bodyPr/>
                    <a:lstStyle/>
                    <a:p>
                      <a:pPr marL="0" indent="0" algn="ctr">
                        <a:lnSpc>
                          <a:spcPct val="107000"/>
                        </a:lnSpc>
                      </a:pPr>
                      <a:r>
                        <a:rPr lang="fr-FR" sz="1200" dirty="0">
                          <a:effectLst/>
                        </a:rPr>
                        <a:t>ORALE / DIGESTIVE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rowSpan="2">
                  <a:txBody>
                    <a:bodyPr/>
                    <a:lstStyle/>
                    <a:p>
                      <a:pPr marL="0" indent="0" algn="ctr">
                        <a:lnSpc>
                          <a:spcPct val="107000"/>
                        </a:lnSpc>
                      </a:pPr>
                      <a:r>
                        <a:rPr lang="fr-FR" sz="1200" dirty="0">
                          <a:effectLst/>
                        </a:rPr>
                        <a:t>RESPIRATOIRE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rowSpan="2">
                  <a:txBody>
                    <a:bodyPr/>
                    <a:lstStyle/>
                    <a:p>
                      <a:pPr marL="0" indent="0" algn="ctr">
                        <a:lnSpc>
                          <a:spcPct val="107000"/>
                        </a:lnSpc>
                      </a:pPr>
                      <a:r>
                        <a:rPr lang="fr-FR" sz="1200" dirty="0">
                          <a:effectLst/>
                        </a:rPr>
                        <a:t>REACTIVATION </a:t>
                      </a:r>
                      <a:endParaRPr lang="fr-FR" sz="1400" dirty="0">
                        <a:effectLst/>
                      </a:endParaRPr>
                    </a:p>
                    <a:p>
                      <a:pPr marL="0" indent="0" algn="ctr">
                        <a:lnSpc>
                          <a:spcPct val="107000"/>
                        </a:lnSpc>
                        <a:spcAft>
                          <a:spcPts val="800"/>
                        </a:spcAft>
                      </a:pPr>
                      <a:r>
                        <a:rPr lang="fr-FR" sz="1200" dirty="0">
                          <a:effectLst/>
                        </a:rPr>
                        <a:t>(le plus souvent)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extLst>
                  <a:ext uri="{0D108BD9-81ED-4DB2-BD59-A6C34878D82A}">
                    <a16:rowId xmlns:a16="http://schemas.microsoft.com/office/drawing/2014/main" val="3950819687"/>
                  </a:ext>
                </a:extLst>
              </a:tr>
              <a:tr h="124097">
                <a:tc>
                  <a:txBody>
                    <a:bodyPr/>
                    <a:lstStyle/>
                    <a:p>
                      <a:pPr marL="0" indent="0" algn="l">
                        <a:lnSpc>
                          <a:spcPct val="107000"/>
                        </a:lnSpc>
                      </a:pPr>
                      <a:r>
                        <a:rPr lang="fr-FR" sz="1200" dirty="0">
                          <a:effectLst/>
                        </a:rPr>
                        <a:t>TYPE DE GERME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59098738"/>
                  </a:ext>
                </a:extLst>
              </a:tr>
              <a:tr h="307488">
                <a:tc rowSpan="9">
                  <a:txBody>
                    <a:bodyPr/>
                    <a:lstStyle/>
                    <a:p>
                      <a:pPr marL="0" indent="0" algn="ctr">
                        <a:lnSpc>
                          <a:spcPct val="107000"/>
                        </a:lnSpc>
                      </a:pPr>
                      <a:r>
                        <a:rPr lang="fr-FR" sz="1200" dirty="0">
                          <a:effectLst/>
                        </a:rPr>
                        <a:t>BACTERIES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a:txBody>
                    <a:bodyPr/>
                    <a:lstStyle/>
                    <a:p>
                      <a:pPr marL="0" indent="0">
                        <a:lnSpc>
                          <a:spcPct val="107000"/>
                        </a:lnSpc>
                      </a:pPr>
                      <a:r>
                        <a:rPr lang="fr-FR" sz="1200" dirty="0">
                          <a:effectLst/>
                        </a:rPr>
                        <a:t>Staphylocoque aureus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a:effectLst/>
                        </a:rPr>
                        <a:t>Streptocoque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Streptocoque pneumoniae (pneumocoque)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3962286230"/>
                  </a:ext>
                </a:extLst>
              </a:tr>
              <a:tr h="121343">
                <a:tc vMerge="1">
                  <a:txBody>
                    <a:bodyPr/>
                    <a:lstStyle/>
                    <a:p>
                      <a:endParaRPr lang="fr-FR"/>
                    </a:p>
                  </a:txBody>
                  <a:tcPr/>
                </a:tc>
                <a:tc>
                  <a:txBody>
                    <a:bodyPr/>
                    <a:lstStyle/>
                    <a:p>
                      <a:pPr marL="0" indent="0">
                        <a:lnSpc>
                          <a:spcPct val="107000"/>
                        </a:lnSpc>
                      </a:pPr>
                      <a:r>
                        <a:rPr lang="fr-FR" sz="1200">
                          <a:effectLst/>
                        </a:rPr>
                        <a:t>Streptocoque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campilobacter</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Staphylocoque aureus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1481090542"/>
                  </a:ext>
                </a:extLst>
              </a:tr>
              <a:tr h="121343">
                <a:tc vMerge="1">
                  <a:txBody>
                    <a:bodyPr/>
                    <a:lstStyle/>
                    <a:p>
                      <a:endParaRPr lang="fr-FR"/>
                    </a:p>
                  </a:txBody>
                  <a:tcPr/>
                </a:tc>
                <a:tc>
                  <a:txBody>
                    <a:bodyPr/>
                    <a:lstStyle/>
                    <a:p>
                      <a:pPr marL="0" indent="0">
                        <a:lnSpc>
                          <a:spcPct val="107000"/>
                        </a:lnSpc>
                      </a:pPr>
                      <a:r>
                        <a:rPr lang="fr-FR" sz="1200" dirty="0">
                          <a:effectLst/>
                        </a:rPr>
                        <a:t>Pseudomonas </a:t>
                      </a:r>
                      <a:r>
                        <a:rPr lang="fr-FR" sz="1200" dirty="0" err="1">
                          <a:effectLst/>
                        </a:rPr>
                        <a:t>aeruginas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Salmonelle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a:effectLst/>
                        </a:rPr>
                        <a:t>Mycoplasme </a:t>
                      </a:r>
                      <a:r>
                        <a:rPr lang="fr-FR" sz="1200" dirty="0" err="1">
                          <a:effectLst/>
                        </a:rPr>
                        <a:t>pneumoniae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3603756436"/>
                  </a:ext>
                </a:extLst>
              </a:tr>
              <a:tr h="121343">
                <a:tc vMerge="1">
                  <a:txBody>
                    <a:bodyPr/>
                    <a:lstStyle/>
                    <a:p>
                      <a:endParaRPr lang="fr-FR"/>
                    </a:p>
                  </a:txBody>
                  <a:tcPr/>
                </a:tc>
                <a:tc>
                  <a:txBody>
                    <a:bodyPr/>
                    <a:lstStyle/>
                    <a:p>
                      <a:pPr marL="0" indent="0">
                        <a:lnSpc>
                          <a:spcPct val="107000"/>
                        </a:lnSpc>
                      </a:pPr>
                      <a:r>
                        <a:rPr lang="fr-FR" sz="1200">
                          <a:effectLst/>
                        </a:rPr>
                        <a:t>Tétanos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Escherichia coli</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a:effectLst/>
                        </a:rPr>
                        <a:t>Chlamydia </a:t>
                      </a:r>
                      <a:r>
                        <a:rPr lang="fr-FR" sz="1200" dirty="0" err="1">
                          <a:effectLst/>
                        </a:rPr>
                        <a:t>pneumoniae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1603548175"/>
                  </a:ext>
                </a:extLst>
              </a:tr>
              <a:tr h="68288">
                <a:tc vMerge="1">
                  <a:txBody>
                    <a:bodyPr/>
                    <a:lstStyle/>
                    <a:p>
                      <a:endParaRPr lang="fr-FR"/>
                    </a:p>
                  </a:txBody>
                  <a:tcPr/>
                </a:tc>
                <a:tc>
                  <a:txBody>
                    <a:bodyPr/>
                    <a:lstStyle/>
                    <a:p>
                      <a:pPr marL="0" indent="0">
                        <a:lnSpc>
                          <a:spcPct val="107000"/>
                        </a:lnSpc>
                      </a:pPr>
                      <a:r>
                        <a:rPr lang="fr-FR" sz="1200">
                          <a:effectLst/>
                        </a:rPr>
                        <a:t>Klebsielle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Shigella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err="1">
                          <a:effectLst/>
                        </a:rPr>
                        <a:t>Megionella</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2739660748"/>
                  </a:ext>
                </a:extLst>
              </a:tr>
              <a:tr h="183391">
                <a:tc vMerge="1">
                  <a:txBody>
                    <a:bodyPr/>
                    <a:lstStyle/>
                    <a:p>
                      <a:endParaRPr lang="fr-FR"/>
                    </a:p>
                  </a:txBody>
                  <a:tcPr/>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Clostridium</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err="1">
                          <a:effectLst/>
                        </a:rPr>
                        <a:t>Mycobacterie</a:t>
                      </a:r>
                      <a:r>
                        <a:rPr lang="fr-FR" sz="1200" dirty="0">
                          <a:effectLst/>
                        </a:rPr>
                        <a:t> </a:t>
                      </a:r>
                      <a:r>
                        <a:rPr lang="fr-FR" sz="1200" dirty="0" err="1">
                          <a:effectLst/>
                        </a:rPr>
                        <a:t>tuberculosis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1294256491"/>
                  </a:ext>
                </a:extLst>
              </a:tr>
              <a:tr h="121343">
                <a:tc vMerge="1">
                  <a:txBody>
                    <a:bodyPr/>
                    <a:lstStyle/>
                    <a:p>
                      <a:endParaRPr lang="fr-FR"/>
                    </a:p>
                  </a:txBody>
                  <a:tcPr/>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Staphylocoque aureus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Klebsiella pneumoniae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177519297"/>
                  </a:ext>
                </a:extLst>
              </a:tr>
              <a:tr h="68288">
                <a:tc vMerge="1">
                  <a:txBody>
                    <a:bodyPr/>
                    <a:lstStyle/>
                    <a:p>
                      <a:endParaRPr lang="fr-FR"/>
                    </a:p>
                  </a:txBody>
                  <a:tcPr/>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a:effectLst/>
                        </a:rPr>
                        <a:t>Listeria</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3507351034"/>
                  </a:ext>
                </a:extLst>
              </a:tr>
              <a:tr h="121343">
                <a:tc vMerge="1">
                  <a:txBody>
                    <a:bodyPr/>
                    <a:lstStyle/>
                    <a:p>
                      <a:endParaRPr lang="fr-FR"/>
                    </a:p>
                  </a:txBody>
                  <a:tcPr/>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a:effectLst/>
                        </a:rPr>
                        <a:t>Pseudomonas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1347025967"/>
                  </a:ext>
                </a:extLst>
              </a:tr>
              <a:tr h="68288">
                <a:tc rowSpan="2">
                  <a:txBody>
                    <a:bodyPr/>
                    <a:lstStyle/>
                    <a:p>
                      <a:pPr marL="0" indent="0" algn="ctr">
                        <a:lnSpc>
                          <a:spcPct val="107000"/>
                        </a:lnSpc>
                      </a:pPr>
                      <a:r>
                        <a:rPr lang="fr-FR" sz="1200" dirty="0">
                          <a:effectLst/>
                        </a:rPr>
                        <a:t>CHAMPIGNONS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a:txBody>
                    <a:bodyPr/>
                    <a:lstStyle/>
                    <a:p>
                      <a:pPr marL="0" indent="0">
                        <a:lnSpc>
                          <a:spcPct val="107000"/>
                        </a:lnSpc>
                      </a:pPr>
                      <a:r>
                        <a:rPr lang="fr-FR" sz="1200">
                          <a:effectLst/>
                        </a:rPr>
                        <a:t>Candida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Candida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Aspergillus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983528096"/>
                  </a:ext>
                </a:extLst>
              </a:tr>
              <a:tr h="124097">
                <a:tc vMerge="1">
                  <a:txBody>
                    <a:bodyPr/>
                    <a:lstStyle/>
                    <a:p>
                      <a:endParaRPr lang="fr-FR"/>
                    </a:p>
                  </a:txBody>
                  <a:tcPr/>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Levures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Pneumocystis jiroveci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2748769750"/>
                  </a:ext>
                </a:extLst>
              </a:tr>
              <a:tr h="121343">
                <a:tc rowSpan="5">
                  <a:txBody>
                    <a:bodyPr/>
                    <a:lstStyle/>
                    <a:p>
                      <a:pPr marL="0" indent="0" algn="ctr">
                        <a:lnSpc>
                          <a:spcPct val="107000"/>
                        </a:lnSpc>
                      </a:pPr>
                      <a:r>
                        <a:rPr lang="fr-FR" sz="1200" dirty="0">
                          <a:effectLst/>
                        </a:rPr>
                        <a:t>VIRUS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a:txBody>
                    <a:bodyPr/>
                    <a:lstStyle/>
                    <a:p>
                      <a:pPr marL="0" indent="0">
                        <a:lnSpc>
                          <a:spcPct val="107000"/>
                        </a:lnSpc>
                      </a:pPr>
                      <a:r>
                        <a:rPr lang="fr-FR" sz="1200">
                          <a:effectLst/>
                        </a:rPr>
                        <a:t>HSV</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Rotavirus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Haemophilus influenza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HHV6</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3324171253"/>
                  </a:ext>
                </a:extLst>
              </a:tr>
              <a:tr h="68288">
                <a:tc vMerge="1">
                  <a:txBody>
                    <a:bodyPr/>
                    <a:lstStyle/>
                    <a:p>
                      <a:endParaRPr lang="fr-FR"/>
                    </a:p>
                  </a:txBody>
                  <a:tcPr/>
                </a:tc>
                <a:tc>
                  <a:txBody>
                    <a:bodyPr/>
                    <a:lstStyle/>
                    <a:p>
                      <a:pPr marL="0" indent="0">
                        <a:lnSpc>
                          <a:spcPct val="107000"/>
                        </a:lnSpc>
                      </a:pPr>
                      <a:r>
                        <a:rPr lang="fr-FR" sz="1200">
                          <a:effectLst/>
                        </a:rPr>
                        <a:t>VZV</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Covid 19</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CMV</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4019772775"/>
                  </a:ext>
                </a:extLst>
              </a:tr>
              <a:tr h="68288">
                <a:tc vMerge="1">
                  <a:txBody>
                    <a:bodyPr/>
                    <a:lstStyle/>
                    <a:p>
                      <a:endParaRPr lang="fr-FR"/>
                    </a:p>
                  </a:txBody>
                  <a:tcPr/>
                </a:tc>
                <a:tc>
                  <a:txBody>
                    <a:bodyPr/>
                    <a:lstStyle/>
                    <a:p>
                      <a:pPr marL="0" indent="0">
                        <a:lnSpc>
                          <a:spcPct val="107000"/>
                        </a:lnSpc>
                      </a:pPr>
                      <a:r>
                        <a:rPr lang="fr-FR" sz="1200">
                          <a:effectLst/>
                        </a:rPr>
                        <a:t>Norovirus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Virus JC</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EBV</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3281891731"/>
                  </a:ext>
                </a:extLst>
              </a:tr>
              <a:tr h="68288">
                <a:tc vMerge="1">
                  <a:txBody>
                    <a:bodyPr/>
                    <a:lstStyle/>
                    <a:p>
                      <a:endParaRPr lang="fr-FR"/>
                    </a:p>
                  </a:txBody>
                  <a:tcPr/>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VRS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Adénovirus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2802297847"/>
                  </a:ext>
                </a:extLst>
              </a:tr>
              <a:tr h="68288">
                <a:tc vMerge="1">
                  <a:txBody>
                    <a:bodyPr/>
                    <a:lstStyle/>
                    <a:p>
                      <a:endParaRPr lang="fr-FR"/>
                    </a:p>
                  </a:txBody>
                  <a:tcPr/>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BK virus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1055017453"/>
                  </a:ext>
                </a:extLst>
              </a:tr>
              <a:tr h="121343">
                <a:tc>
                  <a:txBody>
                    <a:bodyPr/>
                    <a:lstStyle/>
                    <a:p>
                      <a:pPr marL="0" indent="0" algn="ctr">
                        <a:lnSpc>
                          <a:spcPct val="107000"/>
                        </a:lnSpc>
                      </a:pPr>
                      <a:r>
                        <a:rPr lang="fr-FR" sz="1200" dirty="0">
                          <a:effectLst/>
                        </a:rPr>
                        <a:t>PARASITES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438" marR="53438" marT="0" marB="0" anchor="ctr"/>
                </a:tc>
                <a:tc>
                  <a:txBody>
                    <a:bodyPr/>
                    <a:lstStyle/>
                    <a:p>
                      <a:pPr marL="0" indent="0">
                        <a:lnSpc>
                          <a:spcPct val="107000"/>
                        </a:lnSpc>
                      </a:pPr>
                      <a:r>
                        <a:rPr lang="fr-FR" sz="1200">
                          <a:effectLst/>
                        </a:rPr>
                        <a:t>Toxoplasma gondii</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a:effectLst/>
                        </a:rPr>
                        <a:t>Toxoplasma gondii</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pPr>
                      <a:r>
                        <a:rPr lang="fr-FR" sz="12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tc>
                  <a:txBody>
                    <a:bodyPr/>
                    <a:lstStyle/>
                    <a:p>
                      <a:pPr marL="0" indent="0">
                        <a:lnSpc>
                          <a:spcPct val="107000"/>
                        </a:lnSpc>
                        <a:spcAft>
                          <a:spcPts val="800"/>
                        </a:spcAft>
                      </a:pPr>
                      <a:r>
                        <a:rPr lang="fr-FR" sz="12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2196030695"/>
                  </a:ext>
                </a:extLst>
              </a:tr>
              <a:tr h="121343">
                <a:tc>
                  <a:txBody>
                    <a:bodyPr/>
                    <a:lstStyle/>
                    <a:p>
                      <a:pPr marL="0" indent="0" algn="ctr" defTabSz="914400" rtl="0" eaLnBrk="1" latinLnBrk="0" hangingPunct="1">
                        <a:lnSpc>
                          <a:spcPct val="107000"/>
                        </a:lnSpc>
                      </a:pPr>
                      <a:r>
                        <a:rPr lang="fr-FR" sz="1200" b="1" kern="1200" dirty="0">
                          <a:solidFill>
                            <a:schemeClr val="lt1"/>
                          </a:solidFill>
                          <a:effectLst/>
                          <a:latin typeface="+mn-lt"/>
                          <a:ea typeface="+mn-ea"/>
                          <a:cs typeface="+mn-cs"/>
                        </a:rPr>
                        <a:t>Sources d’exposition quotidiennes</a:t>
                      </a:r>
                    </a:p>
                  </a:txBody>
                  <a:tcPr marL="68580" marR="68580" marT="0" marB="0" anchor="ctr"/>
                </a:tc>
                <a:tc>
                  <a:txBody>
                    <a:bodyPr/>
                    <a:lstStyle/>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Contact avec un chat portant le parasite ou sa litière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toxo</a:t>
                      </a:r>
                      <a:r>
                        <a:rPr lang="fr-FR"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Matières fécales animales (chats, chiens, rongeurs, oiseaux, volailles…)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Eau, plantes, terre</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Brèches cutanées (rasoir mécanique, brosse à dent dure, plaies diverses, KTC)</a:t>
                      </a:r>
                    </a:p>
                  </a:txBody>
                  <a:tcPr marL="144000" marR="68580" marT="0" marB="0"/>
                </a:tc>
                <a:tc>
                  <a:txBody>
                    <a:bodyPr/>
                    <a:lstStyle/>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Aliments contaminé/souillés: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viandes mal cuites, charcuterie,</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 fruits et légumes (ou herbes aromatiques) crus mal lavés, </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lait et fromages crus/ non pasteurisés,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œufs crus ou peu cuits,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poissons crus ou fumés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moisissures (fromage)</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bière</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effectLst/>
                          <a:latin typeface="Calibri" panose="020F0502020204030204" pitchFamily="34" charset="0"/>
                          <a:ea typeface="Calibri" panose="020F0502020204030204" pitchFamily="34" charset="0"/>
                          <a:cs typeface="Times New Roman" panose="02020603050405020304" pitchFamily="18" charset="0"/>
                        </a:rPr>
                        <a:t>Matières fécales animales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Mains souillées, surfaces contaminées (terre, eau, poussière)</a:t>
                      </a:r>
                    </a:p>
                    <a:p>
                      <a:pPr marL="0" indent="0">
                        <a:lnSpc>
                          <a:spcPct val="107000"/>
                        </a:lnSpc>
                        <a:buFont typeface="Arial" panose="020B0604020202020204" pitchFamily="34" charset="0"/>
                        <a:buNone/>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68580" marT="0" marB="0"/>
                </a:tc>
                <a:tc>
                  <a:txBody>
                    <a:bodyPr/>
                    <a:lstStyle/>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Inhalation, gouttelettes, toux</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Réseau d’eau chaude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legionnella</a:t>
                      </a:r>
                      <a:r>
                        <a:rPr lang="fr-FR"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Systèmes de ventilation</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Poussière (ménage, cartons, travaux…)</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Compost, terre (jardinage, rempotage, fleurs…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Fruits duveteux</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Poudres volatiles (épices dont poivre +++, herbes séchées, thé et tisanes…)</a:t>
                      </a:r>
                    </a:p>
                    <a:p>
                      <a:pPr marL="171450" indent="-171450">
                        <a:lnSpc>
                          <a:spcPct val="107000"/>
                        </a:lnSpc>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Cigarette</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68580" marT="0" marB="0"/>
                </a:tc>
                <a:tc>
                  <a:txBody>
                    <a:bodyPr/>
                    <a:lstStyle/>
                    <a:p>
                      <a:pPr marL="0" indent="0">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53438" marT="0" marB="0"/>
                </a:tc>
                <a:extLst>
                  <a:ext uri="{0D108BD9-81ED-4DB2-BD59-A6C34878D82A}">
                    <a16:rowId xmlns:a16="http://schemas.microsoft.com/office/drawing/2014/main" val="1877178143"/>
                  </a:ext>
                </a:extLst>
              </a:tr>
            </a:tbl>
          </a:graphicData>
        </a:graphic>
      </p:graphicFrame>
    </p:spTree>
    <p:extLst>
      <p:ext uri="{BB962C8B-B14F-4D97-AF65-F5344CB8AC3E}">
        <p14:creationId xmlns:p14="http://schemas.microsoft.com/office/powerpoint/2010/main" val="626637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4D6A03-B43F-65B0-308B-F444FC96421A}"/>
              </a:ext>
            </a:extLst>
          </p:cNvPr>
          <p:cNvSpPr/>
          <p:nvPr/>
        </p:nvSpPr>
        <p:spPr>
          <a:xfrm>
            <a:off x="952500" y="2837965"/>
            <a:ext cx="10408920" cy="15849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B17E77E-3BB3-DF49-EC83-FC28A158510A}"/>
              </a:ext>
            </a:extLst>
          </p:cNvPr>
          <p:cNvSpPr>
            <a:spLocks noGrp="1"/>
          </p:cNvSpPr>
          <p:nvPr>
            <p:ph type="title"/>
          </p:nvPr>
        </p:nvSpPr>
        <p:spPr>
          <a:xfrm>
            <a:off x="838200" y="365125"/>
            <a:ext cx="10515600" cy="420183"/>
          </a:xfrm>
        </p:spPr>
        <p:txBody>
          <a:bodyPr>
            <a:noAutofit/>
          </a:bodyPr>
          <a:lstStyle/>
          <a:p>
            <a:r>
              <a:rPr lang="fr-FR" sz="3600" dirty="0"/>
              <a:t>Cas concret n°1</a:t>
            </a:r>
          </a:p>
        </p:txBody>
      </p:sp>
      <p:sp>
        <p:nvSpPr>
          <p:cNvPr id="3" name="Espace réservé du contenu 2">
            <a:extLst>
              <a:ext uri="{FF2B5EF4-FFF2-40B4-BE49-F238E27FC236}">
                <a16:creationId xmlns:a16="http://schemas.microsoft.com/office/drawing/2014/main" id="{C2980844-C58C-5A0D-B902-030B2C910F7D}"/>
              </a:ext>
            </a:extLst>
          </p:cNvPr>
          <p:cNvSpPr>
            <a:spLocks noGrp="1"/>
          </p:cNvSpPr>
          <p:nvPr>
            <p:ph idx="1"/>
          </p:nvPr>
        </p:nvSpPr>
        <p:spPr>
          <a:xfrm>
            <a:off x="899160" y="2837965"/>
            <a:ext cx="10515600" cy="1584279"/>
          </a:xfrm>
        </p:spPr>
        <p:txBody>
          <a:bodyPr>
            <a:normAutofit/>
          </a:bodyPr>
          <a:lstStyle/>
          <a:p>
            <a:pPr marL="0" lvl="0" indent="0">
              <a:lnSpc>
                <a:spcPct val="107000"/>
              </a:lnSpc>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Mme X, 46 ans, à J35 d’une allogreffe de CSH dans un contexte de LAM est vue en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HdJ</a:t>
            </a:r>
            <a:r>
              <a:rPr lang="fr-FR" sz="1800" dirty="0">
                <a:effectLst/>
                <a:latin typeface="Calibri" panose="020F0502020204030204" pitchFamily="34" charset="0"/>
                <a:ea typeface="Calibri" panose="020F0502020204030204" pitchFamily="34" charset="0"/>
                <a:cs typeface="Times New Roman" panose="02020603050405020304" pitchFamily="18" charset="0"/>
              </a:rPr>
              <a:t> pour son suivi clinique et biologique.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Elle vous explique que son frère organise un repas de famille ce week-end et vous demande si elle peut manger de la paella du traiteur ainsi qu’un dessert glacé.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Que lui répondez-vous </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906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png"/></Relationships>
</file>

<file path=ppt/webextensions/webextension1.xml><?xml version="1.0" encoding="utf-8"?>
<we:webextension xmlns:we="http://schemas.microsoft.com/office/webextensions/webextension/2010/11" id="{A9CAB2F1-A00A-42C5-8B38-8B2F97B68F9A}">
  <we:reference id="wa104381682" version="1.0.0.5" store="fr-FR" storeType="OMEX"/>
  <we:alternateReferences>
    <we:reference id="wa104381682" version="1.0.0.5" store="wa104381682" storeType="OMEX"/>
  </we:alternateReferences>
  <we:properties>
    <we:property name="addinSlideId" value="275"/>
    <we:property name="selectedSlug" value="&quot;KNUFSY&quot;"/>
    <we:property name="selectedQuestionId" value="&quot;6368e2310398422df941d435&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35CA0F7E-447B-43B6-B35F-B2AB211CE803}">
  <we:reference id="wa104381682" version="1.0.0.5" store="fr-FR" storeType="OMEX"/>
  <we:alternateReferences>
    <we:reference id="wa104381682" version="1.0.0.5" store="wa104381682" storeType="OMEX"/>
  </we:alternateReferences>
  <we:properties>
    <we:property name="addinSlideId" value="272"/>
    <we:property name="selectedSlug" value="&quot;KNUFSY&quot;"/>
    <we:property name="selectedQuestionId" value="&quot;6368e2310398422df941d44e&quot;"/>
  </we:properties>
  <we:bindings/>
  <we:snapshot xmlns:r="http://schemas.openxmlformats.org/officeDocument/2006/relationships"/>
</we:webextension>
</file>

<file path=ppt/webextensions/webextension3.xml><?xml version="1.0" encoding="utf-8"?>
<we:webextension xmlns:we="http://schemas.microsoft.com/office/webextensions/webextension/2010/11" id="{991E84F3-AE27-4F2B-B13E-DC9EFABF36A9}">
  <we:reference id="wa104381682" version="1.0.0.5" store="fr-FR" storeType="OMEX"/>
  <we:alternateReferences>
    <we:reference id="wa104381682" version="1.0.0.5" store="wa104381682" storeType="OMEX"/>
  </we:alternateReferences>
  <we:properties>
    <we:property name="addinSlideId" value="273"/>
    <we:property name="selectedSlug" value="&quot;KNUFSY&quot;"/>
    <we:property name="selectedQuestionId" value="&quot;6368e2310398422df941d454&quot;"/>
  </we:properties>
  <we:bindings/>
  <we:snapshot xmlns:r="http://schemas.openxmlformats.org/officeDocument/2006/relationships"/>
</we:webextension>
</file>

<file path=ppt/webextensions/webextension4.xml><?xml version="1.0" encoding="utf-8"?>
<we:webextension xmlns:we="http://schemas.microsoft.com/office/webextensions/webextension/2010/11" id="{4C5AD928-CB01-4268-9C1B-351176CE3D12}">
  <we:reference id="wa104381682" version="1.0.0.5" store="fr-FR" storeType="OMEX"/>
  <we:alternateReferences>
    <we:reference id="wa104381682" version="1.0.0.5" store="wa104381682" storeType="OMEX"/>
  </we:alternateReferences>
  <we:properties>
    <we:property name="addinSlideId" value="274"/>
    <we:property name="selectedSlug" value="&quot;KNUFSY&quot;"/>
    <we:property name="selectedQuestionId" value="&quot;6368e2310398422df941d45a&quot;"/>
  </we:properties>
  <we:bindings/>
  <we:snapshot xmlns:r="http://schemas.openxmlformats.org/officeDocument/2006/relationships"/>
</we:webextension>
</file>

<file path=ppt/webextensions/webextension5.xml><?xml version="1.0" encoding="utf-8"?>
<we:webextension xmlns:we="http://schemas.microsoft.com/office/webextensions/webextension/2010/11" id="{482B5281-7FE5-4632-AC94-0079D116A982}">
  <we:reference id="wa104381682" version="1.0.0.5" store="fr-FR" storeType="OMEX"/>
  <we:alternateReferences>
    <we:reference id="wa104381682" version="1.0.0.5" store="wa104381682" storeType="OMEX"/>
  </we:alternateReferences>
  <we:properties>
    <we:property name="addinSlideId" value="276"/>
    <we:property name="selectedSlug" value="&quot;KNUFSY&quot;"/>
    <we:property name="selectedQuestionId" value="&quot;6368e2310398422df941d461&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240</TotalTime>
  <Words>1431</Words>
  <Application>Microsoft Office PowerPoint</Application>
  <PresentationFormat>Grand écran</PresentationFormat>
  <Paragraphs>149</Paragraphs>
  <Slides>17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17</vt:i4>
      </vt:variant>
    </vt:vector>
  </HeadingPairs>
  <TitlesOfParts>
    <vt:vector size="22" baseType="lpstr">
      <vt:lpstr>Arial</vt:lpstr>
      <vt:lpstr>Calibri</vt:lpstr>
      <vt:lpstr>Calibri Light</vt:lpstr>
      <vt:lpstr>Times New Roman</vt:lpstr>
      <vt:lpstr>Thème Office</vt:lpstr>
      <vt:lpstr>             Suivi par l’infirmière du risque infectieux en post-greffe : rôle éducatif </vt:lpstr>
      <vt:lpstr>Je n’ai pas de conflits d’intérêts à déclarer pour cette présentation</vt:lpstr>
      <vt:lpstr>Session interactive</vt:lpstr>
      <vt:lpstr>Présentation PowerPoint</vt:lpstr>
      <vt:lpstr>Présentation PowerPoint</vt:lpstr>
      <vt:lpstr>Les recommandations</vt:lpstr>
      <vt:lpstr>Les principaux germes impliqués</vt:lpstr>
      <vt:lpstr>Présentation PowerPoint</vt:lpstr>
      <vt:lpstr>Cas concret n°1</vt:lpstr>
      <vt:lpstr>Présentation PowerPoint</vt:lpstr>
      <vt:lpstr>Cas concret n°2</vt:lpstr>
      <vt:lpstr>Présentation PowerPoint</vt:lpstr>
      <vt:lpstr>Présentation PowerPoint</vt:lpstr>
      <vt:lpstr>Présentation PowerPoint</vt:lpstr>
      <vt:lpstr>Présentation PowerPoint</vt:lpstr>
      <vt:lpstr>Présentation PowerPoint</vt:lpstr>
      <vt:lpstr>Un grand merci pour votre attention!     Je tenais à remercier le laboratoire GILEAD pour son invitation, mes collègues du GFIC-GM et l’équipe soignante de l’unité de greffe de l’ICANS de Strasbourg pour leur soutien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Risque infectieux Post-Greffe : rôle éducatif de l’infirmier</dc:title>
  <dc:creator>Utilisateur</dc:creator>
  <cp:lastModifiedBy>JEZEQUEL Thomas</cp:lastModifiedBy>
  <cp:revision>20</cp:revision>
  <cp:lastPrinted>2022-10-31T12:01:59Z</cp:lastPrinted>
  <dcterms:created xsi:type="dcterms:W3CDTF">2022-10-30T20:31:01Z</dcterms:created>
  <dcterms:modified xsi:type="dcterms:W3CDTF">2022-11-10T07:12:43Z</dcterms:modified>
</cp:coreProperties>
</file>