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6" r:id="rId2"/>
    <p:sldId id="299" r:id="rId3"/>
    <p:sldId id="300" r:id="rId4"/>
    <p:sldId id="308" r:id="rId5"/>
    <p:sldId id="301" r:id="rId6"/>
    <p:sldId id="302" r:id="rId7"/>
    <p:sldId id="303" r:id="rId8"/>
    <p:sldId id="310" r:id="rId9"/>
    <p:sldId id="309" r:id="rId10"/>
    <p:sldId id="304" r:id="rId11"/>
    <p:sldId id="307" r:id="rId12"/>
    <p:sldId id="305" r:id="rId13"/>
    <p:sldId id="306" r:id="rId14"/>
    <p:sldId id="271" r:id="rId15"/>
    <p:sldId id="260" r:id="rId16"/>
    <p:sldId id="261" r:id="rId17"/>
    <p:sldId id="262" r:id="rId18"/>
    <p:sldId id="272" r:id="rId19"/>
    <p:sldId id="273" r:id="rId20"/>
    <p:sldId id="274" r:id="rId21"/>
    <p:sldId id="290" r:id="rId22"/>
    <p:sldId id="311" r:id="rId23"/>
    <p:sldId id="312" r:id="rId24"/>
    <p:sldId id="313" r:id="rId25"/>
    <p:sldId id="314" r:id="rId26"/>
    <p:sldId id="315" r:id="rId27"/>
    <p:sldId id="296" r:id="rId28"/>
    <p:sldId id="316" r:id="rId29"/>
    <p:sldId id="318" r:id="rId30"/>
    <p:sldId id="317" r:id="rId31"/>
    <p:sldId id="319" r:id="rId32"/>
    <p:sldId id="320" r:id="rId33"/>
    <p:sldId id="321" r:id="rId34"/>
    <p:sldId id="322" r:id="rId35"/>
    <p:sldId id="323" r:id="rId36"/>
    <p:sldId id="324" r:id="rId37"/>
    <p:sldId id="325" r:id="rId38"/>
    <p:sldId id="334" r:id="rId39"/>
    <p:sldId id="327" r:id="rId40"/>
    <p:sldId id="328" r:id="rId41"/>
    <p:sldId id="329" r:id="rId42"/>
    <p:sldId id="330" r:id="rId43"/>
    <p:sldId id="331" r:id="rId44"/>
    <p:sldId id="332" r:id="rId45"/>
    <p:sldId id="333" r:id="rId46"/>
    <p:sldId id="292" r:id="rId47"/>
    <p:sldId id="335" r:id="rId48"/>
    <p:sldId id="336" r:id="rId49"/>
    <p:sldId id="337" r:id="rId50"/>
    <p:sldId id="338" r:id="rId51"/>
    <p:sldId id="339" r:id="rId52"/>
    <p:sldId id="340" r:id="rId53"/>
    <p:sldId id="341" r:id="rId54"/>
    <p:sldId id="342" r:id="rId55"/>
    <p:sldId id="343" r:id="rId56"/>
    <p:sldId id="344" r:id="rId57"/>
    <p:sldId id="345" r:id="rId58"/>
    <p:sldId id="346" r:id="rId59"/>
    <p:sldId id="347" r:id="rId60"/>
    <p:sldId id="348" r:id="rId61"/>
    <p:sldId id="263" r:id="rId62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15" autoAdjust="0"/>
    <p:restoredTop sz="94660"/>
  </p:normalViewPr>
  <p:slideViewPr>
    <p:cSldViewPr snapToGrid="0">
      <p:cViewPr varScale="1">
        <p:scale>
          <a:sx n="87" d="100"/>
          <a:sy n="87" d="100"/>
        </p:scale>
        <p:origin x="120" y="1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A7C098-D03C-4BB1-A0E8-5084A4A28A2F}" type="datetimeFigureOut">
              <a:rPr lang="fr-FR" smtClean="0"/>
              <a:t>06/11/2022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80CF7C-96CF-4ABE-A0AE-9A9D1F282F9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22926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A7C098-D03C-4BB1-A0E8-5084A4A28A2F}" type="datetimeFigureOut">
              <a:rPr lang="fr-FR" smtClean="0"/>
              <a:t>06/11/2022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80CF7C-96CF-4ABE-A0AE-9A9D1F282F9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636666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A7C098-D03C-4BB1-A0E8-5084A4A28A2F}" type="datetimeFigureOut">
              <a:rPr lang="fr-FR" smtClean="0"/>
              <a:t>06/11/2022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80CF7C-96CF-4ABE-A0AE-9A9D1F282F9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271321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A7C098-D03C-4BB1-A0E8-5084A4A28A2F}" type="datetimeFigureOut">
              <a:rPr lang="fr-FR" smtClean="0"/>
              <a:t>06/11/2022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80CF7C-96CF-4ABE-A0AE-9A9D1F282F9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258256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A7C098-D03C-4BB1-A0E8-5084A4A28A2F}" type="datetimeFigureOut">
              <a:rPr lang="fr-FR" smtClean="0"/>
              <a:t>06/11/2022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80CF7C-96CF-4ABE-A0AE-9A9D1F282F9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656089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A7C098-D03C-4BB1-A0E8-5084A4A28A2F}" type="datetimeFigureOut">
              <a:rPr lang="fr-FR" smtClean="0"/>
              <a:t>06/11/2022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80CF7C-96CF-4ABE-A0AE-9A9D1F282F9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19503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A7C098-D03C-4BB1-A0E8-5084A4A28A2F}" type="datetimeFigureOut">
              <a:rPr lang="fr-FR" smtClean="0"/>
              <a:t>06/11/2022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80CF7C-96CF-4ABE-A0AE-9A9D1F282F9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796717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A7C098-D03C-4BB1-A0E8-5084A4A28A2F}" type="datetimeFigureOut">
              <a:rPr lang="fr-FR" smtClean="0"/>
              <a:t>06/11/2022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80CF7C-96CF-4ABE-A0AE-9A9D1F282F9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522925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A7C098-D03C-4BB1-A0E8-5084A4A28A2F}" type="datetimeFigureOut">
              <a:rPr lang="fr-FR" smtClean="0"/>
              <a:t>06/11/2022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80CF7C-96CF-4ABE-A0AE-9A9D1F282F9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463702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A7C098-D03C-4BB1-A0E8-5084A4A28A2F}" type="datetimeFigureOut">
              <a:rPr lang="fr-FR" smtClean="0"/>
              <a:t>06/11/2022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80CF7C-96CF-4ABE-A0AE-9A9D1F282F9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999849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A7C098-D03C-4BB1-A0E8-5084A4A28A2F}" type="datetimeFigureOut">
              <a:rPr lang="fr-FR" smtClean="0"/>
              <a:t>06/11/2022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80CF7C-96CF-4ABE-A0AE-9A9D1F282F9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99066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A7C098-D03C-4BB1-A0E8-5084A4A28A2F}" type="datetimeFigureOut">
              <a:rPr lang="fr-FR" smtClean="0"/>
              <a:t>06/11/2022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80CF7C-96CF-4ABE-A0AE-9A9D1F282F9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832663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6.emf"/><Relationship Id="rId4" Type="http://schemas.openxmlformats.org/officeDocument/2006/relationships/image" Target="../media/image25.emf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29.emf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emf"/><Relationship Id="rId2" Type="http://schemas.openxmlformats.org/officeDocument/2006/relationships/image" Target="../media/image30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2.emf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emf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emf"/><Relationship Id="rId2" Type="http://schemas.openxmlformats.org/officeDocument/2006/relationships/image" Target="../media/image35.em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8.emf"/><Relationship Id="rId4" Type="http://schemas.openxmlformats.org/officeDocument/2006/relationships/image" Target="../media/image37.emf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emf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emf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emf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emf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emf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emf"/><Relationship Id="rId2" Type="http://schemas.openxmlformats.org/officeDocument/2006/relationships/image" Target="../media/image44.em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emf"/><Relationship Id="rId2" Type="http://schemas.openxmlformats.org/officeDocument/2006/relationships/image" Target="../media/image46.emf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emf"/><Relationship Id="rId2" Type="http://schemas.openxmlformats.org/officeDocument/2006/relationships/image" Target="../media/image48.emf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emf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emf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emf"/><Relationship Id="rId2" Type="http://schemas.openxmlformats.org/officeDocument/2006/relationships/image" Target="../media/image52.emf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emf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emf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emf"/><Relationship Id="rId2" Type="http://schemas.openxmlformats.org/officeDocument/2006/relationships/image" Target="../media/image56.emf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emf"/><Relationship Id="rId2" Type="http://schemas.openxmlformats.org/officeDocument/2006/relationships/image" Target="../media/image58.emf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emf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emf"/><Relationship Id="rId2" Type="http://schemas.openxmlformats.org/officeDocument/2006/relationships/image" Target="../media/image62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4.emf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emf"/><Relationship Id="rId2" Type="http://schemas.openxmlformats.org/officeDocument/2006/relationships/image" Target="../media/image65.emf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emf"/><Relationship Id="rId2" Type="http://schemas.openxmlformats.org/officeDocument/2006/relationships/image" Target="../media/image67.emf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emf"/><Relationship Id="rId2" Type="http://schemas.openxmlformats.org/officeDocument/2006/relationships/image" Target="../media/image69.emf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emf"/><Relationship Id="rId2" Type="http://schemas.openxmlformats.org/officeDocument/2006/relationships/image" Target="../media/image71.emf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emf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emf"/><Relationship Id="rId2" Type="http://schemas.openxmlformats.org/officeDocument/2006/relationships/image" Target="../media/image73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6.emf"/><Relationship Id="rId4" Type="http://schemas.openxmlformats.org/officeDocument/2006/relationships/image" Target="../media/image75.emf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7.emf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8.em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9.emf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0.emf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7.emf"/><Relationship Id="rId3" Type="http://schemas.openxmlformats.org/officeDocument/2006/relationships/image" Target="../media/image82.emf"/><Relationship Id="rId7" Type="http://schemas.openxmlformats.org/officeDocument/2006/relationships/image" Target="../media/image86.emf"/><Relationship Id="rId2" Type="http://schemas.openxmlformats.org/officeDocument/2006/relationships/image" Target="../media/image81.e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5.emf"/><Relationship Id="rId5" Type="http://schemas.openxmlformats.org/officeDocument/2006/relationships/image" Target="../media/image84.emf"/><Relationship Id="rId4" Type="http://schemas.openxmlformats.org/officeDocument/2006/relationships/image" Target="../media/image83.emf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9.emf"/><Relationship Id="rId2" Type="http://schemas.openxmlformats.org/officeDocument/2006/relationships/image" Target="../media/image88.emf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1.emf"/><Relationship Id="rId2" Type="http://schemas.openxmlformats.org/officeDocument/2006/relationships/image" Target="../media/image90.emf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2.emf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3.emf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4.emf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5.emf"/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6.em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7.emf"/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9.emf"/><Relationship Id="rId2" Type="http://schemas.openxmlformats.org/officeDocument/2006/relationships/image" Target="../media/image98.em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Infections et GVHD</a:t>
            </a:r>
            <a:endParaRPr lang="fr-FR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 dirty="0" smtClean="0"/>
          </a:p>
          <a:p>
            <a:endParaRPr lang="fr-FR" dirty="0"/>
          </a:p>
          <a:p>
            <a:r>
              <a:rPr lang="fr-FR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Leonardo Magro</a:t>
            </a:r>
          </a:p>
          <a:p>
            <a:endParaRPr lang="fr-FR" dirty="0"/>
          </a:p>
        </p:txBody>
      </p:sp>
      <p:pic>
        <p:nvPicPr>
          <p:cNvPr id="4" name="Picture 2" descr="\\doc1chrul.chrul.net\pri$\Leonardo.MAGRO\Mesdocs\Logo CHU de Lill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0" y="5658206"/>
            <a:ext cx="819302" cy="8310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ZoneTexte 4"/>
          <p:cNvSpPr txBox="1"/>
          <p:nvPr/>
        </p:nvSpPr>
        <p:spPr>
          <a:xfrm>
            <a:off x="605928" y="6037243"/>
            <a:ext cx="29535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Service des maladies du sang</a:t>
            </a:r>
            <a:endParaRPr lang="fr-F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108006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71874"/>
            <a:ext cx="12192000" cy="4780354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>
            <a:off x="3922005" y="120305"/>
            <a:ext cx="346716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32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RISQUE BACTERIEN</a:t>
            </a:r>
            <a:endParaRPr lang="fr-FR" sz="32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71096" y="5980320"/>
            <a:ext cx="2997200" cy="877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902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99791"/>
            <a:ext cx="12192000" cy="3458417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67101" y="6380615"/>
            <a:ext cx="3505200" cy="178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7866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21329" y="950887"/>
            <a:ext cx="5283201" cy="5749441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6647" y="950887"/>
            <a:ext cx="5588001" cy="4668241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7080" y="5814960"/>
            <a:ext cx="2235200" cy="104304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943775" y="148395"/>
            <a:ext cx="346716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fr-FR" sz="32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RISQUE BACTERIEN</a:t>
            </a:r>
          </a:p>
        </p:txBody>
      </p:sp>
    </p:spTree>
    <p:extLst>
      <p:ext uri="{BB962C8B-B14F-4D97-AF65-F5344CB8AC3E}">
        <p14:creationId xmlns:p14="http://schemas.microsoft.com/office/powerpoint/2010/main" val="1618907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24739"/>
            <a:ext cx="11887201" cy="1437360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8421" y="2704470"/>
            <a:ext cx="5130801" cy="3676081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52335" y="2352054"/>
            <a:ext cx="4204716" cy="4400612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316843" y="6192732"/>
            <a:ext cx="2669032" cy="559934"/>
          </a:xfrm>
          <a:prstGeom prst="rect">
            <a:avLst/>
          </a:prstGeom>
        </p:spPr>
      </p:pic>
      <p:sp>
        <p:nvSpPr>
          <p:cNvPr id="6" name="ZoneTexte 5"/>
          <p:cNvSpPr txBox="1"/>
          <p:nvPr/>
        </p:nvSpPr>
        <p:spPr>
          <a:xfrm>
            <a:off x="4044078" y="197593"/>
            <a:ext cx="341651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32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RISQUE FONGIQUE</a:t>
            </a:r>
            <a:endParaRPr lang="fr-FR" sz="32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997630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1399142" y="980501"/>
            <a:ext cx="389125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4400" dirty="0" smtClean="0">
                <a:solidFill>
                  <a:srgbClr val="FF0000"/>
                </a:solidFill>
              </a:rPr>
              <a:t>LA GVHD :</a:t>
            </a:r>
            <a:r>
              <a:rPr lang="fr-FR" sz="1400" dirty="0" smtClean="0">
                <a:solidFill>
                  <a:srgbClr val="FF0000"/>
                </a:solidFill>
              </a:rPr>
              <a:t>                                  </a:t>
            </a:r>
            <a:endParaRPr lang="fr-FR" sz="1400" dirty="0">
              <a:solidFill>
                <a:srgbClr val="FF0000"/>
              </a:solidFill>
            </a:endParaRPr>
          </a:p>
        </p:txBody>
      </p:sp>
      <p:sp>
        <p:nvSpPr>
          <p:cNvPr id="3" name="ZoneTexte 2"/>
          <p:cNvSpPr txBox="1"/>
          <p:nvPr/>
        </p:nvSpPr>
        <p:spPr>
          <a:xfrm>
            <a:off x="772524" y="2203104"/>
            <a:ext cx="10774616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sz="2800" dirty="0" smtClean="0"/>
              <a:t>Si </a:t>
            </a:r>
            <a:r>
              <a:rPr lang="fr-FR" sz="2800" dirty="0" err="1" smtClean="0"/>
              <a:t>corticosensible</a:t>
            </a:r>
            <a:r>
              <a:rPr lang="fr-FR" sz="2800" dirty="0" smtClean="0"/>
              <a:t> : exposition moins longue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sz="2800" dirty="0" smtClean="0"/>
              <a:t>Si </a:t>
            </a:r>
            <a:r>
              <a:rPr lang="fr-FR" sz="2800" dirty="0" err="1" smtClean="0"/>
              <a:t>corticorésistante</a:t>
            </a:r>
            <a:r>
              <a:rPr lang="fr-FR" sz="2800" dirty="0" smtClean="0"/>
              <a:t> : </a:t>
            </a:r>
            <a:r>
              <a:rPr lang="fr-FR" sz="2800" dirty="0" err="1" smtClean="0"/>
              <a:t>nécéssité</a:t>
            </a:r>
            <a:r>
              <a:rPr lang="fr-FR" sz="2800" dirty="0" smtClean="0"/>
              <a:t> d’une association d’</a:t>
            </a:r>
            <a:r>
              <a:rPr lang="fr-FR" sz="2800" dirty="0" err="1" smtClean="0"/>
              <a:t>immunosupresseurs</a:t>
            </a:r>
            <a:endParaRPr lang="fr-FR" sz="2800" dirty="0" smtClean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sz="2800" dirty="0" smtClean="0"/>
              <a:t>Selon l’intensité de la GVH  l’exposition aux </a:t>
            </a:r>
            <a:r>
              <a:rPr lang="fr-FR" sz="2800" dirty="0" err="1" smtClean="0"/>
              <a:t>immunosupresseurs</a:t>
            </a:r>
            <a:r>
              <a:rPr lang="fr-FR" sz="2800" dirty="0" smtClean="0"/>
              <a:t> </a:t>
            </a:r>
            <a:endParaRPr lang="fr-FR" sz="2800" dirty="0"/>
          </a:p>
        </p:txBody>
      </p:sp>
    </p:spTree>
    <p:extLst>
      <p:ext uri="{BB962C8B-B14F-4D97-AF65-F5344CB8AC3E}">
        <p14:creationId xmlns:p14="http://schemas.microsoft.com/office/powerpoint/2010/main" val="1439709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8799" y="1222079"/>
            <a:ext cx="11074401" cy="4413841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20023" y="6419350"/>
            <a:ext cx="9398001" cy="241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1690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54562" y="0"/>
            <a:ext cx="8882876" cy="6858000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11274" y="6438240"/>
            <a:ext cx="5537201" cy="419760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2569" y="6527280"/>
            <a:ext cx="914400" cy="241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7657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5199" y="439799"/>
            <a:ext cx="10261601" cy="5978401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11274" y="6438240"/>
            <a:ext cx="5537201" cy="419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2483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3799" y="325319"/>
            <a:ext cx="9804401" cy="6207361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50041" y="6590880"/>
            <a:ext cx="1473200" cy="267120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1688" y="6532680"/>
            <a:ext cx="5232401" cy="29256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1193799" y="4285561"/>
            <a:ext cx="6220553" cy="661012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Rectangle 4"/>
          <p:cNvSpPr/>
          <p:nvPr/>
        </p:nvSpPr>
        <p:spPr>
          <a:xfrm>
            <a:off x="1193799" y="4406746"/>
            <a:ext cx="9503579" cy="418641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031912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319667" y="3066049"/>
            <a:ext cx="947669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r-FR" sz="4000" b="1" i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Reconstitution immunitaire après allogreffe</a:t>
            </a:r>
          </a:p>
        </p:txBody>
      </p:sp>
    </p:spTree>
    <p:extLst>
      <p:ext uri="{BB962C8B-B14F-4D97-AF65-F5344CB8AC3E}">
        <p14:creationId xmlns:p14="http://schemas.microsoft.com/office/powerpoint/2010/main" val="3628037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80774"/>
            <a:ext cx="12192000" cy="48964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1317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4624" y="830511"/>
            <a:ext cx="8724900" cy="5505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ZoneTexte 2"/>
          <p:cNvSpPr txBox="1"/>
          <p:nvPr/>
        </p:nvSpPr>
        <p:spPr>
          <a:xfrm>
            <a:off x="9132983" y="6335961"/>
            <a:ext cx="23956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err="1" smtClean="0"/>
              <a:t>Saillard</a:t>
            </a:r>
            <a:r>
              <a:rPr lang="fr-FR" dirty="0" smtClean="0"/>
              <a:t> et al, BMT 2016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013166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561859" y="1046602"/>
            <a:ext cx="11127037" cy="78554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fr-FR" sz="2800" b="1" u="sng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Neutropénie</a:t>
            </a:r>
          </a:p>
          <a:p>
            <a:pPr marL="892175" indent="-176213"/>
            <a:r>
              <a:rPr lang="fr-FR" sz="2800" b="1" u="sng" dirty="0">
                <a:solidFill>
                  <a:srgbClr val="C00000"/>
                </a:solidFill>
              </a:rPr>
              <a:t> </a:t>
            </a:r>
            <a:r>
              <a:rPr lang="fr-FR" sz="2800" b="1" u="sng" dirty="0" smtClean="0">
                <a:solidFill>
                  <a:srgbClr val="C00000"/>
                </a:solidFill>
              </a:rPr>
              <a:t>    </a:t>
            </a:r>
          </a:p>
          <a:p>
            <a:pPr marL="1173162" indent="-457200">
              <a:buFont typeface="Wingdings" panose="05000000000000000000" pitchFamily="2" charset="2"/>
              <a:buChar char="Ø"/>
            </a:pPr>
            <a:r>
              <a:rPr lang="fr-FR" sz="2000" dirty="0" smtClean="0"/>
              <a:t>Chimio induite</a:t>
            </a:r>
          </a:p>
          <a:p>
            <a:pPr marL="1173162" indent="-457200">
              <a:buFont typeface="Wingdings" panose="05000000000000000000" pitchFamily="2" charset="2"/>
              <a:buChar char="Ø"/>
            </a:pPr>
            <a:r>
              <a:rPr lang="fr-FR" sz="2000" dirty="0" smtClean="0"/>
              <a:t>Aplasie </a:t>
            </a:r>
            <a:r>
              <a:rPr lang="fr-FR" sz="2000" dirty="0" err="1" smtClean="0"/>
              <a:t>medullaire</a:t>
            </a:r>
            <a:endParaRPr lang="fr-FR" sz="2000" dirty="0"/>
          </a:p>
          <a:p>
            <a:r>
              <a:rPr lang="fr-FR" dirty="0" smtClean="0"/>
              <a:t> </a:t>
            </a:r>
            <a:endParaRPr lang="fr-FR" dirty="0"/>
          </a:p>
          <a:p>
            <a:r>
              <a:rPr lang="fr-FR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• </a:t>
            </a:r>
            <a:r>
              <a:rPr lang="fr-FR" sz="2800" b="1" u="sng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Allogreffe de cellules souches </a:t>
            </a:r>
            <a:r>
              <a:rPr lang="fr-FR" sz="2800" b="1" u="sng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hématopoïétiques </a:t>
            </a:r>
            <a:r>
              <a:rPr lang="fr-FR" sz="2800" b="1" u="sng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(CSH</a:t>
            </a:r>
            <a:r>
              <a:rPr lang="fr-FR" sz="2800" b="1" u="sng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</a:p>
          <a:p>
            <a:endParaRPr lang="fr-FR" sz="28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fr-FR" dirty="0" smtClean="0"/>
              <a:t>   </a:t>
            </a:r>
            <a:r>
              <a:rPr lang="fr-FR" sz="2400" b="1" u="sng" dirty="0" smtClean="0">
                <a:solidFill>
                  <a:schemeClr val="tx2"/>
                </a:solidFill>
              </a:rPr>
              <a:t>périodes </a:t>
            </a:r>
            <a:r>
              <a:rPr lang="fr-FR" sz="2400" b="1" u="sng" dirty="0">
                <a:solidFill>
                  <a:schemeClr val="tx2"/>
                </a:solidFill>
              </a:rPr>
              <a:t>à risque</a:t>
            </a:r>
            <a:r>
              <a:rPr lang="fr-FR" sz="2400" b="1" u="sng" dirty="0" smtClean="0">
                <a:solidFill>
                  <a:schemeClr val="tx2"/>
                </a:solidFill>
              </a:rPr>
              <a:t>:</a:t>
            </a:r>
          </a:p>
          <a:p>
            <a:pPr marL="1147763" indent="-342900">
              <a:buFont typeface="Wingdings" panose="05000000000000000000" pitchFamily="2" charset="2"/>
              <a:buChar char="Ø"/>
            </a:pPr>
            <a:r>
              <a:rPr lang="fr-FR" sz="2000" dirty="0"/>
              <a:t>la phase de neutropénie précédant la prise de la greffe (30</a:t>
            </a:r>
            <a:r>
              <a:rPr lang="fr-FR" sz="2000" dirty="0" smtClean="0"/>
              <a:t>%)</a:t>
            </a:r>
          </a:p>
          <a:p>
            <a:pPr marL="1147763" indent="-342900">
              <a:buFont typeface="Wingdings" panose="05000000000000000000" pitchFamily="2" charset="2"/>
              <a:buChar char="Ø"/>
            </a:pPr>
            <a:endParaRPr lang="fr-FR" sz="2000" dirty="0" smtClean="0"/>
          </a:p>
          <a:p>
            <a:pPr marL="1147763" indent="-342900">
              <a:buFont typeface="Wingdings" panose="05000000000000000000" pitchFamily="2" charset="2"/>
              <a:buChar char="Ø"/>
            </a:pPr>
            <a:r>
              <a:rPr lang="fr-FR" sz="2000" dirty="0"/>
              <a:t>La période post greffe J40-J180 (53%) au-delà de 6 mois (17</a:t>
            </a:r>
            <a:r>
              <a:rPr lang="fr-FR" sz="2000" dirty="0" smtClean="0"/>
              <a:t>%) (</a:t>
            </a:r>
            <a:r>
              <a:rPr lang="fr-FR" sz="2000" dirty="0" err="1" smtClean="0"/>
              <a:t>Marr,Blood</a:t>
            </a:r>
            <a:r>
              <a:rPr lang="fr-FR" sz="2000" dirty="0" smtClean="0"/>
              <a:t> 2002)</a:t>
            </a:r>
          </a:p>
          <a:p>
            <a:pPr marL="1147763" indent="-342900">
              <a:buFont typeface="Wingdings" panose="05000000000000000000" pitchFamily="2" charset="2"/>
              <a:buChar char="Ø"/>
            </a:pPr>
            <a:endParaRPr lang="fr-FR" sz="2000" dirty="0"/>
          </a:p>
          <a:p>
            <a:pPr marL="1147763" indent="-342900">
              <a:buFont typeface="Wingdings" panose="05000000000000000000" pitchFamily="2" charset="2"/>
              <a:buChar char="Ø"/>
            </a:pPr>
            <a:r>
              <a:rPr lang="fr-FR" sz="2000" dirty="0" smtClean="0"/>
              <a:t>La GVHD</a:t>
            </a:r>
          </a:p>
          <a:p>
            <a:pPr marL="1147763" indent="-342900">
              <a:buFont typeface="Wingdings" panose="05000000000000000000" pitchFamily="2" charset="2"/>
              <a:buChar char="Ø"/>
            </a:pPr>
            <a:endParaRPr lang="fr-FR" sz="2000" dirty="0"/>
          </a:p>
          <a:p>
            <a:pPr marL="1147763" indent="-342900">
              <a:buFont typeface="Wingdings" panose="05000000000000000000" pitchFamily="2" charset="2"/>
              <a:buChar char="Ø"/>
            </a:pPr>
            <a:r>
              <a:rPr lang="fr-FR" sz="2000" dirty="0" smtClean="0"/>
              <a:t>La corticothérapie</a:t>
            </a:r>
          </a:p>
          <a:p>
            <a:pPr marL="1147763" indent="-342900">
              <a:buFont typeface="Wingdings" panose="05000000000000000000" pitchFamily="2" charset="2"/>
              <a:buChar char="Ø"/>
            </a:pPr>
            <a:endParaRPr lang="fr-FR" sz="2000" dirty="0"/>
          </a:p>
          <a:p>
            <a:pPr marL="1147763" indent="-342900">
              <a:buFont typeface="Wingdings" panose="05000000000000000000" pitchFamily="2" charset="2"/>
              <a:buChar char="Ø"/>
            </a:pPr>
            <a:r>
              <a:rPr lang="fr-FR" sz="2000" dirty="0" smtClean="0"/>
              <a:t>L’</a:t>
            </a:r>
            <a:r>
              <a:rPr lang="fr-FR" sz="2000" dirty="0" err="1" smtClean="0"/>
              <a:t>environement</a:t>
            </a:r>
            <a:r>
              <a:rPr lang="fr-FR" sz="2000" dirty="0" smtClean="0"/>
              <a:t> du malade</a:t>
            </a:r>
            <a:endParaRPr lang="fr-FR" sz="2000" dirty="0"/>
          </a:p>
          <a:p>
            <a:pPr marL="1147763" indent="-342900">
              <a:buFont typeface="Wingdings" panose="05000000000000000000" pitchFamily="2" charset="2"/>
              <a:buChar char="Ø"/>
            </a:pPr>
            <a:endParaRPr lang="fr-FR" sz="2400" dirty="0"/>
          </a:p>
          <a:p>
            <a:pPr marL="1147763" indent="-342900">
              <a:buFont typeface="Wingdings" panose="05000000000000000000" pitchFamily="2" charset="2"/>
              <a:buChar char="Ø"/>
            </a:pPr>
            <a:endParaRPr lang="fr-FR" sz="2400" dirty="0"/>
          </a:p>
          <a:p>
            <a:pPr marL="1147763" indent="-342900">
              <a:buFont typeface="Wingdings" panose="05000000000000000000" pitchFamily="2" charset="2"/>
              <a:buChar char="Ø"/>
            </a:pPr>
            <a:endParaRPr lang="fr-FR" sz="2400" b="1" u="sng" dirty="0">
              <a:solidFill>
                <a:schemeClr val="tx2"/>
              </a:solidFill>
            </a:endParaRPr>
          </a:p>
          <a:p>
            <a:pPr marL="1147763" indent="-342900">
              <a:buFont typeface="Wingdings" panose="05000000000000000000" pitchFamily="2" charset="2"/>
              <a:buChar char="Ø"/>
            </a:pPr>
            <a:endParaRPr lang="fr-FR" sz="2400" b="1" u="sng" dirty="0">
              <a:solidFill>
                <a:schemeClr val="tx2"/>
              </a:solidFill>
            </a:endParaRPr>
          </a:p>
          <a:p>
            <a:endParaRPr lang="fr-FR" dirty="0"/>
          </a:p>
        </p:txBody>
      </p:sp>
      <p:sp>
        <p:nvSpPr>
          <p:cNvPr id="5" name="ZoneTexte 4"/>
          <p:cNvSpPr txBox="1"/>
          <p:nvPr/>
        </p:nvSpPr>
        <p:spPr>
          <a:xfrm>
            <a:off x="1729648" y="374573"/>
            <a:ext cx="694940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4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ASPERGILLOSE PULMONAIRE</a:t>
            </a:r>
            <a:endParaRPr lang="fr-FR" sz="44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001956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6056"/>
            <a:ext cx="12192000" cy="6745888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638978" y="6378766"/>
            <a:ext cx="1057620" cy="31948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Rectangle 3"/>
          <p:cNvSpPr/>
          <p:nvPr/>
        </p:nvSpPr>
        <p:spPr>
          <a:xfrm>
            <a:off x="5805889" y="6378766"/>
            <a:ext cx="561860" cy="31948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Rectangle 4"/>
          <p:cNvSpPr/>
          <p:nvPr/>
        </p:nvSpPr>
        <p:spPr>
          <a:xfrm>
            <a:off x="11138053" y="6378766"/>
            <a:ext cx="297455" cy="31948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Ellipse 5"/>
          <p:cNvSpPr/>
          <p:nvPr/>
        </p:nvSpPr>
        <p:spPr>
          <a:xfrm>
            <a:off x="8494004" y="2214390"/>
            <a:ext cx="3697995" cy="705079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Ellipse 6"/>
          <p:cNvSpPr/>
          <p:nvPr/>
        </p:nvSpPr>
        <p:spPr>
          <a:xfrm>
            <a:off x="3732882" y="4922704"/>
            <a:ext cx="1542362" cy="35254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19270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47989"/>
            <a:ext cx="6604001" cy="5533201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80802" y="899768"/>
            <a:ext cx="3810000" cy="2124240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96260" y="3537300"/>
            <a:ext cx="2438400" cy="3154561"/>
          </a:xfrm>
          <a:prstGeom prst="rect">
            <a:avLst/>
          </a:prstGeom>
        </p:spPr>
      </p:pic>
      <p:sp>
        <p:nvSpPr>
          <p:cNvPr id="5" name="ZoneTexte 4"/>
          <p:cNvSpPr txBox="1"/>
          <p:nvPr/>
        </p:nvSpPr>
        <p:spPr>
          <a:xfrm>
            <a:off x="3139807" y="363557"/>
            <a:ext cx="265406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32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ASPERGILLOSE</a:t>
            </a:r>
            <a:endParaRPr lang="fr-FR" sz="32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04333" y="3537300"/>
            <a:ext cx="2682240" cy="2116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4419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3738" y="0"/>
            <a:ext cx="1172452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6381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0206"/>
            <a:ext cx="12192000" cy="6697588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275422" y="6290631"/>
            <a:ext cx="11204154" cy="39660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Rectangle 2"/>
          <p:cNvSpPr/>
          <p:nvPr/>
        </p:nvSpPr>
        <p:spPr>
          <a:xfrm>
            <a:off x="1046602" y="5023692"/>
            <a:ext cx="5508434" cy="138812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75474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8399" y="223559"/>
            <a:ext cx="9855201" cy="6410881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727113" y="1487277"/>
            <a:ext cx="6048260" cy="1156771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73650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0190" y="360597"/>
            <a:ext cx="9283701" cy="6649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9105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60193"/>
            <a:ext cx="12192000" cy="6337613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955055" y="1443210"/>
            <a:ext cx="1454227" cy="2566930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6645914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5272" y="1283689"/>
            <a:ext cx="8915401" cy="4903561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>
            <a:off x="914400" y="308472"/>
            <a:ext cx="971060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2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Aspergillose invasive après allogreffe survie et pronostic</a:t>
            </a:r>
            <a:endParaRPr lang="fr-FR" sz="32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19346" y="6405972"/>
            <a:ext cx="8280401" cy="343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632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80999"/>
            <a:ext cx="12192000" cy="4896001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>
            <a:off x="1839817" y="110169"/>
            <a:ext cx="664008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4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ADMISSION EN REANIMATION</a:t>
            </a:r>
            <a:endParaRPr lang="fr-FR" sz="40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951735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18912"/>
            <a:ext cx="12192000" cy="5820176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71876" y="6272880"/>
            <a:ext cx="2844800" cy="585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581973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86411"/>
            <a:ext cx="12192000" cy="6285177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97694" y="6110994"/>
            <a:ext cx="1879600" cy="585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744364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6808"/>
            <a:ext cx="12192000" cy="6684384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5849957" y="6466901"/>
            <a:ext cx="5728771" cy="27542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0531957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6399" y="516119"/>
            <a:ext cx="11379201" cy="58257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178490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1349" y="1817168"/>
            <a:ext cx="3876041" cy="4131457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71131" y="1918991"/>
            <a:ext cx="3560065" cy="3927810"/>
          </a:xfrm>
          <a:prstGeom prst="rect">
            <a:avLst/>
          </a:prstGeom>
        </p:spPr>
      </p:pic>
      <p:sp>
        <p:nvSpPr>
          <p:cNvPr id="4" name="ZoneTexte 3"/>
          <p:cNvSpPr txBox="1"/>
          <p:nvPr/>
        </p:nvSpPr>
        <p:spPr>
          <a:xfrm>
            <a:off x="1244906" y="561860"/>
            <a:ext cx="789806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32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ASPERGILLOSE INVASIVE EXTRAPULMONAIRE</a:t>
            </a:r>
            <a:endParaRPr lang="fr-FR" sz="32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49274279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8413" y="0"/>
            <a:ext cx="11615174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649995" y="6521986"/>
            <a:ext cx="859316" cy="11016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Rectangle 3"/>
          <p:cNvSpPr/>
          <p:nvPr/>
        </p:nvSpPr>
        <p:spPr>
          <a:xfrm>
            <a:off x="649995" y="6521986"/>
            <a:ext cx="738130" cy="11016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Rectangle 4"/>
          <p:cNvSpPr/>
          <p:nvPr/>
        </p:nvSpPr>
        <p:spPr>
          <a:xfrm>
            <a:off x="6026227" y="6521986"/>
            <a:ext cx="242371" cy="11016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Rectangle 5"/>
          <p:cNvSpPr/>
          <p:nvPr/>
        </p:nvSpPr>
        <p:spPr>
          <a:xfrm>
            <a:off x="11413475" y="6433851"/>
            <a:ext cx="341523" cy="29745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8699140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2844" y="0"/>
            <a:ext cx="1110631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649948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25796" y="0"/>
            <a:ext cx="8940407" cy="6858000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5749" y="6024669"/>
            <a:ext cx="1930400" cy="22896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2192357" y="4010140"/>
            <a:ext cx="8571123" cy="94745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7910313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799" y="1178250"/>
            <a:ext cx="10820401" cy="4986241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49526" y="6298297"/>
            <a:ext cx="1310640" cy="351072"/>
          </a:xfrm>
          <a:prstGeom prst="rect">
            <a:avLst/>
          </a:prstGeom>
        </p:spPr>
      </p:pic>
      <p:sp>
        <p:nvSpPr>
          <p:cNvPr id="4" name="ZoneTexte 3"/>
          <p:cNvSpPr txBox="1"/>
          <p:nvPr/>
        </p:nvSpPr>
        <p:spPr>
          <a:xfrm>
            <a:off x="3018622" y="351104"/>
            <a:ext cx="542366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2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Diagnostic biologique : résumé</a:t>
            </a:r>
            <a:endParaRPr lang="fr-FR" sz="32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7624963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ASPERGILLOSE TRAITEMENT</a:t>
            </a:r>
            <a:endParaRPr lang="fr-FR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2570294"/>
            <a:ext cx="10515600" cy="286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70786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An external file that holds a picture, illustration, etc.&#10;Object name is nihms-1552031-f000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6672" y="102183"/>
            <a:ext cx="4512869" cy="6537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56173" y="6519303"/>
            <a:ext cx="9398001" cy="241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7910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ASPERGILLOSE TRAITEMENT</a:t>
            </a:r>
            <a:endParaRPr lang="fr-FR" dirty="0"/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36615" y="1825625"/>
            <a:ext cx="9118769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7983171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22606"/>
            <a:ext cx="12192000" cy="5397537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4424" y="5720143"/>
            <a:ext cx="3454400" cy="1106640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60884" y="6101743"/>
            <a:ext cx="2895600" cy="343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5006099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82468"/>
            <a:ext cx="11623549" cy="5046279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51179" y="6319969"/>
            <a:ext cx="5689601" cy="343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8022509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563453"/>
            <a:ext cx="12025377" cy="5652769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92143" y="6436498"/>
            <a:ext cx="2692400" cy="330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9096113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19300"/>
            <a:ext cx="12192000" cy="5819400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29697" y="6338700"/>
            <a:ext cx="3251200" cy="38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1612285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40525"/>
            <a:ext cx="12192000" cy="5376949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29697" y="6338700"/>
            <a:ext cx="3251200" cy="38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5940700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0397" y="0"/>
            <a:ext cx="1019120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6215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MUCORMYCOSE</a:t>
            </a:r>
            <a:endParaRPr lang="fr-FR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1524285"/>
            <a:ext cx="4709669" cy="2683539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59940" y="1524285"/>
            <a:ext cx="2692400" cy="4159441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6055836"/>
            <a:ext cx="12192000" cy="787050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90947" y="1524285"/>
            <a:ext cx="3040888" cy="42451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5217478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23565"/>
            <a:ext cx="12192000" cy="62108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3563847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87755"/>
            <a:ext cx="12192000" cy="6482489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>
            <a:off x="9042755" y="3872400"/>
            <a:ext cx="275774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GVH cutanée +++</a:t>
            </a:r>
            <a:endParaRPr lang="fr-FR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Flèche droite 3"/>
          <p:cNvSpPr/>
          <p:nvPr/>
        </p:nvSpPr>
        <p:spPr>
          <a:xfrm>
            <a:off x="8064347" y="3888954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377207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965" y="1184879"/>
            <a:ext cx="11938001" cy="5673121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>
            <a:off x="1553379" y="154236"/>
            <a:ext cx="888332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32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IMPORTANCE DU DELAI PAR RAPPORT A LA GREFFE</a:t>
            </a:r>
            <a:endParaRPr lang="fr-FR" sz="32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85078" y="6501801"/>
            <a:ext cx="2082800" cy="178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1578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9799" y="1171199"/>
            <a:ext cx="7772401" cy="4515601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776251" y="2423711"/>
            <a:ext cx="2941503" cy="672029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Rectangle 3"/>
          <p:cNvSpPr/>
          <p:nvPr/>
        </p:nvSpPr>
        <p:spPr>
          <a:xfrm flipV="1">
            <a:off x="2776251" y="4241493"/>
            <a:ext cx="2941503" cy="627961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ZoneTexte 4"/>
          <p:cNvSpPr txBox="1"/>
          <p:nvPr/>
        </p:nvSpPr>
        <p:spPr>
          <a:xfrm>
            <a:off x="7788925" y="4241493"/>
            <a:ext cx="104163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GVH</a:t>
            </a:r>
            <a:endParaRPr lang="fr-FR" sz="3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Flèche droite 5"/>
          <p:cNvSpPr/>
          <p:nvPr/>
        </p:nvSpPr>
        <p:spPr>
          <a:xfrm>
            <a:off x="6637282" y="4384822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35545078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/>
          <p:cNvSpPr txBox="1"/>
          <p:nvPr/>
        </p:nvSpPr>
        <p:spPr>
          <a:xfrm>
            <a:off x="2115239" y="760164"/>
            <a:ext cx="591084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4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MUCOR et VORICONAZOLE</a:t>
            </a:r>
            <a:endParaRPr lang="fr-FR" sz="40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979066"/>
            <a:ext cx="12192000" cy="14507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3290281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34524"/>
            <a:ext cx="12192000" cy="3260161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635046"/>
            <a:ext cx="6756401" cy="954000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4742762"/>
            <a:ext cx="3149600" cy="585120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5762313"/>
            <a:ext cx="3911600" cy="445200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531033" y="3635046"/>
            <a:ext cx="3073401" cy="1628161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223001" y="4616926"/>
            <a:ext cx="1066800" cy="1850761"/>
          </a:xfrm>
          <a:prstGeom prst="rect">
            <a:avLst/>
          </a:prstGeom>
        </p:spPr>
      </p:pic>
      <p:sp>
        <p:nvSpPr>
          <p:cNvPr id="8" name="ZoneTexte 7"/>
          <p:cNvSpPr txBox="1"/>
          <p:nvPr/>
        </p:nvSpPr>
        <p:spPr>
          <a:xfrm>
            <a:off x="8714342" y="5497417"/>
            <a:ext cx="21687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Signe du halo inversé</a:t>
            </a:r>
            <a:endParaRPr lang="fr-FR" dirty="0"/>
          </a:p>
        </p:txBody>
      </p:sp>
      <p:pic>
        <p:nvPicPr>
          <p:cNvPr id="9" name="Image 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13201" y="6495568"/>
            <a:ext cx="9829801" cy="3500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9337527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169" y="1048075"/>
            <a:ext cx="6870193" cy="3333658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91565" y="368457"/>
            <a:ext cx="5080001" cy="51516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8748852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322360"/>
            <a:ext cx="12192000" cy="2213280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7553" y="5473957"/>
            <a:ext cx="12039601" cy="1132080"/>
          </a:xfrm>
          <a:prstGeom prst="rect">
            <a:avLst/>
          </a:prstGeom>
        </p:spPr>
      </p:pic>
      <p:sp>
        <p:nvSpPr>
          <p:cNvPr id="4" name="ZoneTexte 3"/>
          <p:cNvSpPr txBox="1"/>
          <p:nvPr/>
        </p:nvSpPr>
        <p:spPr>
          <a:xfrm>
            <a:off x="3933022" y="694063"/>
            <a:ext cx="325582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6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PCR MUCORALE</a:t>
            </a:r>
            <a:endParaRPr lang="fr-FR" sz="36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773277817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TRAITEMENT MUCORMYCOSE</a:t>
            </a:r>
            <a:endParaRPr lang="fr-FR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32347" y="1825625"/>
            <a:ext cx="10127305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5907347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4822" y="0"/>
            <a:ext cx="11102355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716096" y="6334699"/>
            <a:ext cx="892367" cy="29745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6382846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AMBZYGO : résultats</a:t>
            </a:r>
            <a:endParaRPr lang="fr-FR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89559" y="1825625"/>
            <a:ext cx="8212882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8086370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20680"/>
            <a:ext cx="12192000" cy="6416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9272774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91181"/>
            <a:ext cx="12192000" cy="6475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84147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199" y="815277"/>
            <a:ext cx="11277601" cy="5800321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445015" y="258763"/>
            <a:ext cx="888333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r-FR" sz="32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IMPORTANCE DU DELAI PAR RAPPORT A LA GREFFE</a:t>
            </a: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86945" y="6437518"/>
            <a:ext cx="2082800" cy="178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8841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3360" y="0"/>
            <a:ext cx="10605280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674564" y="5001658"/>
            <a:ext cx="9724076" cy="155337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57853529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89965" y="0"/>
            <a:ext cx="8812070" cy="6858000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63901" y="6477611"/>
            <a:ext cx="3911600" cy="292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02193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8025" y="187541"/>
            <a:ext cx="9175275" cy="908383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75662" y="6501348"/>
            <a:ext cx="4978401" cy="267120"/>
          </a:xfrm>
          <a:prstGeom prst="rect">
            <a:avLst/>
          </a:prstGeom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6652" y="1207836"/>
            <a:ext cx="701802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63691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74355"/>
            <a:ext cx="12192000" cy="4509289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73975" y="6374745"/>
            <a:ext cx="9398001" cy="241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5419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4033" y="1"/>
            <a:ext cx="10134601" cy="6307849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11274" y="6438240"/>
            <a:ext cx="5537201" cy="419760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2569" y="6527280"/>
            <a:ext cx="914400" cy="24168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176969" y="5464366"/>
            <a:ext cx="8815330" cy="297456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Rectangle 5"/>
          <p:cNvSpPr/>
          <p:nvPr/>
        </p:nvSpPr>
        <p:spPr>
          <a:xfrm>
            <a:off x="1024569" y="3536414"/>
            <a:ext cx="9342303" cy="627962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Rectangle 6"/>
          <p:cNvSpPr/>
          <p:nvPr/>
        </p:nvSpPr>
        <p:spPr>
          <a:xfrm>
            <a:off x="784033" y="782198"/>
            <a:ext cx="9748092" cy="440674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43821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352</TotalTime>
  <Words>169</Words>
  <Application>Microsoft Office PowerPoint</Application>
  <PresentationFormat>Grand écran</PresentationFormat>
  <Paragraphs>52</Paragraphs>
  <Slides>61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61</vt:i4>
      </vt:variant>
    </vt:vector>
  </HeadingPairs>
  <TitlesOfParts>
    <vt:vector size="66" baseType="lpstr">
      <vt:lpstr>Arial</vt:lpstr>
      <vt:lpstr>Calibri</vt:lpstr>
      <vt:lpstr>Calibri Light</vt:lpstr>
      <vt:lpstr>Wingdings</vt:lpstr>
      <vt:lpstr>Thème Office</vt:lpstr>
      <vt:lpstr>Infections et GVHD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ASPERGILLOSE TRAITEMENT</vt:lpstr>
      <vt:lpstr>ASPERGILLOSE TRAITEMENT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MUCORMYCOSE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TRAITEMENT MUCORMYCOSE</vt:lpstr>
      <vt:lpstr>Présentation PowerPoint</vt:lpstr>
      <vt:lpstr>AMBZYGO : résultats</vt:lpstr>
      <vt:lpstr>Présentation PowerPoint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Utilisateur</dc:creator>
  <cp:lastModifiedBy>Utilisateur</cp:lastModifiedBy>
  <cp:revision>46</cp:revision>
  <dcterms:created xsi:type="dcterms:W3CDTF">2022-11-02T08:55:18Z</dcterms:created>
  <dcterms:modified xsi:type="dcterms:W3CDTF">2022-11-06T08:32:35Z</dcterms:modified>
</cp:coreProperties>
</file>