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87" r:id="rId5"/>
    <p:sldId id="258" r:id="rId6"/>
    <p:sldId id="273" r:id="rId7"/>
    <p:sldId id="263" r:id="rId8"/>
    <p:sldId id="279" r:id="rId9"/>
    <p:sldId id="284" r:id="rId10"/>
    <p:sldId id="286" r:id="rId11"/>
    <p:sldId id="280" r:id="rId12"/>
    <p:sldId id="264" r:id="rId13"/>
    <p:sldId id="267" r:id="rId14"/>
    <p:sldId id="274" r:id="rId15"/>
    <p:sldId id="260" r:id="rId16"/>
    <p:sldId id="265" r:id="rId17"/>
    <p:sldId id="266" r:id="rId18"/>
    <p:sldId id="283" r:id="rId19"/>
    <p:sldId id="270" r:id="rId20"/>
    <p:sldId id="269" r:id="rId21"/>
    <p:sldId id="268" r:id="rId22"/>
    <p:sldId id="282" r:id="rId23"/>
    <p:sldId id="272" r:id="rId24"/>
    <p:sldId id="271" r:id="rId2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86hem1" initials="T" lastIdx="1" clrIdx="0">
    <p:extLst>
      <p:ext uri="{19B8F6BF-5375-455C-9EA6-DF929625EA0E}">
        <p15:presenceInfo xmlns:p15="http://schemas.microsoft.com/office/powerpoint/2012/main" xmlns="" userId="S-1-5-21-705570488-188102822-1586563796-46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1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047CB-CE19-4CE6-B276-9A397AFB4860}" type="datetimeFigureOut">
              <a:rPr lang="fr-FR" smtClean="0"/>
              <a:pPr/>
              <a:t>24/10/2022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C042-E175-4DA1-84BB-70C30BB510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9436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04616-F8AD-4BA9-B75F-E67EE3BAB51B}" type="datetimeFigureOut">
              <a:rPr lang="fr-FR" smtClean="0"/>
              <a:pPr/>
              <a:t>24/10/2022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45C60-BF1C-4365-B801-EDF5ACB635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5868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45C60-BF1C-4365-B801-EDF5ACB6352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2216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40544" y="1862662"/>
            <a:ext cx="9068586" cy="2590800"/>
          </a:xfrm>
        </p:spPr>
        <p:txBody>
          <a:bodyPr/>
          <a:lstStyle/>
          <a:p>
            <a:r>
              <a:rPr lang="fr-FR" dirty="0" smtClean="0"/>
              <a:t>ARoMATHÉRAPIE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9446" y="4224862"/>
            <a:ext cx="9070848" cy="457201"/>
          </a:xfrm>
        </p:spPr>
        <p:txBody>
          <a:bodyPr>
            <a:noAutofit/>
          </a:bodyPr>
          <a:lstStyle/>
          <a:p>
            <a:r>
              <a:rPr lang="fr-FR" sz="2400" dirty="0" smtClean="0"/>
              <a:t>EN ONCO-HÉMATOLOGIE</a:t>
            </a:r>
          </a:p>
          <a:p>
            <a:r>
              <a:rPr lang="fr-FR" sz="2400" dirty="0" smtClean="0"/>
              <a:t> </a:t>
            </a:r>
          </a:p>
          <a:p>
            <a:r>
              <a:rPr lang="fr-FR" sz="2400" dirty="0" smtClean="0"/>
              <a:t>UN CHALLENGE POUR LES SOIGNANTS</a:t>
            </a:r>
          </a:p>
          <a:p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3638939" y="3983200"/>
            <a:ext cx="527179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488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oneTexte 17"/>
          <p:cNvSpPr txBox="1"/>
          <p:nvPr/>
        </p:nvSpPr>
        <p:spPr>
          <a:xfrm>
            <a:off x="1408670" y="5362832"/>
            <a:ext cx="9366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H.E      Nez      cellules spécialisées      bulbe olfactif      système nerveux      analyse </a:t>
            </a:r>
            <a:endParaRPr lang="fr-FR" dirty="0"/>
          </a:p>
        </p:txBody>
      </p:sp>
      <p:pic>
        <p:nvPicPr>
          <p:cNvPr id="32" name="Espace réservé du contenu 3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5682" y="1226053"/>
            <a:ext cx="5105400" cy="3781425"/>
          </a:xfrm>
          <a:prstGeom prst="rect">
            <a:avLst/>
          </a:prstGeom>
        </p:spPr>
      </p:pic>
      <p:sp>
        <p:nvSpPr>
          <p:cNvPr id="20" name="Ellipse 19"/>
          <p:cNvSpPr/>
          <p:nvPr/>
        </p:nvSpPr>
        <p:spPr>
          <a:xfrm>
            <a:off x="8363415" y="2510374"/>
            <a:ext cx="2096429" cy="1081375"/>
          </a:xfrm>
          <a:prstGeom prst="ellipse">
            <a:avLst/>
          </a:prstGeom>
          <a:solidFill>
            <a:schemeClr val="bg2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9933"/>
                </a:solidFill>
              </a:rPr>
              <a:t>Douleur</a:t>
            </a:r>
            <a:endParaRPr lang="fr-FR" sz="2400" b="1" dirty="0">
              <a:solidFill>
                <a:srgbClr val="FF9933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27129" y="2185851"/>
            <a:ext cx="1741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Ressenti sensoriel, physique</a:t>
            </a:r>
          </a:p>
        </p:txBody>
      </p:sp>
      <p:sp>
        <p:nvSpPr>
          <p:cNvPr id="56" name="Ellipse 55"/>
          <p:cNvSpPr/>
          <p:nvPr/>
        </p:nvSpPr>
        <p:spPr>
          <a:xfrm>
            <a:off x="7103328" y="1828800"/>
            <a:ext cx="4623544" cy="24421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FF9933"/>
              </a:solidFill>
            </a:endParaRPr>
          </a:p>
        </p:txBody>
      </p:sp>
      <p:cxnSp>
        <p:nvCxnSpPr>
          <p:cNvPr id="58" name="Connecteur droit 57"/>
          <p:cNvCxnSpPr>
            <a:stCxn id="56" idx="0"/>
            <a:endCxn id="20" idx="0"/>
          </p:cNvCxnSpPr>
          <p:nvPr/>
        </p:nvCxnSpPr>
        <p:spPr>
          <a:xfrm flipH="1">
            <a:off x="9411630" y="1828800"/>
            <a:ext cx="3470" cy="6815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20" idx="6"/>
            <a:endCxn id="56" idx="6"/>
          </p:cNvCxnSpPr>
          <p:nvPr/>
        </p:nvCxnSpPr>
        <p:spPr>
          <a:xfrm flipV="1">
            <a:off x="10459844" y="3049858"/>
            <a:ext cx="1267028" cy="1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20" idx="2"/>
            <a:endCxn id="56" idx="2"/>
          </p:cNvCxnSpPr>
          <p:nvPr/>
        </p:nvCxnSpPr>
        <p:spPr>
          <a:xfrm flipH="1" flipV="1">
            <a:off x="7103328" y="3049858"/>
            <a:ext cx="1260087" cy="1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20" idx="4"/>
            <a:endCxn id="56" idx="4"/>
          </p:cNvCxnSpPr>
          <p:nvPr/>
        </p:nvCxnSpPr>
        <p:spPr>
          <a:xfrm>
            <a:off x="9411630" y="3591749"/>
            <a:ext cx="3470" cy="6791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9557728" y="2086719"/>
            <a:ext cx="1590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Ressenti affectif,</a:t>
            </a:r>
          </a:p>
          <a:p>
            <a:pPr algn="ctr"/>
            <a:r>
              <a:rPr lang="fr-FR" sz="1400" dirty="0" smtClean="0"/>
              <a:t>émotionnel</a:t>
            </a:r>
            <a:endParaRPr lang="fr-FR" sz="1400" dirty="0"/>
          </a:p>
        </p:txBody>
      </p:sp>
      <p:sp>
        <p:nvSpPr>
          <p:cNvPr id="94" name="ZoneTexte 93"/>
          <p:cNvSpPr txBox="1"/>
          <p:nvPr/>
        </p:nvSpPr>
        <p:spPr>
          <a:xfrm>
            <a:off x="7685760" y="3240261"/>
            <a:ext cx="14766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Sens,</a:t>
            </a:r>
          </a:p>
          <a:p>
            <a:r>
              <a:rPr lang="fr-FR" sz="1400" dirty="0" smtClean="0"/>
              <a:t>Connaissance,</a:t>
            </a:r>
          </a:p>
          <a:p>
            <a:pPr algn="ctr"/>
            <a:r>
              <a:rPr lang="fr-FR" sz="1400" dirty="0" smtClean="0"/>
              <a:t>croyances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10413502" y="3129035"/>
            <a:ext cx="1059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Expression</a:t>
            </a:r>
          </a:p>
          <a:p>
            <a:r>
              <a:rPr lang="fr-FR" sz="1400" dirty="0" smtClean="0"/>
              <a:t> verbale,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9523123" y="3566157"/>
            <a:ext cx="1808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comportementale</a:t>
            </a:r>
            <a:endParaRPr lang="fr-FR" sz="1400" dirty="0"/>
          </a:p>
        </p:txBody>
      </p:sp>
      <p:sp>
        <p:nvSpPr>
          <p:cNvPr id="97" name="ZoneTexte 96"/>
          <p:cNvSpPr txBox="1"/>
          <p:nvPr/>
        </p:nvSpPr>
        <p:spPr>
          <a:xfrm>
            <a:off x="9516032" y="3806386"/>
            <a:ext cx="1304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</a:t>
            </a:r>
            <a:r>
              <a:rPr lang="fr-FR" sz="1400" dirty="0" smtClean="0"/>
              <a:t>nticipation</a:t>
            </a:r>
            <a:endParaRPr lang="fr-FR" sz="1400" dirty="0"/>
          </a:p>
        </p:txBody>
      </p:sp>
      <p:sp>
        <p:nvSpPr>
          <p:cNvPr id="98" name="ZoneTexte 97"/>
          <p:cNvSpPr txBox="1"/>
          <p:nvPr/>
        </p:nvSpPr>
        <p:spPr>
          <a:xfrm>
            <a:off x="10327766" y="2560051"/>
            <a:ext cx="1392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Mémorisation</a:t>
            </a:r>
            <a:endParaRPr lang="fr-FR" sz="1400" dirty="0"/>
          </a:p>
        </p:txBody>
      </p:sp>
      <p:sp>
        <p:nvSpPr>
          <p:cNvPr id="111" name="ZoneTexte 110"/>
          <p:cNvSpPr txBox="1"/>
          <p:nvPr/>
        </p:nvSpPr>
        <p:spPr>
          <a:xfrm>
            <a:off x="2426043" y="444843"/>
            <a:ext cx="8542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La douleur est une expérience personnelle multidimensionnelle</a:t>
            </a:r>
            <a:endParaRPr lang="fr-FR" sz="2000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4702040" y="941972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 droite 28"/>
          <p:cNvSpPr/>
          <p:nvPr/>
        </p:nvSpPr>
        <p:spPr>
          <a:xfrm>
            <a:off x="2804983" y="5511064"/>
            <a:ext cx="189471" cy="111259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 droite 30"/>
          <p:cNvSpPr/>
          <p:nvPr/>
        </p:nvSpPr>
        <p:spPr>
          <a:xfrm>
            <a:off x="2001793" y="5531658"/>
            <a:ext cx="189471" cy="111259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droite 32"/>
          <p:cNvSpPr/>
          <p:nvPr/>
        </p:nvSpPr>
        <p:spPr>
          <a:xfrm>
            <a:off x="5395782" y="5523420"/>
            <a:ext cx="189471" cy="111259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 droite 33"/>
          <p:cNvSpPr/>
          <p:nvPr/>
        </p:nvSpPr>
        <p:spPr>
          <a:xfrm>
            <a:off x="7224582" y="5523420"/>
            <a:ext cx="189471" cy="111259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lèche droite 34"/>
          <p:cNvSpPr/>
          <p:nvPr/>
        </p:nvSpPr>
        <p:spPr>
          <a:xfrm>
            <a:off x="9457037" y="5531659"/>
            <a:ext cx="189471" cy="111259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3155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/>
              <a:t>Mise en œuvre du projet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79647" y="3344563"/>
            <a:ext cx="9070848" cy="255271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Précautions d’utilisation      protocole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Diffusion 30mn / olfaction (stick) 5 à 6 fois/jour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Olfaction </a:t>
            </a:r>
            <a:r>
              <a:rPr lang="fr-FR" sz="2000" u="sng" dirty="0" smtClean="0">
                <a:solidFill>
                  <a:schemeClr val="tx1"/>
                </a:solidFill>
              </a:rPr>
              <a:t>uniquement</a:t>
            </a:r>
            <a:r>
              <a:rPr lang="fr-FR" sz="2000" dirty="0" smtClean="0">
                <a:solidFill>
                  <a:schemeClr val="tx1"/>
                </a:solidFill>
              </a:rPr>
              <a:t> = toxicité           vitesse d’action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4769435" y="2556588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5931095" y="4304170"/>
            <a:ext cx="167951" cy="223935"/>
          </a:xfrm>
          <a:prstGeom prst="straightConnector1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8611470" y="4253805"/>
            <a:ext cx="174172" cy="218855"/>
          </a:xfrm>
          <a:prstGeom prst="straightConnector1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lèche droite 10"/>
          <p:cNvSpPr/>
          <p:nvPr/>
        </p:nvSpPr>
        <p:spPr>
          <a:xfrm>
            <a:off x="4934464" y="3521626"/>
            <a:ext cx="189471" cy="111259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0757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62188" y="407561"/>
            <a:ext cx="2432304" cy="1645920"/>
          </a:xfrm>
        </p:spPr>
        <p:txBody>
          <a:bodyPr/>
          <a:lstStyle/>
          <a:p>
            <a:r>
              <a:rPr lang="fr-FR" dirty="0" smtClean="0"/>
              <a:t>PROTOCOLE</a:t>
            </a:r>
            <a:br>
              <a:rPr lang="fr-FR" dirty="0" smtClean="0"/>
            </a:br>
            <a:r>
              <a:rPr lang="fr-FR" dirty="0" smtClean="0"/>
              <a:t>VALIDÉ EN     2018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262188" y="2531675"/>
            <a:ext cx="2432304" cy="3502152"/>
          </a:xfrm>
        </p:spPr>
        <p:txBody>
          <a:bodyPr>
            <a:normAutofit fontScale="77500" lnSpcReduction="20000"/>
          </a:bodyPr>
          <a:lstStyle/>
          <a:p>
            <a:r>
              <a:rPr lang="fr-FR" sz="1900" dirty="0" smtClean="0"/>
              <a:t>DANS LES SERVICES</a:t>
            </a:r>
          </a:p>
          <a:p>
            <a:r>
              <a:rPr lang="fr-FR" sz="1900" dirty="0" smtClean="0"/>
              <a:t>SECTEURS PROTÉGÉS</a:t>
            </a:r>
          </a:p>
          <a:p>
            <a:r>
              <a:rPr lang="fr-FR" sz="1900" dirty="0" smtClean="0"/>
              <a:t>SECTEURS CONVENTIONNELS</a:t>
            </a:r>
          </a:p>
          <a:p>
            <a:r>
              <a:rPr lang="fr-FR" sz="1900" dirty="0" smtClean="0"/>
              <a:t>SECTEURS DE SOINS CONTINUS</a:t>
            </a:r>
          </a:p>
          <a:p>
            <a:endParaRPr lang="fr-FR" dirty="0"/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700" dirty="0"/>
              <a:t>C</a:t>
            </a:r>
            <a:r>
              <a:rPr lang="fr-FR" sz="1700" dirty="0" smtClean="0"/>
              <a:t>lasseur </a:t>
            </a:r>
            <a:r>
              <a:rPr lang="fr-FR" sz="1700" dirty="0"/>
              <a:t>dans chaque unité de </a:t>
            </a:r>
            <a:r>
              <a:rPr lang="fr-FR" sz="1700" dirty="0" smtClean="0"/>
              <a:t>soins</a:t>
            </a:r>
            <a:endParaRPr lang="fr-F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700" dirty="0"/>
              <a:t>Accessible à </a:t>
            </a:r>
            <a:r>
              <a:rPr lang="fr-FR" sz="1700" dirty="0" smtClean="0"/>
              <a:t>tous</a:t>
            </a:r>
            <a:endParaRPr lang="fr-F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700" dirty="0"/>
              <a:t>Transparence des produits</a:t>
            </a:r>
          </a:p>
          <a:p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9227976" y="4282751"/>
            <a:ext cx="2500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7038" y="4693"/>
            <a:ext cx="4809481" cy="685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6090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FICHE </a:t>
            </a:r>
            <a:br>
              <a:rPr lang="fr-FR" dirty="0" smtClean="0"/>
            </a:br>
            <a:r>
              <a:rPr lang="fr-FR" dirty="0" smtClean="0"/>
              <a:t>DE</a:t>
            </a:r>
            <a:br>
              <a:rPr lang="fr-FR" dirty="0" smtClean="0"/>
            </a:br>
            <a:r>
              <a:rPr lang="fr-FR" dirty="0" smtClean="0"/>
              <a:t>SUIVI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296400" y="2285999"/>
            <a:ext cx="2432304" cy="4086665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DANS LES SERVICES</a:t>
            </a:r>
          </a:p>
          <a:p>
            <a:endParaRPr lang="fr-FR" dirty="0" smtClean="0"/>
          </a:p>
          <a:p>
            <a:r>
              <a:rPr lang="fr-FR" dirty="0" smtClean="0"/>
              <a:t>SECTEURS PROTÉGÉS</a:t>
            </a:r>
          </a:p>
          <a:p>
            <a:r>
              <a:rPr lang="fr-FR" dirty="0" smtClean="0"/>
              <a:t>SECTEURS CONVENTIONNELS</a:t>
            </a:r>
          </a:p>
          <a:p>
            <a:r>
              <a:rPr lang="fr-FR" dirty="0" smtClean="0"/>
              <a:t>SECTEURS DE SOINS CONTINUS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Complétées par les soignants à chaque utilisation.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Données recensées dans un fichier tableur.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6" y="281353"/>
            <a:ext cx="8883163" cy="6091311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>
            <a:off x="9227976" y="4488024"/>
            <a:ext cx="2500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7191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SUIVI DE TRACABILITÉ DES PRODUITS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DANS LES SERVICES</a:t>
            </a:r>
          </a:p>
          <a:p>
            <a:endParaRPr lang="fr-FR" dirty="0" smtClean="0"/>
          </a:p>
          <a:p>
            <a:r>
              <a:rPr lang="fr-FR" dirty="0" smtClean="0"/>
              <a:t>SECTEURS PROTÉGÉS</a:t>
            </a:r>
          </a:p>
          <a:p>
            <a:r>
              <a:rPr lang="fr-FR" dirty="0" smtClean="0"/>
              <a:t>SECTEURS CONVENTIONNELS</a:t>
            </a:r>
          </a:p>
          <a:p>
            <a:r>
              <a:rPr lang="fr-FR" dirty="0" smtClean="0"/>
              <a:t>SECTEURS DE SOINS CONTINUS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Dans classeur dans chaque unité de soins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Accessible à tous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Transparence des produits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802" y="219269"/>
            <a:ext cx="5162550" cy="6400800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>
            <a:off x="9227976" y="4329403"/>
            <a:ext cx="2500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101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 smtClean="0"/>
              <a:t>Mise en OEUVRE du projet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2130" y="2589245"/>
            <a:ext cx="9070848" cy="2582674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/>
              <a:t>LES H.E. Bio À NOTRE DISPOSITION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Délivrées par la pharmacie du C.H.U. : Menthe poivrée/citron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La Compagnie </a:t>
            </a:r>
            <a:r>
              <a:rPr lang="fr-FR" sz="1800" dirty="0">
                <a:solidFill>
                  <a:schemeClr val="tx1"/>
                </a:solidFill>
              </a:rPr>
              <a:t>des </a:t>
            </a:r>
            <a:r>
              <a:rPr lang="fr-FR" sz="1800" dirty="0" smtClean="0">
                <a:solidFill>
                  <a:schemeClr val="tx1"/>
                </a:solidFill>
              </a:rPr>
              <a:t>Sens : Orange, camomille romaine, petit grain bigarade, mandarine, estragon, lavande fine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 Financement </a:t>
            </a:r>
            <a:r>
              <a:rPr lang="fr-FR" sz="1800" dirty="0">
                <a:solidFill>
                  <a:schemeClr val="tx1"/>
                </a:solidFill>
              </a:rPr>
              <a:t>via l’Association Sang Mille </a:t>
            </a:r>
            <a:r>
              <a:rPr lang="fr-FR" sz="1800" dirty="0" smtClean="0">
                <a:solidFill>
                  <a:schemeClr val="tx1"/>
                </a:solidFill>
              </a:rPr>
              <a:t>Couleurs</a:t>
            </a:r>
          </a:p>
          <a:p>
            <a:pPr algn="just"/>
            <a:endParaRPr lang="fr-FR" dirty="0">
              <a:solidFill>
                <a:schemeClr val="tx1"/>
              </a:solidFill>
            </a:endParaRPr>
          </a:p>
          <a:p>
            <a:pPr algn="just"/>
            <a:endParaRPr lang="fr-FR" dirty="0" smtClean="0">
              <a:solidFill>
                <a:schemeClr val="tx1"/>
              </a:solidFill>
            </a:endParaRPr>
          </a:p>
          <a:p>
            <a:pPr algn="l"/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767943" y="2543526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820" y="4372169"/>
            <a:ext cx="5437468" cy="972366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0214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 smtClean="0"/>
              <a:t>Mise en ŒUVRE du projet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2131" y="2709745"/>
            <a:ext cx="9070848" cy="268744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2000" dirty="0" smtClean="0"/>
              <a:t>MODES DE DIFFUSIONS </a:t>
            </a:r>
          </a:p>
          <a:p>
            <a:pPr algn="l"/>
            <a:r>
              <a:rPr lang="fr-FR" sz="2000" dirty="0" smtClean="0"/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Diffuseur à ventilation à froid                                Recharges du diffuseur </a:t>
            </a:r>
          </a:p>
          <a:p>
            <a:pPr algn="l"/>
            <a:endParaRPr lang="fr-FR" sz="2000" dirty="0" smtClean="0"/>
          </a:p>
          <a:p>
            <a:pPr algn="l"/>
            <a:endParaRPr lang="fr-FR" sz="2000" dirty="0" smtClean="0"/>
          </a:p>
          <a:p>
            <a:pPr algn="l"/>
            <a:endParaRPr lang="fr-FR" sz="2000" dirty="0"/>
          </a:p>
          <a:p>
            <a:pPr algn="l"/>
            <a:endParaRPr lang="fr-FR" sz="2000" dirty="0" smtClean="0"/>
          </a:p>
          <a:p>
            <a:pPr algn="l"/>
            <a:r>
              <a:rPr lang="fr-FR" sz="2000" dirty="0" smtClean="0"/>
              <a:t>                      Absence de microgouttelette </a:t>
            </a:r>
            <a:r>
              <a:rPr lang="fr-FR" sz="2000" dirty="0"/>
              <a:t>en suspension dans l’air</a:t>
            </a:r>
          </a:p>
          <a:p>
            <a:pPr algn="l"/>
            <a:endParaRPr lang="fr-FR" sz="2000" dirty="0"/>
          </a:p>
          <a:p>
            <a:pPr algn="l"/>
            <a:endParaRPr lang="fr-FR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767943" y="2558125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7167" y="3386565"/>
            <a:ext cx="2069370" cy="153999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564" y="3386565"/>
            <a:ext cx="1634767" cy="153999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313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 smtClean="0"/>
              <a:t>Mise en ŒUVRE du projet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2131" y="2709745"/>
            <a:ext cx="9070848" cy="2687445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/>
              <a:t>MODES DE DIFFUSIONS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           Sticks d’inhalation                                            mèches coton internes</a:t>
            </a:r>
          </a:p>
          <a:p>
            <a:pPr algn="l"/>
            <a:r>
              <a:rPr lang="fr-FR" sz="2000" dirty="0" smtClean="0"/>
              <a:t>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767943" y="2556588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720" y="3582665"/>
            <a:ext cx="1820084" cy="160276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4855" y="3582665"/>
            <a:ext cx="2085006" cy="160276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70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564485"/>
          </a:xfrm>
        </p:spPr>
        <p:txBody>
          <a:bodyPr/>
          <a:lstStyle/>
          <a:p>
            <a:r>
              <a:rPr lang="fr-FR" sz="2800" dirty="0" smtClean="0"/>
              <a:t>Évaluation du projet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3623" y="2980612"/>
            <a:ext cx="9070848" cy="2752961"/>
          </a:xfrm>
        </p:spPr>
        <p:txBody>
          <a:bodyPr>
            <a:normAutofit/>
          </a:bodyPr>
          <a:lstStyle/>
          <a:p>
            <a:pPr lvl="1"/>
            <a:r>
              <a:rPr lang="fr-FR" sz="2000" u="sng" dirty="0" smtClean="0"/>
              <a:t>3 types de réactions des personnes hospitalisées face aux HE :</a:t>
            </a:r>
          </a:p>
          <a:p>
            <a:pPr lvl="1"/>
            <a:endParaRPr lang="fr-FR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En 1</a:t>
            </a:r>
            <a:r>
              <a:rPr lang="fr-FR" sz="1800" baseline="30000" dirty="0" smtClean="0"/>
              <a:t>ère</a:t>
            </a:r>
            <a:r>
              <a:rPr lang="fr-FR" sz="1800" dirty="0" smtClean="0"/>
              <a:t> intention : exempter ajout traitement classique, connaissance du produit, sollicitation de ce complément de soins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En 2</a:t>
            </a:r>
            <a:r>
              <a:rPr lang="fr-FR" sz="1800" baseline="30000" dirty="0" smtClean="0"/>
              <a:t>ème</a:t>
            </a:r>
            <a:r>
              <a:rPr lang="fr-FR" sz="1800" dirty="0" smtClean="0"/>
              <a:t> intention : essai / complément, potentialisation des traitements classiques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Refus, mais informé de cette démarche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9194" y="2588741"/>
            <a:ext cx="272913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196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564485"/>
          </a:xfrm>
        </p:spPr>
        <p:txBody>
          <a:bodyPr/>
          <a:lstStyle/>
          <a:p>
            <a:r>
              <a:rPr lang="fr-FR" sz="2800" dirty="0" smtClean="0"/>
              <a:t>Évaluation du Projet 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35607" y="3079086"/>
            <a:ext cx="9265344" cy="2752961"/>
          </a:xfrm>
        </p:spPr>
        <p:txBody>
          <a:bodyPr>
            <a:norm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Forte évolution positive au fil des ans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/>
              <a:t>Formations continues à </a:t>
            </a:r>
            <a:r>
              <a:rPr lang="fr-FR" sz="1800" dirty="0" smtClean="0"/>
              <a:t>l’aromathérapie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Implication des équipes soignantes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environ 50% des demandes = début de nuit / favoriser endormissement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0957" y="2588742"/>
            <a:ext cx="272913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3167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586610"/>
            <a:ext cx="10058400" cy="1371600"/>
          </a:xfrm>
        </p:spPr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8763" y="2497705"/>
            <a:ext cx="10058400" cy="3317879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GENÈSE DU PROJET</a:t>
            </a:r>
            <a:endParaRPr lang="fr-FR" dirty="0" smtClean="0"/>
          </a:p>
          <a:p>
            <a:pPr marL="274320" lvl="1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MISE EN ŒUVRE DU PROJET</a:t>
            </a:r>
          </a:p>
          <a:p>
            <a:pPr marL="274320" lvl="1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ÉVALUATIONS</a:t>
            </a:r>
          </a:p>
          <a:p>
            <a:endParaRPr lang="fr-FR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PERSPECTIVES</a:t>
            </a:r>
          </a:p>
          <a:p>
            <a:pPr marL="0" indent="0">
              <a:buNone/>
            </a:pPr>
            <a:endParaRPr lang="fr-FR" sz="15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1670180"/>
            <a:ext cx="495144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53600" y="548640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9779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0" y="603504"/>
            <a:ext cx="2584704" cy="1645920"/>
          </a:xfrm>
        </p:spPr>
        <p:txBody>
          <a:bodyPr/>
          <a:lstStyle/>
          <a:p>
            <a:r>
              <a:rPr lang="fr-FR" dirty="0" smtClean="0"/>
              <a:t>SUIVI TABLEUR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0" y="2286000"/>
            <a:ext cx="2584704" cy="3489649"/>
          </a:xfrm>
        </p:spPr>
        <p:txBody>
          <a:bodyPr/>
          <a:lstStyle/>
          <a:p>
            <a:r>
              <a:rPr lang="fr-FR" dirty="0" smtClean="0"/>
              <a:t>DANS LES SERVICES</a:t>
            </a:r>
          </a:p>
          <a:p>
            <a:endParaRPr lang="fr-FR" dirty="0" smtClean="0"/>
          </a:p>
          <a:p>
            <a:r>
              <a:rPr lang="fr-FR" dirty="0" smtClean="0"/>
              <a:t>SECTEURS PROTÉGÉS</a:t>
            </a:r>
          </a:p>
          <a:p>
            <a:r>
              <a:rPr lang="fr-FR" dirty="0" smtClean="0"/>
              <a:t>ET</a:t>
            </a:r>
          </a:p>
          <a:p>
            <a:r>
              <a:rPr lang="fr-FR" dirty="0" smtClean="0"/>
              <a:t>SECTEURS CONVENTIONNELS</a:t>
            </a:r>
          </a:p>
          <a:p>
            <a:endParaRPr lang="fr-FR" dirty="0"/>
          </a:p>
          <a:p>
            <a:r>
              <a:rPr lang="fr-FR" sz="1600" dirty="0" smtClean="0"/>
              <a:t>  « Reflet des utilisations »</a:t>
            </a:r>
            <a:endParaRPr lang="fr-FR" sz="16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122" y="829993"/>
            <a:ext cx="5334000" cy="5143500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9227976" y="4488024"/>
            <a:ext cx="2500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5200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92" y="503153"/>
            <a:ext cx="11355355" cy="315805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607" y="3797174"/>
            <a:ext cx="11305923" cy="2573513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9833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564485"/>
          </a:xfrm>
        </p:spPr>
        <p:txBody>
          <a:bodyPr/>
          <a:lstStyle/>
          <a:p>
            <a:r>
              <a:rPr lang="fr-FR" sz="2800" dirty="0" smtClean="0"/>
              <a:t>Perspectives et développement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74237" y="2761431"/>
            <a:ext cx="9237306" cy="2752961"/>
          </a:xfrm>
        </p:spPr>
        <p:txBody>
          <a:bodyPr>
            <a:normAutofit/>
          </a:bodyPr>
          <a:lstStyle/>
          <a:p>
            <a:pPr algn="l"/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Pérennisation du projet sur tous les secteurs d’hématologie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Formation de tous les soignants</a:t>
            </a:r>
            <a:endParaRPr lang="fr-FR" sz="1800" dirty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Affinage de l’évaluation </a:t>
            </a:r>
            <a:r>
              <a:rPr lang="fr-FR" sz="1800" dirty="0">
                <a:solidFill>
                  <a:schemeClr val="tx1"/>
                </a:solidFill>
              </a:rPr>
              <a:t>:</a:t>
            </a:r>
            <a:r>
              <a:rPr lang="fr-FR" sz="1800" dirty="0" smtClean="0">
                <a:solidFill>
                  <a:schemeClr val="tx1"/>
                </a:solidFill>
              </a:rPr>
              <a:t> Par mise en parallèle des utilisations HE/</a:t>
            </a:r>
            <a:r>
              <a:rPr lang="fr-FR" sz="1800" dirty="0" smtClean="0">
                <a:solidFill>
                  <a:prstClr val="white"/>
                </a:solidFill>
              </a:rPr>
              <a:t>traitements </a:t>
            </a:r>
            <a:r>
              <a:rPr lang="fr-FR" sz="1800" dirty="0">
                <a:solidFill>
                  <a:prstClr val="white"/>
                </a:solidFill>
              </a:rPr>
              <a:t>classiques 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Inscription de l’aromathérapie dans les bonnes pratiques de soins du service</a:t>
            </a:r>
            <a:endParaRPr lang="fr-FR" sz="1800" dirty="0"/>
          </a:p>
          <a:p>
            <a:pPr algn="l"/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750957" y="2613455"/>
            <a:ext cx="272913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1336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3623" y="3088719"/>
            <a:ext cx="9070848" cy="2339791"/>
          </a:xfrm>
        </p:spPr>
        <p:txBody>
          <a:bodyPr>
            <a:normAutofit/>
          </a:bodyPr>
          <a:lstStyle/>
          <a:p>
            <a:r>
              <a:rPr lang="fr-FR" sz="5400" dirty="0" smtClean="0">
                <a:latin typeface="Microsoft PhagsPa" panose="020B0502040204020203" pitchFamily="34" charset="0"/>
              </a:rPr>
              <a:t>Merci de votre attention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4734481" y="2514601"/>
            <a:ext cx="272913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937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84978"/>
            <a:ext cx="9070848" cy="564485"/>
          </a:xfrm>
        </p:spPr>
        <p:txBody>
          <a:bodyPr/>
          <a:lstStyle/>
          <a:p>
            <a:r>
              <a:rPr lang="fr-FR" sz="2800" dirty="0" smtClean="0"/>
              <a:t>REMERCIEMENTS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3623" y="2743486"/>
            <a:ext cx="9070848" cy="2339791"/>
          </a:xfrm>
        </p:spPr>
        <p:txBody>
          <a:bodyPr/>
          <a:lstStyle/>
          <a:p>
            <a:r>
              <a:rPr lang="fr-FR" dirty="0" smtClean="0"/>
              <a:t>Le Comité Scientifique de nous accueillir </a:t>
            </a:r>
          </a:p>
          <a:p>
            <a:r>
              <a:rPr lang="fr-FR" dirty="0" smtClean="0"/>
              <a:t>L’encadrement paramédical</a:t>
            </a:r>
          </a:p>
          <a:p>
            <a:r>
              <a:rPr lang="fr-FR" dirty="0" smtClean="0"/>
              <a:t>Professeur PIGNEUX</a:t>
            </a:r>
          </a:p>
          <a:p>
            <a:r>
              <a:rPr lang="fr-FR" dirty="0" smtClean="0"/>
              <a:t>L’ensemble du corps médical</a:t>
            </a:r>
          </a:p>
          <a:p>
            <a:r>
              <a:rPr lang="fr-FR" dirty="0" smtClean="0"/>
              <a:t>L’association Sang mille Couleurs</a:t>
            </a:r>
          </a:p>
          <a:p>
            <a:r>
              <a:rPr lang="fr-FR" dirty="0" smtClean="0"/>
              <a:t>Aux équipes soignantes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0957" y="2555791"/>
            <a:ext cx="272913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15635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GENÈSE </a:t>
            </a:r>
            <a:r>
              <a:rPr lang="fr-FR" sz="2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DU PROJET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3623" y="2996846"/>
            <a:ext cx="9070848" cy="1776322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Pourquoi ce projet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Constat de l’équipe</a:t>
            </a:r>
            <a:endParaRPr lang="fr-FR" sz="18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Volonté de développer une prise en charge non médicamenteuse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767943" y="2556588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9823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 smtClean="0"/>
              <a:t>Mise en OEUVRE du projet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75734" y="2602307"/>
            <a:ext cx="9070848" cy="2582674"/>
          </a:xfrm>
        </p:spPr>
        <p:txBody>
          <a:bodyPr>
            <a:normAutofit lnSpcReduction="10000"/>
          </a:bodyPr>
          <a:lstStyle/>
          <a:p>
            <a:pPr algn="l"/>
            <a:endParaRPr lang="fr-FR" sz="2000" dirty="0" smtClean="0"/>
          </a:p>
          <a:p>
            <a:pPr algn="l"/>
            <a:r>
              <a:rPr lang="fr-FR" sz="2000" dirty="0" smtClean="0"/>
              <a:t>PRINCIPAUX SYMPTÔMES DES PATIENTS DANS NOS SERVICES</a:t>
            </a:r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Nausées, vomissements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Hoquet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Stress, angoisse, douleur émotionnelle =&gt; symptômes physiques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Céphalées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Troubles de sommeil =&gt; fragilité émotionnelle, symptômes physiques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Envie de bien-être, de détente.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67943" y="2556588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856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/>
              <a:t>Mise en OEUVRE du projet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2131" y="2807581"/>
            <a:ext cx="9070848" cy="2582674"/>
          </a:xfrm>
        </p:spPr>
        <p:txBody>
          <a:bodyPr/>
          <a:lstStyle/>
          <a:p>
            <a:pPr algn="l"/>
            <a:r>
              <a:rPr lang="fr-FR" sz="2000" dirty="0" smtClean="0"/>
              <a:t>DÉFINITION D’UNE HUILE ESSENTIELLE </a:t>
            </a:r>
            <a:r>
              <a:rPr lang="fr-FR" dirty="0" smtClean="0"/>
              <a:t>:</a:t>
            </a:r>
          </a:p>
          <a:p>
            <a:pPr algn="just"/>
            <a:r>
              <a:rPr lang="fr-FR" dirty="0" smtClean="0"/>
              <a:t>Selon la Commission de la pharmacopée Européenne, </a:t>
            </a:r>
            <a:r>
              <a:rPr lang="fr-FR" dirty="0" smtClean="0">
                <a:solidFill>
                  <a:schemeClr val="tx1"/>
                </a:solidFill>
              </a:rPr>
              <a:t>c’est un </a:t>
            </a:r>
          </a:p>
          <a:p>
            <a:pPr algn="just"/>
            <a:r>
              <a:rPr lang="fr-FR" dirty="0" smtClean="0">
                <a:solidFill>
                  <a:schemeClr val="tx1"/>
                </a:solidFill>
              </a:rPr>
              <a:t>« produit odorant généralement de composition complexe, obtenu à partir d’une matière première végétale botaniquement définie, soit par un entrainement à la vapeur d’eau, soit par distillation sèche, soit par un procédé mécanique approprié sans chauffage.</a:t>
            </a:r>
          </a:p>
          <a:p>
            <a:pPr algn="just"/>
            <a:r>
              <a:rPr lang="fr-FR" dirty="0" smtClean="0">
                <a:solidFill>
                  <a:schemeClr val="tx1"/>
                </a:solidFill>
              </a:rPr>
              <a:t>L’H.E. est le plus souvent séparée de la phase aqueuse par un procédé physique n’entrainant pas de changement significatif de sa composition ».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67943" y="2556588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275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/>
              <a:t>Mise en OEUVRE du projet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62131" y="2667621"/>
            <a:ext cx="9070848" cy="2582674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/>
              <a:t>CARACTERISTIQUES DES H.E. À NOTRE DISPOSITION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Bio</a:t>
            </a:r>
          </a:p>
          <a:p>
            <a:pPr lvl="1"/>
            <a:endParaRPr lang="fr-FR" sz="1800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Utilisation seule </a:t>
            </a:r>
          </a:p>
          <a:p>
            <a:pPr lvl="1"/>
            <a:r>
              <a:rPr lang="fr-FR" sz="1800" dirty="0" smtClean="0">
                <a:solidFill>
                  <a:schemeClr val="tx1"/>
                </a:solidFill>
              </a:rPr>
              <a:t>                ou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en synergie = potentialisation des effets</a:t>
            </a:r>
          </a:p>
          <a:p>
            <a:pPr algn="l"/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767943" y="2556588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7589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 smtClean="0"/>
              <a:t>Mise en œuvre du projet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82495" y="2894916"/>
            <a:ext cx="9070848" cy="2781456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/>
              <a:t>CARACTERISTIQUES : PROPRIÉTÉS à conjuguer avec 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800" dirty="0" smtClean="0"/>
              <a:t>Attrait </a:t>
            </a:r>
            <a:r>
              <a:rPr lang="fr-FR" sz="1800" dirty="0"/>
              <a:t>ou aversion à </a:t>
            </a:r>
            <a:r>
              <a:rPr lang="fr-FR" sz="1800" dirty="0" smtClean="0"/>
              <a:t>l’odeur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800" dirty="0" smtClean="0"/>
              <a:t>Symptômes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800" dirty="0" smtClean="0"/>
              <a:t>Effet </a:t>
            </a:r>
            <a:r>
              <a:rPr lang="fr-FR" sz="1800" dirty="0"/>
              <a:t>recherché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800" dirty="0" smtClean="0"/>
              <a:t>Humeur </a:t>
            </a:r>
            <a:r>
              <a:rPr lang="fr-FR" sz="1800" dirty="0"/>
              <a:t>du moment : nervosité, jovialité, </a:t>
            </a:r>
            <a:r>
              <a:rPr lang="fr-FR" sz="1800" dirty="0" smtClean="0"/>
              <a:t>tonicité, etc.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800" dirty="0" smtClean="0"/>
              <a:t>Heure d’utilisation (jour/nuit)</a:t>
            </a:r>
            <a:endParaRPr lang="fr-FR" sz="1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algn="l"/>
            <a:endParaRPr lang="fr-FR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769435" y="2556588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842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PROPRIÉTÉS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ET CONTRE-INDICATIONS</a:t>
            </a:r>
          </a:p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2997" y="0"/>
            <a:ext cx="630021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7991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462279"/>
          </a:xfrm>
        </p:spPr>
        <p:txBody>
          <a:bodyPr/>
          <a:lstStyle/>
          <a:p>
            <a:r>
              <a:rPr lang="fr-FR" sz="2800" dirty="0" smtClean="0"/>
              <a:t>Mise en OEUVRE du projet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20074" y="3136205"/>
            <a:ext cx="8954961" cy="2463281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/>
              <a:t>H.E. EN ONCO-HÉMATOLOGIE AU C.H.U. de BORDEAUX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Écoute active ++</a:t>
            </a:r>
            <a:endParaRPr lang="fr-FR" sz="18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Explications       Consentement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Soin de support alternatif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767943" y="2556588"/>
            <a:ext cx="26592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59459" cy="9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lèche droite 7"/>
          <p:cNvSpPr/>
          <p:nvPr/>
        </p:nvSpPr>
        <p:spPr>
          <a:xfrm>
            <a:off x="3962399" y="4007658"/>
            <a:ext cx="189471" cy="111259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358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1078</TotalTime>
  <Words>582</Words>
  <Application>Microsoft Office PowerPoint</Application>
  <PresentationFormat>Personnalisé</PresentationFormat>
  <Paragraphs>150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Savon</vt:lpstr>
      <vt:lpstr>ARoMATHÉRAPIE</vt:lpstr>
      <vt:lpstr>PLAN</vt:lpstr>
      <vt:lpstr>GENÈSE DU PROJET</vt:lpstr>
      <vt:lpstr>Mise en OEUVRE du projet</vt:lpstr>
      <vt:lpstr>Mise en OEUVRE du projet</vt:lpstr>
      <vt:lpstr>Mise en OEUVRE du projet</vt:lpstr>
      <vt:lpstr>Mise en œuvre du projet</vt:lpstr>
      <vt:lpstr>PROPRIÉTÉS</vt:lpstr>
      <vt:lpstr>Mise en OEUVRE du projet</vt:lpstr>
      <vt:lpstr>Diapositive 10</vt:lpstr>
      <vt:lpstr>Mise en œuvre du projet</vt:lpstr>
      <vt:lpstr>PROTOCOLE VALIDÉ EN     2018 </vt:lpstr>
      <vt:lpstr>FICHE  DE SUIVI</vt:lpstr>
      <vt:lpstr>SUIVI DE TRACABILITÉ DES PRODUITS</vt:lpstr>
      <vt:lpstr>Mise en OEUVRE du projet</vt:lpstr>
      <vt:lpstr>Mise en ŒUVRE du projet</vt:lpstr>
      <vt:lpstr>Mise en ŒUVRE du projet</vt:lpstr>
      <vt:lpstr>Évaluation du projet</vt:lpstr>
      <vt:lpstr>Évaluation du Projet </vt:lpstr>
      <vt:lpstr>SUIVI TABLEUR </vt:lpstr>
      <vt:lpstr>Diapositive 21</vt:lpstr>
      <vt:lpstr>Perspectives et développement</vt:lpstr>
      <vt:lpstr>Diapositive 23</vt:lpstr>
      <vt:lpstr>REMERCIEMENTS</vt:lpstr>
    </vt:vector>
  </TitlesOfParts>
  <Company>CHU de Bordeaux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AROMATHÉRAPIE</dc:title>
  <dc:creator>T86hem1</dc:creator>
  <cp:lastModifiedBy>James</cp:lastModifiedBy>
  <cp:revision>146</cp:revision>
  <cp:lastPrinted>2022-10-04T09:25:33Z</cp:lastPrinted>
  <dcterms:created xsi:type="dcterms:W3CDTF">2022-09-12T21:57:17Z</dcterms:created>
  <dcterms:modified xsi:type="dcterms:W3CDTF">2022-10-24T10:14:25Z</dcterms:modified>
</cp:coreProperties>
</file>