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6"/>
  </p:notesMasterIdLst>
  <p:sldIdLst>
    <p:sldId id="256" r:id="rId2"/>
    <p:sldId id="257" r:id="rId3"/>
    <p:sldId id="266" r:id="rId4"/>
    <p:sldId id="267" r:id="rId5"/>
    <p:sldId id="312" r:id="rId6"/>
    <p:sldId id="302" r:id="rId7"/>
    <p:sldId id="401" r:id="rId8"/>
    <p:sldId id="484" r:id="rId9"/>
    <p:sldId id="317" r:id="rId10"/>
    <p:sldId id="485" r:id="rId11"/>
    <p:sldId id="279" r:id="rId12"/>
    <p:sldId id="280" r:id="rId13"/>
    <p:sldId id="282" r:id="rId14"/>
    <p:sldId id="293" r:id="rId15"/>
    <p:sldId id="291" r:id="rId16"/>
    <p:sldId id="488" r:id="rId17"/>
    <p:sldId id="487" r:id="rId18"/>
    <p:sldId id="404" r:id="rId19"/>
    <p:sldId id="295" r:id="rId20"/>
    <p:sldId id="353" r:id="rId21"/>
    <p:sldId id="362" r:id="rId22"/>
    <p:sldId id="386" r:id="rId23"/>
    <p:sldId id="414" r:id="rId24"/>
    <p:sldId id="399" r:id="rId25"/>
    <p:sldId id="390" r:id="rId26"/>
    <p:sldId id="403" r:id="rId27"/>
    <p:sldId id="489" r:id="rId28"/>
    <p:sldId id="490" r:id="rId29"/>
    <p:sldId id="491" r:id="rId30"/>
    <p:sldId id="492" r:id="rId31"/>
    <p:sldId id="287" r:id="rId32"/>
    <p:sldId id="294" r:id="rId33"/>
    <p:sldId id="297" r:id="rId34"/>
    <p:sldId id="407" r:id="rId35"/>
    <p:sldId id="393" r:id="rId36"/>
    <p:sldId id="494" r:id="rId37"/>
    <p:sldId id="495" r:id="rId38"/>
    <p:sldId id="379" r:id="rId39"/>
    <p:sldId id="341" r:id="rId40"/>
    <p:sldId id="344" r:id="rId41"/>
    <p:sldId id="346" r:id="rId42"/>
    <p:sldId id="348" r:id="rId43"/>
    <p:sldId id="409" r:id="rId44"/>
    <p:sldId id="869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0"/>
  </p:normalViewPr>
  <p:slideViewPr>
    <p:cSldViewPr snapToGrid="0" snapToObjects="1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EA716-B307-7149-B041-4F39E2DB5DB2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79CD8-F5C1-AF48-89F4-22C4D164F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22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A4A04-8C39-8B4F-AB80-E9599ACAB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25BE0A-3389-A649-8EB5-3FF5609B6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012C30-0530-2346-A781-02EF07CB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A45D-40EA-434A-B0CF-D756F0A572F8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7467D5-632A-E540-A3CF-C6321B36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32BF56-0C29-CA42-9490-22ADD990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0542-A76F-BD48-8137-2D352E63E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36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EE38F-5870-284E-92BB-1B469673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EE9EB0-7191-2948-A7FA-17D3FA03F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77591-EC46-794D-9EEF-C70DC3FE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A45D-40EA-434A-B0CF-D756F0A572F8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49FF49-084D-4E4B-B716-BEAC3B39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6F7306-C1BA-9043-BAA8-8592E01E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0542-A76F-BD48-8137-2D352E63E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05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9977C57-A50C-DB41-83D7-39C6EFDC3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EB0B9D-35C9-E44D-B412-9A873F805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E478AB-72DC-0048-8C07-D9AA01BC5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A45D-40EA-434A-B0CF-D756F0A572F8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A502D-47B0-C74E-8AA0-A2CB2F2F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B753BF-17AC-0E42-9CD9-2CFD8047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0542-A76F-BD48-8137-2D352E63E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94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5DCFFE-DDE1-5848-A7EF-54EC0C571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30EEA-4681-E442-9F21-2BECF2D6C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168261-2F68-1646-8D6D-3A4C0ABA6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76515-B0EB-FE41-A41B-C14437CC65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466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44ECD-4C4F-3F40-9F7C-E9130C18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19A90B-C9F8-4D44-8F93-2F62F7FB6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913640-7B4D-E44A-AD75-166100AF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A45D-40EA-434A-B0CF-D756F0A572F8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2CE655-2B39-F946-8F57-A9DE27EE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883A49-3E82-D54D-93B3-F178586D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0542-A76F-BD48-8137-2D352E63E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70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109E0-62A5-E040-9A05-0E4C721D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BB3573-7F97-C048-A29E-B9A865C74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66F437-8643-4849-AE39-15B2988B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A45D-40EA-434A-B0CF-D756F0A572F8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D76B95-A991-BA43-B431-E636F768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28FB01-72D6-1A42-B1D7-7F7A5665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0542-A76F-BD48-8137-2D352E63E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3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17E5D-ADE9-2F4F-839E-6513A644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BE3CEF-2B49-C743-B755-2240E66B5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2A54ED-70E8-D746-9FA6-4F09421E0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079027-542B-0347-B0C9-02D26E23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A45D-40EA-434A-B0CF-D756F0A572F8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1DAB4E-24A1-9842-828F-903B0ACD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105F66-427C-8A41-B107-2021F136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0542-A76F-BD48-8137-2D352E63E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94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FA3F7-5CAB-8947-816B-0CC70BF16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4F3D08-20CC-3446-B98D-CCDA73FE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EBBD6C-13F7-E449-91B7-EA5DAF8E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24AC01-DDCB-C340-A555-D2A1D2279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818A24-74F2-2C44-A9DE-5C83ACCAC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A322B8-8435-FD45-BF82-42D3854F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A45D-40EA-434A-B0CF-D756F0A572F8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C13C6D-53E4-5E4C-9B5E-A7422533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F04DBA-FEA9-D742-A3F7-6CA500D5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0542-A76F-BD48-8137-2D352E63E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2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4C94F-5EC2-8C48-9A15-74ABEBFD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4CBD0E-382C-EA49-8F39-9C40F87F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A45D-40EA-434A-B0CF-D756F0A572F8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0E535B-4E14-C843-AB37-A1E176A0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62229E-4486-364B-BFC3-BEFF116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0542-A76F-BD48-8137-2D352E63E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54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05C5D7-87BB-A440-B1B9-C6DD2811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A45D-40EA-434A-B0CF-D756F0A572F8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7AD1FF-8479-8648-A178-04017DE5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14ACBD-1690-D64E-BDDC-E329DE85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0542-A76F-BD48-8137-2D352E63E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41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11C4A-9469-0E4E-996A-A108E15A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ADEDC-2D6E-B24B-8E1A-A8B20E223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042244-0B1B-1C44-8A48-B5535BA5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A542C8-C663-D040-A615-D9EBC959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A45D-40EA-434A-B0CF-D756F0A572F8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CB0A3D-CD47-5E45-88CF-0B7B52ECE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29E36E-B6C9-9943-B9FC-008115F3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0542-A76F-BD48-8137-2D352E63E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41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F46FF-929B-3941-937D-FE104802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7BBFBB-3BB8-3943-A44D-2C8498B3B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B530FA-588E-B443-BEDA-2533F37F1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1C3D66-54A6-3246-B8DA-7670C072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A45D-40EA-434A-B0CF-D756F0A572F8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56A9C8-9C6B-594B-A444-079C3767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0EC993-92B5-6947-A1AE-BD3C2EC3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0542-A76F-BD48-8137-2D352E63E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80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09B40E-3AD9-F741-A806-1030F46B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0A12CC-AA5A-DB44-9380-81E15D56A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A68CD9-D63B-4748-9E15-435E97116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DA45D-40EA-434A-B0CF-D756F0A572F8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9E6365-64CD-F247-BF8B-70DF04DE7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34E73E-7377-EE4C-BEF5-F7B4E7DC1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0542-A76F-BD48-8137-2D352E63E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8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EDDFF-467B-0748-AD95-87E20D94E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2345"/>
            <a:ext cx="9144000" cy="308407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Prise en charge de la Leucémie aigue Lymphoblastique</a:t>
            </a:r>
            <a:br>
              <a:rPr lang="fr-FR" dirty="0">
                <a:solidFill>
                  <a:srgbClr val="0070C0"/>
                </a:solidFill>
              </a:rPr>
            </a:br>
            <a:br>
              <a:rPr lang="fr-FR" dirty="0">
                <a:solidFill>
                  <a:srgbClr val="0070C0"/>
                </a:solidFill>
              </a:rPr>
            </a:br>
            <a:r>
              <a:rPr lang="fr-FR" sz="4400" dirty="0">
                <a:solidFill>
                  <a:srgbClr val="0070C0"/>
                </a:solidFill>
              </a:rPr>
              <a:t>Stratégie thérapeutique chez l’adulte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E12A8-0DDA-CD41-BD60-0E9C1270D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62848"/>
            <a:ext cx="9144000" cy="945578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Dr Thibaut </a:t>
            </a:r>
            <a:r>
              <a:rPr lang="fr-FR" dirty="0" err="1">
                <a:solidFill>
                  <a:schemeClr val="accent1"/>
                </a:solidFill>
              </a:rPr>
              <a:t>Leguay</a:t>
            </a:r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10 Novembre 2022</a:t>
            </a:r>
          </a:p>
        </p:txBody>
      </p:sp>
    </p:spTree>
    <p:extLst>
      <p:ext uri="{BB962C8B-B14F-4D97-AF65-F5344CB8AC3E}">
        <p14:creationId xmlns:p14="http://schemas.microsoft.com/office/powerpoint/2010/main" val="176232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AC10BEF7-5808-7842-8A8F-32360F32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22048"/>
            <a:ext cx="57912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4400" dirty="0">
                <a:solidFill>
                  <a:srgbClr val="0070C0"/>
                </a:solidFill>
                <a:latin typeface="+mj-lt"/>
              </a:rPr>
              <a:t>La Leucémie aigue lymphoblastique Philadelphie négative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4400" dirty="0">
                <a:solidFill>
                  <a:srgbClr val="0070C0"/>
                </a:solidFill>
                <a:latin typeface="+mj-lt"/>
              </a:rPr>
              <a:t>LAL Ph-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8AF30D0-2BF5-634A-9D55-6B1DE8E44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144" y="228601"/>
            <a:ext cx="11253216" cy="6397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dirty="0">
                <a:solidFill>
                  <a:srgbClr val="0070C0"/>
                </a:solidFill>
              </a:rPr>
              <a:t>Evolution différente Enfants/Adultes</a:t>
            </a:r>
            <a:endParaRPr lang="fr-FR" altLang="fr-FR" sz="4000" dirty="0"/>
          </a:p>
        </p:txBody>
      </p:sp>
      <p:graphicFrame>
        <p:nvGraphicFramePr>
          <p:cNvPr id="61482" name="Group 42">
            <a:extLst>
              <a:ext uri="{FF2B5EF4-FFF2-40B4-BE49-F238E27FC236}">
                <a16:creationId xmlns:a16="http://schemas.microsoft.com/office/drawing/2014/main" id="{00E8FD1A-19A5-BC42-BC3E-CEA36A1A52CB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981200" y="1219201"/>
          <a:ext cx="8229600" cy="4557713"/>
        </p:xfrm>
        <a:graphic>
          <a:graphicData uri="http://schemas.openxmlformats.org/drawingml/2006/table">
            <a:tbl>
              <a:tblPr/>
              <a:tblGrid>
                <a:gridCol w="237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Protocoles Adultes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Protocoles Pédiatriques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81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Phases de chimiothérapie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induction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consolidation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préphase corticoïde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consolidation dose-intensive 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intensification retardée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entretien myélotoxique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Eléments de chimiothérapie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hautes doses de médicaments myélotoxiques (</a:t>
                      </a: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CPM, AraC) + G-CSF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hautes doses de médicaments  non myélotoxiques  </a:t>
                      </a: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(PDN, VCR, L-Aspa)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Prophylaxie SNC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irradiation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MTX haute dose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Stratification du risque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critères au diagnostic &gt; MRD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réponse  au traitement dont MRD &gt; critères au diagnostic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Stratégie chez les patients  de haut risque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greffe allogénique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chimiothérapie intensifiée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609" name="Text Box 39">
            <a:extLst>
              <a:ext uri="{FF2B5EF4-FFF2-40B4-BE49-F238E27FC236}">
                <a16:creationId xmlns:a16="http://schemas.microsoft.com/office/drawing/2014/main" id="{49D37FD8-5069-A243-A9C4-7CD3B6038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80" y="6262686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rgbClr val="002060"/>
                </a:solidFill>
              </a:rPr>
              <a:t>D’après F Huguet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DD34C7E-239B-064F-B47F-ED429C888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sz="4000" dirty="0">
                <a:solidFill>
                  <a:srgbClr val="0070C0"/>
                </a:solidFill>
              </a:rPr>
              <a:t>Différence de résultats chez les adolescents</a:t>
            </a:r>
          </a:p>
        </p:txBody>
      </p:sp>
      <p:graphicFrame>
        <p:nvGraphicFramePr>
          <p:cNvPr id="63547" name="Group 59">
            <a:extLst>
              <a:ext uri="{FF2B5EF4-FFF2-40B4-BE49-F238E27FC236}">
                <a16:creationId xmlns:a16="http://schemas.microsoft.com/office/drawing/2014/main" id="{FA011F63-4A01-BE4E-B5F4-74189D7F58D9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316663" y="2133600"/>
          <a:ext cx="3733800" cy="21336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LALA94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FRALLE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PDN (mg)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VCR (mg)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L-ASPA (10</a:t>
                      </a:r>
                      <a:r>
                        <a:rPr kumimoji="0" lang="fr-FR" altLang="fr-FR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UI)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VP16 (mg)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CPM (g)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Ara-C (g)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4.3 ou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5603" name="Group 7">
            <a:extLst>
              <a:ext uri="{FF2B5EF4-FFF2-40B4-BE49-F238E27FC236}">
                <a16:creationId xmlns:a16="http://schemas.microsoft.com/office/drawing/2014/main" id="{2347661F-CDA9-A341-8B78-96C9A7ACD2F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143000"/>
            <a:ext cx="3752850" cy="5213350"/>
            <a:chOff x="480" y="720"/>
            <a:chExt cx="2364" cy="3284"/>
          </a:xfrm>
        </p:grpSpPr>
        <p:pic>
          <p:nvPicPr>
            <p:cNvPr id="25639" name="Picture 5">
              <a:extLst>
                <a:ext uri="{FF2B5EF4-FFF2-40B4-BE49-F238E27FC236}">
                  <a16:creationId xmlns:a16="http://schemas.microsoft.com/office/drawing/2014/main" id="{3106E3F2-0CF8-7944-8D2C-A7B011D2B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720"/>
              <a:ext cx="2364" cy="3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40" name="Rectangle 6">
              <a:extLst>
                <a:ext uri="{FF2B5EF4-FFF2-40B4-BE49-F238E27FC236}">
                  <a16:creationId xmlns:a16="http://schemas.microsoft.com/office/drawing/2014/main" id="{63777005-C1FD-074D-AA65-0187CC692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20"/>
              <a:ext cx="2352" cy="32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</p:grpSp>
      <p:sp>
        <p:nvSpPr>
          <p:cNvPr id="25638" name="Text Box 60">
            <a:extLst>
              <a:ext uri="{FF2B5EF4-FFF2-40B4-BE49-F238E27FC236}">
                <a16:creationId xmlns:a16="http://schemas.microsoft.com/office/drawing/2014/main" id="{DA13A411-8141-8C46-88F6-45DF5C0E3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989637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dirty="0" err="1"/>
              <a:t>Boissel</a:t>
            </a:r>
            <a:r>
              <a:rPr lang="fr-FR" altLang="fr-FR" sz="1800" dirty="0"/>
              <a:t> et al, JCO 2003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1D8CE5F-839F-3542-93CD-9311710E4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6302" y="325678"/>
            <a:ext cx="10610213" cy="1472118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FR" altLang="fr-FR" sz="4000" dirty="0">
                <a:solidFill>
                  <a:srgbClr val="0070C0"/>
                </a:solidFill>
              </a:rPr>
              <a:t>Protocole GRAALL: </a:t>
            </a:r>
            <a:br>
              <a:rPr lang="fr-FR" altLang="fr-FR" sz="4000" dirty="0">
                <a:solidFill>
                  <a:srgbClr val="0070C0"/>
                </a:solidFill>
              </a:rPr>
            </a:br>
            <a:r>
              <a:rPr lang="fr-FR" altLang="fr-FR" sz="4000" dirty="0">
                <a:solidFill>
                  <a:srgbClr val="0070C0"/>
                </a:solidFill>
              </a:rPr>
              <a:t>Naissance des protocoles d’inspiration pédiatrique 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AFF72219-67CB-F344-8752-68E5119B0F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55902" y="2714933"/>
            <a:ext cx="3495675" cy="2502408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Approche pédiatrique</a:t>
            </a:r>
          </a:p>
          <a:p>
            <a:pPr lvl="1" eaLnBrk="1" hangingPunct="1">
              <a:defRPr/>
            </a:pPr>
            <a:r>
              <a:rPr lang="fr-FR" altLang="fr-FR" sz="2000" b="1" i="1" dirty="0" err="1"/>
              <a:t>Préphase</a:t>
            </a:r>
            <a:r>
              <a:rPr lang="fr-FR" altLang="fr-FR" sz="2000" b="1" i="1" dirty="0"/>
              <a:t> de cortisone</a:t>
            </a:r>
            <a:endParaRPr lang="fr-FR" altLang="fr-FR" sz="2000" dirty="0"/>
          </a:p>
          <a:p>
            <a:pPr lvl="1" eaLnBrk="1" hangingPunct="1">
              <a:defRPr/>
            </a:pPr>
            <a:r>
              <a:rPr lang="fr-FR" altLang="fr-FR" sz="2000" b="1" i="1" dirty="0"/>
              <a:t>Hautes doses cumulées de PDN,VCR, et L-</a:t>
            </a:r>
            <a:r>
              <a:rPr lang="fr-FR" altLang="fr-FR" sz="2000" b="1" i="1" dirty="0" err="1"/>
              <a:t>aspa</a:t>
            </a:r>
            <a:endParaRPr lang="fr-FR" altLang="fr-FR" sz="2000" b="1" i="1" dirty="0"/>
          </a:p>
          <a:p>
            <a:pPr lvl="1" eaLnBrk="1" hangingPunct="1">
              <a:defRPr/>
            </a:pPr>
            <a:r>
              <a:rPr lang="fr-FR" altLang="fr-FR" sz="2000" b="1" i="1" dirty="0"/>
              <a:t>Consolidation intensive</a:t>
            </a:r>
          </a:p>
          <a:p>
            <a:pPr lvl="1" eaLnBrk="1" hangingPunct="1">
              <a:defRPr/>
            </a:pPr>
            <a:r>
              <a:rPr lang="fr-FR" altLang="fr-FR" sz="2000" b="1" i="1" dirty="0"/>
              <a:t>Intensification retardée</a:t>
            </a:r>
          </a:p>
          <a:p>
            <a:pPr lvl="1" eaLnBrk="1" hangingPunct="1">
              <a:defRPr/>
            </a:pPr>
            <a:r>
              <a:rPr lang="fr-FR" altLang="fr-FR" sz="2000" b="1" i="1" dirty="0"/>
              <a:t>Entretien de 2 ans</a:t>
            </a: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6CBB50AB-AF37-8845-95AA-8C3C1808F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25" y="2714933"/>
            <a:ext cx="3657600" cy="250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Approche adulte</a:t>
            </a:r>
          </a:p>
          <a:p>
            <a:pPr lvl="1" eaLnBrk="1" hangingPunct="1">
              <a:defRPr/>
            </a:pPr>
            <a:endParaRPr lang="fr-FR" altLang="fr-FR" sz="2000" b="1" i="1" dirty="0"/>
          </a:p>
          <a:p>
            <a:pPr marL="457200" lvl="1" indent="0" eaLnBrk="1" hangingPunct="1">
              <a:buNone/>
              <a:defRPr/>
            </a:pPr>
            <a:r>
              <a:rPr lang="fr-FR" altLang="fr-FR" sz="2000" b="1" i="1" dirty="0"/>
              <a:t>Greffe allogénique en RC1 pour les patients à haut risque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1AFAEC6-7D6E-D447-B17C-9D2672E43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488" y="105170"/>
            <a:ext cx="10997184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4000" dirty="0">
                <a:solidFill>
                  <a:srgbClr val="0070C0"/>
                </a:solidFill>
              </a:rPr>
              <a:t>Supériorité d’une telle approche</a:t>
            </a:r>
          </a:p>
        </p:txBody>
      </p:sp>
      <p:sp>
        <p:nvSpPr>
          <p:cNvPr id="28675" name="Text Box 25">
            <a:extLst>
              <a:ext uri="{FF2B5EF4-FFF2-40B4-BE49-F238E27FC236}">
                <a16:creationId xmlns:a16="http://schemas.microsoft.com/office/drawing/2014/main" id="{6719BFDE-4753-0E47-8079-AEFD9EB4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10201"/>
            <a:ext cx="33528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fr-FR" altLang="fr-FR" sz="1800"/>
              <a:t>F Huguet et al, JCO 2009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fr-FR" sz="1800"/>
              <a:t>225 patients adultes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fr-FR" sz="1800"/>
              <a:t>Follow-up de 42 mois</a:t>
            </a:r>
          </a:p>
        </p:txBody>
      </p:sp>
      <p:grpSp>
        <p:nvGrpSpPr>
          <p:cNvPr id="28676" name="Group 31">
            <a:extLst>
              <a:ext uri="{FF2B5EF4-FFF2-40B4-BE49-F238E27FC236}">
                <a16:creationId xmlns:a16="http://schemas.microsoft.com/office/drawing/2014/main" id="{7F65B586-9F79-6D44-93A3-E256F04EA6C3}"/>
              </a:ext>
            </a:extLst>
          </p:cNvPr>
          <p:cNvGrpSpPr>
            <a:grpSpLocks/>
          </p:cNvGrpSpPr>
          <p:nvPr/>
        </p:nvGrpSpPr>
        <p:grpSpPr bwMode="auto">
          <a:xfrm>
            <a:off x="1652588" y="1066800"/>
            <a:ext cx="8786812" cy="4114800"/>
            <a:chOff x="34" y="672"/>
            <a:chExt cx="5535" cy="2592"/>
          </a:xfrm>
        </p:grpSpPr>
        <p:sp>
          <p:nvSpPr>
            <p:cNvPr id="28678" name="Text Box 11">
              <a:extLst>
                <a:ext uri="{FF2B5EF4-FFF2-40B4-BE49-F238E27FC236}">
                  <a16:creationId xmlns:a16="http://schemas.microsoft.com/office/drawing/2014/main" id="{3CC7880E-2CE4-1641-992C-FC24E5116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" y="2861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8679" name="Group 19">
              <a:extLst>
                <a:ext uri="{FF2B5EF4-FFF2-40B4-BE49-F238E27FC236}">
                  <a16:creationId xmlns:a16="http://schemas.microsoft.com/office/drawing/2014/main" id="{32A7252A-6885-F440-BD59-09DDF4FB9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" y="672"/>
              <a:ext cx="2798" cy="2592"/>
              <a:chOff x="1858" y="1488"/>
              <a:chExt cx="2044" cy="1344"/>
            </a:xfrm>
          </p:grpSpPr>
          <p:pic>
            <p:nvPicPr>
              <p:cNvPr id="28687" name="Picture 17">
                <a:extLst>
                  <a:ext uri="{FF2B5EF4-FFF2-40B4-BE49-F238E27FC236}">
                    <a16:creationId xmlns:a16="http://schemas.microsoft.com/office/drawing/2014/main" id="{45CE6D0E-2563-3E4D-B420-7C40BF4153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8" y="1490"/>
                <a:ext cx="2044" cy="1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688" name="Rectangle 18">
                <a:extLst>
                  <a:ext uri="{FF2B5EF4-FFF2-40B4-BE49-F238E27FC236}">
                    <a16:creationId xmlns:a16="http://schemas.microsoft.com/office/drawing/2014/main" id="{493EB6FB-F86D-F94A-82A5-2E40860DC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2016" cy="134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4000"/>
              </a:p>
            </p:txBody>
          </p:sp>
        </p:grpSp>
        <p:sp>
          <p:nvSpPr>
            <p:cNvPr id="28680" name="Text Box 23">
              <a:extLst>
                <a:ext uri="{FF2B5EF4-FFF2-40B4-BE49-F238E27FC236}">
                  <a16:creationId xmlns:a16="http://schemas.microsoft.com/office/drawing/2014/main" id="{CEE061AF-A823-A94E-A183-D2205E8E7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776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EFS : 55%</a:t>
              </a:r>
            </a:p>
          </p:txBody>
        </p:sp>
        <p:sp>
          <p:nvSpPr>
            <p:cNvPr id="28681" name="Text Box 24">
              <a:extLst>
                <a:ext uri="{FF2B5EF4-FFF2-40B4-BE49-F238E27FC236}">
                  <a16:creationId xmlns:a16="http://schemas.microsoft.com/office/drawing/2014/main" id="{BBAC8C1A-6D1C-A242-9178-E6046435D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248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OS : 60%</a:t>
              </a:r>
            </a:p>
          </p:txBody>
        </p:sp>
        <p:grpSp>
          <p:nvGrpSpPr>
            <p:cNvPr id="28682" name="Group 28">
              <a:extLst>
                <a:ext uri="{FF2B5EF4-FFF2-40B4-BE49-F238E27FC236}">
                  <a16:creationId xmlns:a16="http://schemas.microsoft.com/office/drawing/2014/main" id="{AA0968DF-6559-9648-B3CF-5BA5120EF0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672"/>
              <a:ext cx="2737" cy="2592"/>
              <a:chOff x="2928" y="672"/>
              <a:chExt cx="1873" cy="1302"/>
            </a:xfrm>
          </p:grpSpPr>
          <p:pic>
            <p:nvPicPr>
              <p:cNvPr id="28685" name="Picture 26">
                <a:extLst>
                  <a:ext uri="{FF2B5EF4-FFF2-40B4-BE49-F238E27FC236}">
                    <a16:creationId xmlns:a16="http://schemas.microsoft.com/office/drawing/2014/main" id="{E1B0D46C-B907-BF49-A239-F1AD3E0968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672"/>
                <a:ext cx="1873" cy="1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686" name="Rectangle 27">
                <a:extLst>
                  <a:ext uri="{FF2B5EF4-FFF2-40B4-BE49-F238E27FC236}">
                    <a16:creationId xmlns:a16="http://schemas.microsoft.com/office/drawing/2014/main" id="{DA405636-71AE-4442-8FBD-6C1ECEBD8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1872" cy="129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4000"/>
              </a:p>
            </p:txBody>
          </p:sp>
        </p:grpSp>
        <p:sp>
          <p:nvSpPr>
            <p:cNvPr id="28683" name="Text Box 29">
              <a:extLst>
                <a:ext uri="{FF2B5EF4-FFF2-40B4-BE49-F238E27FC236}">
                  <a16:creationId xmlns:a16="http://schemas.microsoft.com/office/drawing/2014/main" id="{0C027B15-C4AC-7D4D-A128-3320C343F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344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P&lt;0.001</a:t>
              </a:r>
            </a:p>
          </p:txBody>
        </p:sp>
        <p:sp>
          <p:nvSpPr>
            <p:cNvPr id="28684" name="Text Box 30">
              <a:extLst>
                <a:ext uri="{FF2B5EF4-FFF2-40B4-BE49-F238E27FC236}">
                  <a16:creationId xmlns:a16="http://schemas.microsoft.com/office/drawing/2014/main" id="{D0000E18-563C-C948-B95F-074D28C45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448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fr-FR" sz="1800"/>
                <a:t>P=0.02</a:t>
              </a:r>
            </a:p>
          </p:txBody>
        </p:sp>
      </p:grpSp>
      <p:sp>
        <p:nvSpPr>
          <p:cNvPr id="28677" name="Text Box 32">
            <a:extLst>
              <a:ext uri="{FF2B5EF4-FFF2-40B4-BE49-F238E27FC236}">
                <a16:creationId xmlns:a16="http://schemas.microsoft.com/office/drawing/2014/main" id="{3B8AEE2A-3217-3948-898D-19E4665A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962401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/>
              <a:t>EFS à 42 mois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19E22EB-6232-C649-8A73-49795DF34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5325" y="214314"/>
            <a:ext cx="8229600" cy="639763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FR" altLang="fr-FR" sz="4000" dirty="0">
                <a:solidFill>
                  <a:srgbClr val="0070C0"/>
                </a:solidFill>
              </a:rPr>
              <a:t>Schéma général du protocole GRAALL</a:t>
            </a:r>
          </a:p>
        </p:txBody>
      </p:sp>
      <p:grpSp>
        <p:nvGrpSpPr>
          <p:cNvPr id="27651" name="Group 7">
            <a:extLst>
              <a:ext uri="{FF2B5EF4-FFF2-40B4-BE49-F238E27FC236}">
                <a16:creationId xmlns:a16="http://schemas.microsoft.com/office/drawing/2014/main" id="{300A51E4-7E38-5241-957F-78A4D34026B0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143001"/>
            <a:ext cx="8686800" cy="5046663"/>
            <a:chOff x="208" y="709"/>
            <a:chExt cx="5472" cy="3179"/>
          </a:xfrm>
        </p:grpSpPr>
        <p:sp>
          <p:nvSpPr>
            <p:cNvPr id="27652" name="Text Box 8">
              <a:extLst>
                <a:ext uri="{FF2B5EF4-FFF2-40B4-BE49-F238E27FC236}">
                  <a16:creationId xmlns:a16="http://schemas.microsoft.com/office/drawing/2014/main" id="{7EDC57B6-FD6A-C940-B8CB-5F4C811AE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" y="980"/>
              <a:ext cx="5472" cy="2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latin typeface="Trebuchet MS" panose="020B0703020202090204" pitchFamily="34" charset="0"/>
                </a:rPr>
                <a:t>Préphase, Induction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 b="1">
                <a:latin typeface="Trebuchet MS" panose="020B070302020209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latin typeface="Trebuchet MS" panose="020B0703020202090204" pitchFamily="34" charset="0"/>
                </a:rPr>
                <a:t>Consolidation 1 &amp;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 b="1">
                <a:latin typeface="Trebuchet MS" panose="020B070302020209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i="1">
                  <a:solidFill>
                    <a:srgbClr val="0000CC"/>
                  </a:solidFill>
                  <a:latin typeface="Trebuchet MS" panose="020B0703020202090204" pitchFamily="34" charset="0"/>
                </a:rPr>
                <a:t>(si échec : rattrapage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i="1">
                  <a:solidFill>
                    <a:srgbClr val="0000CC"/>
                  </a:solidFill>
                  <a:latin typeface="Trebuchet MS" panose="020B0703020202090204" pitchFamily="34" charset="0"/>
                </a:rPr>
                <a:t>IDA-HD AraC)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 b="1">
                <a:latin typeface="Trebuchet MS" panose="020B070302020209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 b="1">
                <a:latin typeface="Trebuchet MS" panose="020B070302020209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 b="1">
                <a:latin typeface="Trebuchet MS" panose="020B070302020209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 b="1">
                <a:latin typeface="Trebuchet MS" panose="020B070302020209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latin typeface="Trebuchet MS" panose="020B0703020202090204" pitchFamily="34" charset="0"/>
                </a:rPr>
                <a:t>Intensification retardée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 b="1">
                <a:latin typeface="Trebuchet MS" panose="020B070302020209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latin typeface="Trebuchet MS" panose="020B0703020202090204" pitchFamily="34" charset="0"/>
                </a:rPr>
                <a:t>Consolidation 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 b="1">
                <a:latin typeface="Trebuchet MS" panose="020B070302020209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 b="1">
                <a:latin typeface="Trebuchet MS" panose="020B070302020209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 b="1">
                <a:latin typeface="Trebuchet MS" panose="020B070302020209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 b="1">
                <a:latin typeface="Trebuchet MS" panose="020B070302020209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 b="1">
                <a:latin typeface="Trebuchet MS" panose="020B070302020209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latin typeface="Trebuchet MS" panose="020B0703020202090204" pitchFamily="34" charset="0"/>
                </a:rPr>
                <a:t>Irradiation SNC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 b="1">
                <a:latin typeface="Trebuchet MS" panose="020B070302020209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latin typeface="Trebuchet MS" panose="020B0703020202090204" pitchFamily="34" charset="0"/>
                </a:rPr>
                <a:t>Entretien	</a:t>
              </a:r>
              <a:r>
                <a:rPr lang="fr-FR" altLang="fr-FR" sz="1400" b="1">
                  <a:solidFill>
                    <a:srgbClr val="FF0000"/>
                  </a:solidFill>
                  <a:latin typeface="Trebuchet MS" panose="020B0703020202090204" pitchFamily="34" charset="0"/>
                </a:rPr>
                <a:t>	</a:t>
              </a:r>
              <a:r>
                <a:rPr lang="fr-FR" altLang="fr-FR" sz="1400" b="1">
                  <a:latin typeface="Trebuchet MS" panose="020B0703020202090204" pitchFamily="34" charset="0"/>
                </a:rPr>
                <a:t>	</a:t>
              </a:r>
              <a:endParaRPr lang="fr-FR" altLang="fr-FR" sz="900" b="1">
                <a:latin typeface="Trebuchet MS" panose="020B0703020202090204" pitchFamily="34" charset="0"/>
              </a:endParaRPr>
            </a:p>
          </p:txBody>
        </p:sp>
        <p:sp>
          <p:nvSpPr>
            <p:cNvPr id="27653" name="Rectangle 9">
              <a:extLst>
                <a:ext uri="{FF2B5EF4-FFF2-40B4-BE49-F238E27FC236}">
                  <a16:creationId xmlns:a16="http://schemas.microsoft.com/office/drawing/2014/main" id="{E20527CE-2F7A-2148-9696-7A8A10537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791"/>
              <a:ext cx="768" cy="198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  <p:sp>
          <p:nvSpPr>
            <p:cNvPr id="27654" name="Rectangle 10">
              <a:extLst>
                <a:ext uri="{FF2B5EF4-FFF2-40B4-BE49-F238E27FC236}">
                  <a16:creationId xmlns:a16="http://schemas.microsoft.com/office/drawing/2014/main" id="{851E2ADA-A1B0-C54D-8466-80C9C9DC4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" y="2117"/>
              <a:ext cx="632" cy="199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  <p:sp>
          <p:nvSpPr>
            <p:cNvPr id="27655" name="Rectangle 11">
              <a:extLst>
                <a:ext uri="{FF2B5EF4-FFF2-40B4-BE49-F238E27FC236}">
                  <a16:creationId xmlns:a16="http://schemas.microsoft.com/office/drawing/2014/main" id="{8B139BEF-CEE1-334D-B5FD-AB39094F6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791"/>
              <a:ext cx="96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  <p:sp>
          <p:nvSpPr>
            <p:cNvPr id="27656" name="Rectangle 12">
              <a:extLst>
                <a:ext uri="{FF2B5EF4-FFF2-40B4-BE49-F238E27FC236}">
                  <a16:creationId xmlns:a16="http://schemas.microsoft.com/office/drawing/2014/main" id="{1A448074-C71C-8040-9DF6-A522DC9B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791"/>
              <a:ext cx="96" cy="19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  <p:sp>
          <p:nvSpPr>
            <p:cNvPr id="27657" name="Rectangle 13">
              <a:extLst>
                <a:ext uri="{FF2B5EF4-FFF2-40B4-BE49-F238E27FC236}">
                  <a16:creationId xmlns:a16="http://schemas.microsoft.com/office/drawing/2014/main" id="{C6A4195B-EB40-6643-AA49-750D5639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791"/>
              <a:ext cx="96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  <p:sp>
          <p:nvSpPr>
            <p:cNvPr id="27658" name="Rectangle 14">
              <a:extLst>
                <a:ext uri="{FF2B5EF4-FFF2-40B4-BE49-F238E27FC236}">
                  <a16:creationId xmlns:a16="http://schemas.microsoft.com/office/drawing/2014/main" id="{FB2085F2-8D1D-264F-8E11-DAC142CCA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791"/>
              <a:ext cx="96" cy="19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  <p:sp>
          <p:nvSpPr>
            <p:cNvPr id="27659" name="Rectangle 15">
              <a:extLst>
                <a:ext uri="{FF2B5EF4-FFF2-40B4-BE49-F238E27FC236}">
                  <a16:creationId xmlns:a16="http://schemas.microsoft.com/office/drawing/2014/main" id="{A984D185-FE8E-1142-97A4-04561A104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791"/>
              <a:ext cx="96" cy="19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  <p:sp>
          <p:nvSpPr>
            <p:cNvPr id="27660" name="Rectangle 16">
              <a:extLst>
                <a:ext uri="{FF2B5EF4-FFF2-40B4-BE49-F238E27FC236}">
                  <a16:creationId xmlns:a16="http://schemas.microsoft.com/office/drawing/2014/main" id="{44D794F9-01E2-5F42-A4C7-ED02B86E7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117"/>
              <a:ext cx="96" cy="1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  <p:sp>
          <p:nvSpPr>
            <p:cNvPr id="27661" name="Rectangle 17">
              <a:extLst>
                <a:ext uri="{FF2B5EF4-FFF2-40B4-BE49-F238E27FC236}">
                  <a16:creationId xmlns:a16="http://schemas.microsoft.com/office/drawing/2014/main" id="{BEA64D95-4EA8-B34B-AE7B-81EB3B841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2117"/>
              <a:ext cx="96" cy="199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  <p:sp>
          <p:nvSpPr>
            <p:cNvPr id="27662" name="Rectangle 18">
              <a:extLst>
                <a:ext uri="{FF2B5EF4-FFF2-40B4-BE49-F238E27FC236}">
                  <a16:creationId xmlns:a16="http://schemas.microsoft.com/office/drawing/2014/main" id="{E64DF34F-3C1E-474D-862F-72438E7E1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2117"/>
              <a:ext cx="96" cy="19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  <p:sp>
          <p:nvSpPr>
            <p:cNvPr id="27663" name="Rectangle 19">
              <a:extLst>
                <a:ext uri="{FF2B5EF4-FFF2-40B4-BE49-F238E27FC236}">
                  <a16:creationId xmlns:a16="http://schemas.microsoft.com/office/drawing/2014/main" id="{C688BF3F-C994-A74A-B922-8A3293A5E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791"/>
              <a:ext cx="96" cy="19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  <p:sp>
          <p:nvSpPr>
            <p:cNvPr id="27664" name="Rectangle 20" descr="20 %">
              <a:extLst>
                <a:ext uri="{FF2B5EF4-FFF2-40B4-BE49-F238E27FC236}">
                  <a16:creationId xmlns:a16="http://schemas.microsoft.com/office/drawing/2014/main" id="{A6444FBF-4AFE-FE44-86B4-68638A9B3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791"/>
              <a:ext cx="144" cy="19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  <p:sp>
          <p:nvSpPr>
            <p:cNvPr id="27665" name="Line 21">
              <a:extLst>
                <a:ext uri="{FF2B5EF4-FFF2-40B4-BE49-F238E27FC236}">
                  <a16:creationId xmlns:a16="http://schemas.microsoft.com/office/drawing/2014/main" id="{ABEC6420-4EB6-2B46-B24D-D6D409378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923"/>
              <a:ext cx="0" cy="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6" name="Text Box 22">
              <a:extLst>
                <a:ext uri="{FF2B5EF4-FFF2-40B4-BE49-F238E27FC236}">
                  <a16:creationId xmlns:a16="http://schemas.microsoft.com/office/drawing/2014/main" id="{82B581CD-40AD-D243-BE8B-0685F9F43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" y="1726"/>
              <a:ext cx="1067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u="sng">
                  <a:latin typeface="Trebuchet MS" panose="020B0703020202090204" pitchFamily="34" charset="0"/>
                </a:rPr>
                <a:t>greffe allogénique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u="sng">
                  <a:latin typeface="Trebuchet MS" panose="020B0703020202090204" pitchFamily="34" charset="0"/>
                </a:rPr>
                <a:t>si haut risque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 b="1" u="sng"/>
            </a:p>
          </p:txBody>
        </p:sp>
        <p:sp>
          <p:nvSpPr>
            <p:cNvPr id="27667" name="Line 23">
              <a:extLst>
                <a:ext uri="{FF2B5EF4-FFF2-40B4-BE49-F238E27FC236}">
                  <a16:creationId xmlns:a16="http://schemas.microsoft.com/office/drawing/2014/main" id="{8E1D28E1-6473-754A-8E04-FCBD96649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" y="1056"/>
              <a:ext cx="624" cy="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8" name="Text Box 24">
              <a:extLst>
                <a:ext uri="{FF2B5EF4-FFF2-40B4-BE49-F238E27FC236}">
                  <a16:creationId xmlns:a16="http://schemas.microsoft.com/office/drawing/2014/main" id="{D718C621-D001-804C-BE68-67033F836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5" y="3583"/>
              <a:ext cx="1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FF0000"/>
                  </a:solidFill>
                  <a:latin typeface="Trebuchet MS" panose="020B0703020202090204" pitchFamily="34" charset="0"/>
                </a:rPr>
                <a:t>*</a:t>
              </a:r>
            </a:p>
          </p:txBody>
        </p:sp>
        <p:sp>
          <p:nvSpPr>
            <p:cNvPr id="27669" name="Text Box 25">
              <a:extLst>
                <a:ext uri="{FF2B5EF4-FFF2-40B4-BE49-F238E27FC236}">
                  <a16:creationId xmlns:a16="http://schemas.microsoft.com/office/drawing/2014/main" id="{464A4F3C-F017-B34A-BA79-677D4E3FD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0" y="2050"/>
              <a:ext cx="1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FF0000"/>
                  </a:solidFill>
                  <a:latin typeface="Trebuchet MS" panose="020B0703020202090204" pitchFamily="34" charset="0"/>
                </a:rPr>
                <a:t>*</a:t>
              </a:r>
            </a:p>
          </p:txBody>
        </p:sp>
        <p:sp>
          <p:nvSpPr>
            <p:cNvPr id="27670" name="Text Box 26">
              <a:extLst>
                <a:ext uri="{FF2B5EF4-FFF2-40B4-BE49-F238E27FC236}">
                  <a16:creationId xmlns:a16="http://schemas.microsoft.com/office/drawing/2014/main" id="{3765123D-B204-5E43-84B1-3EF141D87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4" y="721"/>
              <a:ext cx="1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FF0000"/>
                  </a:solidFill>
                  <a:latin typeface="Trebuchet MS" panose="020B0703020202090204" pitchFamily="34" charset="0"/>
                </a:rPr>
                <a:t>*</a:t>
              </a:r>
            </a:p>
          </p:txBody>
        </p:sp>
        <p:sp>
          <p:nvSpPr>
            <p:cNvPr id="27671" name="Text Box 27">
              <a:extLst>
                <a:ext uri="{FF2B5EF4-FFF2-40B4-BE49-F238E27FC236}">
                  <a16:creationId xmlns:a16="http://schemas.microsoft.com/office/drawing/2014/main" id="{2EFE66E1-A581-5140-87D1-2484EA3D7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" y="709"/>
              <a:ext cx="2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FF0000"/>
                  </a:solidFill>
                  <a:latin typeface="Trebuchet MS" panose="020B0703020202090204" pitchFamily="34" charset="0"/>
                </a:rPr>
                <a:t>*</a:t>
              </a:r>
            </a:p>
          </p:txBody>
        </p:sp>
        <p:sp>
          <p:nvSpPr>
            <p:cNvPr id="27672" name="Text Box 28">
              <a:extLst>
                <a:ext uri="{FF2B5EF4-FFF2-40B4-BE49-F238E27FC236}">
                  <a16:creationId xmlns:a16="http://schemas.microsoft.com/office/drawing/2014/main" id="{57251A59-4D37-CD47-8FB0-C9DABB0D2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6" y="3362"/>
              <a:ext cx="10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 b="1">
                  <a:solidFill>
                    <a:srgbClr val="FF0000"/>
                  </a:solidFill>
                  <a:latin typeface="Trebuchet MS" panose="020B0703020202090204" pitchFamily="34" charset="0"/>
                </a:rPr>
                <a:t>* </a:t>
              </a:r>
              <a:r>
                <a:rPr lang="fr-FR" altLang="fr-FR" sz="1400" b="1">
                  <a:solidFill>
                    <a:srgbClr val="FF0000"/>
                  </a:solidFill>
                  <a:latin typeface="Trebuchet MS" panose="020B0703020202090204" pitchFamily="34" charset="0"/>
                </a:rPr>
                <a:t>MRD 1, 2, 3, 4</a:t>
              </a:r>
            </a:p>
          </p:txBody>
        </p:sp>
        <p:sp>
          <p:nvSpPr>
            <p:cNvPr id="27673" name="Text Box 29">
              <a:extLst>
                <a:ext uri="{FF2B5EF4-FFF2-40B4-BE49-F238E27FC236}">
                  <a16:creationId xmlns:a16="http://schemas.microsoft.com/office/drawing/2014/main" id="{284D3A27-3FC3-574F-AF6E-F72C857DD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4" y="1056"/>
              <a:ext cx="2580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>
                  <a:latin typeface="Trebuchet MS" panose="020B0703020202090204" pitchFamily="34" charset="0"/>
                </a:rPr>
                <a:t>PDN       DNR-PDN-VCR             HDAC      HDMTX     HDCPM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>
                  <a:latin typeface="Trebuchet MS" panose="020B0703020202090204" pitchFamily="34" charset="0"/>
                </a:rPr>
                <a:t>                  CMP-ASP                 DXM         VCR          VP16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>
                  <a:latin typeface="Trebuchet MS" panose="020B0703020202090204" pitchFamily="34" charset="0"/>
                </a:rPr>
                <a:t>	                       ASP      ASP-6MP      MTX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>
                  <a:latin typeface="Trebuchet MS" panose="020B0703020202090204" pitchFamily="34" charset="0"/>
                </a:rPr>
                <a:t> </a:t>
              </a:r>
              <a:r>
                <a:rPr lang="fr-FR" altLang="fr-FR" sz="900" b="1" i="1">
                  <a:latin typeface="Trebuchet MS" panose="020B0703020202090204" pitchFamily="34" charset="0"/>
                </a:rPr>
                <a:t>IT                   IT (2)		  IT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 i="1">
                  <a:latin typeface="Trebuchet MS" panose="020B0703020202090204" pitchFamily="34" charset="0"/>
                </a:rPr>
                <a:t>                      GCSF                 G-CSF        GCSF        GCSF</a:t>
              </a:r>
            </a:p>
          </p:txBody>
        </p:sp>
        <p:sp>
          <p:nvSpPr>
            <p:cNvPr id="27674" name="Text Box 30">
              <a:extLst>
                <a:ext uri="{FF2B5EF4-FFF2-40B4-BE49-F238E27FC236}">
                  <a16:creationId xmlns:a16="http://schemas.microsoft.com/office/drawing/2014/main" id="{2B4710E4-08CF-D647-BA0B-E3C027667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352"/>
              <a:ext cx="2580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>
                  <a:latin typeface="Trebuchet MS" panose="020B0703020202090204" pitchFamily="34" charset="0"/>
                </a:rPr>
                <a:t>              DNR-PDN-VCR           HDAC      HDMTX     HDCPM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>
                  <a:latin typeface="Trebuchet MS" panose="020B0703020202090204" pitchFamily="34" charset="0"/>
                </a:rPr>
                <a:t>                  CMP-ASP                 DXM         VCR          VP16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>
                  <a:latin typeface="Trebuchet MS" panose="020B0703020202090204" pitchFamily="34" charset="0"/>
                </a:rPr>
                <a:t>	                       ASP      ASP-6MP      MTX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>
                  <a:latin typeface="Trebuchet MS" panose="020B0703020202090204" pitchFamily="34" charset="0"/>
                </a:rPr>
                <a:t>                       </a:t>
              </a:r>
              <a:r>
                <a:rPr lang="fr-FR" altLang="fr-FR" sz="900" b="1" i="1">
                  <a:latin typeface="Trebuchet MS" panose="020B0703020202090204" pitchFamily="34" charset="0"/>
                </a:rPr>
                <a:t>IT (1) 	                              IT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 i="1">
                  <a:latin typeface="Trebuchet MS" panose="020B0703020202090204" pitchFamily="34" charset="0"/>
                </a:rPr>
                <a:t>                      GCSF                  G-CSF       GCSF        GCSF</a:t>
              </a:r>
            </a:p>
          </p:txBody>
        </p:sp>
        <p:sp>
          <p:nvSpPr>
            <p:cNvPr id="27675" name="Rectangle 31">
              <a:extLst>
                <a:ext uri="{FF2B5EF4-FFF2-40B4-BE49-F238E27FC236}">
                  <a16:creationId xmlns:a16="http://schemas.microsoft.com/office/drawing/2014/main" id="{C381D157-B5AA-2D46-91C8-07C86A2C3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" y="3487"/>
              <a:ext cx="862" cy="250"/>
            </a:xfrm>
            <a:prstGeom prst="rect">
              <a:avLst/>
            </a:prstGeom>
            <a:solidFill>
              <a:srgbClr val="C7C4D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>
                  <a:latin typeface="Trebuchet MS" panose="020B0703020202090204" pitchFamily="34" charset="0"/>
                </a:rPr>
                <a:t>VCR-PDN (12 mo)</a:t>
              </a:r>
            </a:p>
          </p:txBody>
        </p:sp>
        <p:sp>
          <p:nvSpPr>
            <p:cNvPr id="27676" name="Rectangle 32">
              <a:extLst>
                <a:ext uri="{FF2B5EF4-FFF2-40B4-BE49-F238E27FC236}">
                  <a16:creationId xmlns:a16="http://schemas.microsoft.com/office/drawing/2014/main" id="{D24E1D43-C7C7-C04D-8E50-E6B2E3F4E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" y="3675"/>
              <a:ext cx="1678" cy="189"/>
            </a:xfrm>
            <a:prstGeom prst="rect">
              <a:avLst/>
            </a:prstGeom>
            <a:solidFill>
              <a:srgbClr val="E5E9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900" b="1">
                  <a:latin typeface="Trebuchet MS" panose="020B0703020202090204" pitchFamily="34" charset="0"/>
                </a:rPr>
                <a:t>MTX-6MP (24 mo)</a:t>
              </a:r>
            </a:p>
          </p:txBody>
        </p:sp>
        <p:sp>
          <p:nvSpPr>
            <p:cNvPr id="27677" name="Rectangle 33">
              <a:extLst>
                <a:ext uri="{FF2B5EF4-FFF2-40B4-BE49-F238E27FC236}">
                  <a16:creationId xmlns:a16="http://schemas.microsoft.com/office/drawing/2014/main" id="{55231BA5-243B-714E-BE81-B9867CC12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" y="3299"/>
              <a:ext cx="136" cy="188"/>
            </a:xfrm>
            <a:prstGeom prst="rect">
              <a:avLst/>
            </a:prstGeom>
            <a:solidFill>
              <a:srgbClr val="A1FDB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70B4A-087C-5B4B-B967-1E82E135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0" y="55780"/>
            <a:ext cx="10515600" cy="986589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Importance de la maladie résiduelle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BCA8CB-E2D2-6241-BB30-E81AF14F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71" y="1438162"/>
            <a:ext cx="7039912" cy="4360483"/>
          </a:xfrm>
        </p:spPr>
        <p:txBody>
          <a:bodyPr>
            <a:normAutofit/>
          </a:bodyPr>
          <a:lstStyle/>
          <a:p>
            <a:r>
              <a:rPr lang="fr-FR" dirty="0"/>
              <a:t>Chimiothérapie d’induction</a:t>
            </a:r>
          </a:p>
          <a:p>
            <a:pPr lvl="1"/>
            <a:r>
              <a:rPr lang="fr-FR" dirty="0"/>
              <a:t>Définition de la RC  </a:t>
            </a:r>
          </a:p>
          <a:p>
            <a:pPr lvl="2"/>
            <a:r>
              <a:rPr lang="fr-FR" dirty="0"/>
              <a:t>&lt;5% de blastes </a:t>
            </a:r>
          </a:p>
          <a:p>
            <a:pPr lvl="2"/>
            <a:r>
              <a:rPr lang="fr-FR" dirty="0"/>
              <a:t>Normalisation de la NFS</a:t>
            </a:r>
          </a:p>
          <a:p>
            <a:pPr lvl="2"/>
            <a:endParaRPr lang="fr-FR" dirty="0"/>
          </a:p>
          <a:p>
            <a:r>
              <a:rPr lang="fr-FR" dirty="0"/>
              <a:t>Phase de consolidation</a:t>
            </a:r>
          </a:p>
          <a:p>
            <a:pPr lvl="1"/>
            <a:r>
              <a:rPr lang="fr-FR" dirty="0"/>
              <a:t>Diminution de la maladie résiduelle</a:t>
            </a:r>
          </a:p>
          <a:p>
            <a:pPr lvl="1"/>
            <a:r>
              <a:rPr lang="fr-FR" dirty="0"/>
              <a:t>Sélectionner les patients mauvais répondeur à la chimiothérapie</a:t>
            </a:r>
          </a:p>
          <a:p>
            <a:pPr lvl="2"/>
            <a:r>
              <a:rPr lang="fr-FR" dirty="0"/>
              <a:t>Renforcer la prise en charge des mauvais répondeurs</a:t>
            </a:r>
          </a:p>
          <a:p>
            <a:pPr lvl="2"/>
            <a:r>
              <a:rPr lang="fr-FR" dirty="0"/>
              <a:t>Ne pas être toxique pour les bons répondeurs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4FB9B619-6877-1243-8F67-4173AC7CFA6B}"/>
              </a:ext>
            </a:extLst>
          </p:cNvPr>
          <p:cNvSpPr/>
          <p:nvPr/>
        </p:nvSpPr>
        <p:spPr>
          <a:xfrm rot="10800000">
            <a:off x="1564105" y="1236076"/>
            <a:ext cx="1060704" cy="4889585"/>
          </a:xfrm>
          <a:prstGeom prst="triangle">
            <a:avLst>
              <a:gd name="adj" fmla="val 48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83081D-32A9-D24C-8739-A6DED96B7B1B}"/>
              </a:ext>
            </a:extLst>
          </p:cNvPr>
          <p:cNvSpPr txBox="1"/>
          <p:nvPr/>
        </p:nvSpPr>
        <p:spPr>
          <a:xfrm>
            <a:off x="693821" y="109487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100%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D88396-669D-D845-ABBF-2D5ADA97B455}"/>
              </a:ext>
            </a:extLst>
          </p:cNvPr>
          <p:cNvSpPr txBox="1"/>
          <p:nvPr/>
        </p:nvSpPr>
        <p:spPr>
          <a:xfrm>
            <a:off x="814140" y="158415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570876-1534-0E4C-A14D-2E07581681C9}"/>
              </a:ext>
            </a:extLst>
          </p:cNvPr>
          <p:cNvSpPr txBox="1"/>
          <p:nvPr/>
        </p:nvSpPr>
        <p:spPr>
          <a:xfrm>
            <a:off x="2777518" y="109487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  <a:r>
              <a:rPr lang="fr-FR" baseline="30000" dirty="0"/>
              <a:t>12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DC08A9-B02E-C541-A36C-3609B3D18742}"/>
              </a:ext>
            </a:extLst>
          </p:cNvPr>
          <p:cNvSpPr txBox="1"/>
          <p:nvPr/>
        </p:nvSpPr>
        <p:spPr>
          <a:xfrm>
            <a:off x="2800020" y="1580511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  <a:r>
              <a:rPr lang="fr-FR" baseline="30000" dirty="0"/>
              <a:t>10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443CB2A-3BE2-394B-AB94-FE1EA7DB82D6}"/>
              </a:ext>
            </a:extLst>
          </p:cNvPr>
          <p:cNvCxnSpPr/>
          <p:nvPr/>
        </p:nvCxnSpPr>
        <p:spPr>
          <a:xfrm>
            <a:off x="132347" y="1900984"/>
            <a:ext cx="3874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92A06D7-08C8-D148-A8B4-ECD108AE8219}"/>
              </a:ext>
            </a:extLst>
          </p:cNvPr>
          <p:cNvCxnSpPr/>
          <p:nvPr/>
        </p:nvCxnSpPr>
        <p:spPr>
          <a:xfrm>
            <a:off x="132346" y="3160290"/>
            <a:ext cx="3874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5F9E3B76-B88D-F049-8998-005B1D1FF6E1}"/>
              </a:ext>
            </a:extLst>
          </p:cNvPr>
          <p:cNvSpPr txBox="1"/>
          <p:nvPr/>
        </p:nvSpPr>
        <p:spPr>
          <a:xfrm>
            <a:off x="729917" y="279095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0,01%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0D7DD98-9DE1-C947-9E9A-45248BDEC581}"/>
              </a:ext>
            </a:extLst>
          </p:cNvPr>
          <p:cNvSpPr txBox="1"/>
          <p:nvPr/>
        </p:nvSpPr>
        <p:spPr>
          <a:xfrm>
            <a:off x="2771760" y="279095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  <a:r>
              <a:rPr lang="fr-FR" baseline="30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241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BB7A97D-6AC7-7448-A192-2CEFE0DC3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6038"/>
            <a:ext cx="9464040" cy="563563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fr-FR" altLang="fr-FR" sz="4000" dirty="0">
                <a:solidFill>
                  <a:srgbClr val="0070C0"/>
                </a:solidFill>
              </a:rPr>
              <a:t>La maladie résiduelle S5 et S12</a:t>
            </a:r>
          </a:p>
        </p:txBody>
      </p:sp>
      <p:grpSp>
        <p:nvGrpSpPr>
          <p:cNvPr id="18435" name="Group 11">
            <a:extLst>
              <a:ext uri="{FF2B5EF4-FFF2-40B4-BE49-F238E27FC236}">
                <a16:creationId xmlns:a16="http://schemas.microsoft.com/office/drawing/2014/main" id="{702E2A68-002D-714F-A2E3-DA90B9DD405A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478214"/>
            <a:ext cx="4572000" cy="3379787"/>
            <a:chOff x="96" y="2112"/>
            <a:chExt cx="2928" cy="2129"/>
          </a:xfrm>
        </p:grpSpPr>
        <p:pic>
          <p:nvPicPr>
            <p:cNvPr id="18449" name="Image 8">
              <a:extLst>
                <a:ext uri="{FF2B5EF4-FFF2-40B4-BE49-F238E27FC236}">
                  <a16:creationId xmlns:a16="http://schemas.microsoft.com/office/drawing/2014/main" id="{DE095CFB-5C2D-1C40-AA1B-C9ABA1C24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112"/>
              <a:ext cx="2928" cy="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Rectangle 10">
              <a:extLst>
                <a:ext uri="{FF2B5EF4-FFF2-40B4-BE49-F238E27FC236}">
                  <a16:creationId xmlns:a16="http://schemas.microsoft.com/office/drawing/2014/main" id="{73675BB6-AF80-AC40-91E0-B3381E857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112"/>
              <a:ext cx="2928" cy="21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</p:grpSp>
      <p:grpSp>
        <p:nvGrpSpPr>
          <p:cNvPr id="18436" name="Group 13">
            <a:extLst>
              <a:ext uri="{FF2B5EF4-FFF2-40B4-BE49-F238E27FC236}">
                <a16:creationId xmlns:a16="http://schemas.microsoft.com/office/drawing/2014/main" id="{89C9FCE4-18A1-B54D-8A85-333B6FCE31A3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429000"/>
            <a:ext cx="4267200" cy="3352800"/>
            <a:chOff x="3072" y="2112"/>
            <a:chExt cx="2688" cy="2112"/>
          </a:xfrm>
        </p:grpSpPr>
        <p:pic>
          <p:nvPicPr>
            <p:cNvPr id="18447" name="Image 7">
              <a:extLst>
                <a:ext uri="{FF2B5EF4-FFF2-40B4-BE49-F238E27FC236}">
                  <a16:creationId xmlns:a16="http://schemas.microsoft.com/office/drawing/2014/main" id="{059F43D1-5F01-A648-825F-457AF52C6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12"/>
              <a:ext cx="2688" cy="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Rectangle 12">
              <a:extLst>
                <a:ext uri="{FF2B5EF4-FFF2-40B4-BE49-F238E27FC236}">
                  <a16:creationId xmlns:a16="http://schemas.microsoft.com/office/drawing/2014/main" id="{75B778D1-AF51-6C4A-B4B7-CCCD312A3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112"/>
              <a:ext cx="2688" cy="21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</p:grpSp>
      <p:sp>
        <p:nvSpPr>
          <p:cNvPr id="18437" name="Text Box 14">
            <a:extLst>
              <a:ext uri="{FF2B5EF4-FFF2-40B4-BE49-F238E27FC236}">
                <a16:creationId xmlns:a16="http://schemas.microsoft.com/office/drawing/2014/main" id="{72D9A49C-1D33-E240-9F82-B1ACBC8AA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371601"/>
            <a:ext cx="38862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 dirty="0" err="1"/>
              <a:t>Beldjord</a:t>
            </a:r>
            <a:r>
              <a:rPr lang="fr-FR" altLang="fr-FR" sz="1800" i="1" dirty="0"/>
              <a:t> et al, ASH 2009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/>
              <a:t>212 patients GRAALL2003-2005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/>
              <a:t>MRD1 en fin d’induction à </a:t>
            </a:r>
            <a:r>
              <a:rPr lang="fr-FR" altLang="fr-FR" sz="1800" b="1" dirty="0"/>
              <a:t>S5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fr-FR" sz="1800" dirty="0"/>
              <a:t>MRD2 en fin de consolidation à </a:t>
            </a:r>
            <a:r>
              <a:rPr lang="fr-FR" altLang="fr-FR" sz="1800" b="1" dirty="0"/>
              <a:t>S12</a:t>
            </a:r>
          </a:p>
          <a:p>
            <a:pPr>
              <a:spcBef>
                <a:spcPct val="50000"/>
              </a:spcBef>
              <a:buFontTx/>
              <a:buNone/>
            </a:pPr>
            <a:endParaRPr lang="fr-FR" altLang="fr-FR" sz="1800" dirty="0"/>
          </a:p>
        </p:txBody>
      </p:sp>
      <p:grpSp>
        <p:nvGrpSpPr>
          <p:cNvPr id="18438" name="Group 16">
            <a:extLst>
              <a:ext uri="{FF2B5EF4-FFF2-40B4-BE49-F238E27FC236}">
                <a16:creationId xmlns:a16="http://schemas.microsoft.com/office/drawing/2014/main" id="{85E97E3F-1502-B247-BB11-BC04DBCFC3BC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685800"/>
            <a:ext cx="4648200" cy="2743200"/>
            <a:chOff x="96" y="432"/>
            <a:chExt cx="2928" cy="1728"/>
          </a:xfrm>
        </p:grpSpPr>
        <p:grpSp>
          <p:nvGrpSpPr>
            <p:cNvPr id="18443" name="Group 6">
              <a:extLst>
                <a:ext uri="{FF2B5EF4-FFF2-40B4-BE49-F238E27FC236}">
                  <a16:creationId xmlns:a16="http://schemas.microsoft.com/office/drawing/2014/main" id="{FF627A8F-E559-FC4E-B293-BBA2E6478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432"/>
              <a:ext cx="2928" cy="1728"/>
              <a:chOff x="192" y="672"/>
              <a:chExt cx="3729" cy="2712"/>
            </a:xfrm>
          </p:grpSpPr>
          <p:pic>
            <p:nvPicPr>
              <p:cNvPr id="18445" name="Image 1">
                <a:extLst>
                  <a:ext uri="{FF2B5EF4-FFF2-40B4-BE49-F238E27FC236}">
                    <a16:creationId xmlns:a16="http://schemas.microsoft.com/office/drawing/2014/main" id="{115F89B2-A640-2E4E-A8F3-23BDEFA6F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672"/>
                <a:ext cx="3729" cy="2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6" name="Rectangle 5">
                <a:extLst>
                  <a:ext uri="{FF2B5EF4-FFF2-40B4-BE49-F238E27FC236}">
                    <a16:creationId xmlns:a16="http://schemas.microsoft.com/office/drawing/2014/main" id="{2F094FBD-F0D3-1E43-BD6E-1FC5AAA54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672"/>
                <a:ext cx="3696" cy="268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4000"/>
              </a:p>
            </p:txBody>
          </p:sp>
        </p:grpSp>
        <p:sp>
          <p:nvSpPr>
            <p:cNvPr id="18444" name="ZoneTexte 4">
              <a:extLst>
                <a:ext uri="{FF2B5EF4-FFF2-40B4-BE49-F238E27FC236}">
                  <a16:creationId xmlns:a16="http://schemas.microsoft.com/office/drawing/2014/main" id="{48B6A3DA-74B0-B445-BFEB-C20CA41EB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500"/>
              <a:ext cx="624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>
                  <a:latin typeface="Calibri" panose="020F0502020204030204" pitchFamily="34" charset="0"/>
                </a:rPr>
                <a:t>&lt; 10-4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>
                  <a:latin typeface="Calibri" panose="020F0502020204030204" pitchFamily="34" charset="0"/>
                </a:rPr>
                <a:t> 10-3 à -10-4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>
                  <a:latin typeface="Calibri" panose="020F0502020204030204" pitchFamily="34" charset="0"/>
                </a:rPr>
                <a:t>&gt; 10-3</a:t>
              </a:r>
            </a:p>
          </p:txBody>
        </p:sp>
      </p:grpSp>
      <p:sp>
        <p:nvSpPr>
          <p:cNvPr id="18439" name="Text Box 17">
            <a:extLst>
              <a:ext uri="{FF2B5EF4-FFF2-40B4-BE49-F238E27FC236}">
                <a16:creationId xmlns:a16="http://schemas.microsoft.com/office/drawing/2014/main" id="{870B37DE-65D6-AF46-A062-B73F539D0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200" b="1"/>
              <a:t>&lt;</a:t>
            </a:r>
            <a:r>
              <a:rPr lang="fr-FR" altLang="fr-FR" sz="1200" b="1">
                <a:latin typeface="Calibri" panose="020F0502020204030204" pitchFamily="34" charset="0"/>
              </a:rPr>
              <a:t>10-4</a:t>
            </a:r>
          </a:p>
        </p:txBody>
      </p:sp>
      <p:sp>
        <p:nvSpPr>
          <p:cNvPr id="18440" name="Text Box 18">
            <a:extLst>
              <a:ext uri="{FF2B5EF4-FFF2-40B4-BE49-F238E27FC236}">
                <a16:creationId xmlns:a16="http://schemas.microsoft.com/office/drawing/2014/main" id="{BF563700-DC56-9C44-B630-DCEA38E7D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8862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200" b="1"/>
              <a:t>&lt;</a:t>
            </a:r>
            <a:r>
              <a:rPr lang="fr-FR" altLang="fr-FR" sz="1200" b="1">
                <a:latin typeface="Calibri" panose="020F0502020204030204" pitchFamily="34" charset="0"/>
              </a:rPr>
              <a:t>10-4</a:t>
            </a:r>
          </a:p>
        </p:txBody>
      </p:sp>
      <p:sp>
        <p:nvSpPr>
          <p:cNvPr id="18441" name="Text Box 19">
            <a:extLst>
              <a:ext uri="{FF2B5EF4-FFF2-40B4-BE49-F238E27FC236}">
                <a16:creationId xmlns:a16="http://schemas.microsoft.com/office/drawing/2014/main" id="{ABB8A13C-21FF-0049-B62C-7C47C475A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953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200" b="1"/>
              <a:t>&gt;</a:t>
            </a:r>
            <a:r>
              <a:rPr lang="fr-FR" altLang="fr-FR" sz="1200" b="1">
                <a:latin typeface="Calibri" panose="020F0502020204030204" pitchFamily="34" charset="0"/>
              </a:rPr>
              <a:t>10-4</a:t>
            </a:r>
          </a:p>
        </p:txBody>
      </p:sp>
      <p:sp>
        <p:nvSpPr>
          <p:cNvPr id="18442" name="Text Box 20">
            <a:extLst>
              <a:ext uri="{FF2B5EF4-FFF2-40B4-BE49-F238E27FC236}">
                <a16:creationId xmlns:a16="http://schemas.microsoft.com/office/drawing/2014/main" id="{EFCF8061-5FFE-EE4F-A385-3213EA9B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334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200" b="1"/>
              <a:t>&gt;</a:t>
            </a:r>
            <a:r>
              <a:rPr lang="fr-FR" altLang="fr-FR" sz="1200" b="1">
                <a:latin typeface="Calibri" panose="020F0502020204030204" pitchFamily="34" charset="0"/>
              </a:rPr>
              <a:t>10-4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oneTexte 4">
            <a:extLst>
              <a:ext uri="{FF2B5EF4-FFF2-40B4-BE49-F238E27FC236}">
                <a16:creationId xmlns:a16="http://schemas.microsoft.com/office/drawing/2014/main" id="{9A916C90-6A58-8D45-BFA9-989A8C776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472239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FR" altLang="fr-FR" sz="1800" dirty="0"/>
              <a:t>Huguet et al, JCO 2018</a:t>
            </a:r>
          </a:p>
        </p:txBody>
      </p:sp>
      <p:pic>
        <p:nvPicPr>
          <p:cNvPr id="29699" name="Image 6">
            <a:extLst>
              <a:ext uri="{FF2B5EF4-FFF2-40B4-BE49-F238E27FC236}">
                <a16:creationId xmlns:a16="http://schemas.microsoft.com/office/drawing/2014/main" id="{5C2D36D9-C474-6C44-9371-108EB680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96"/>
          <a:stretch>
            <a:fillRect/>
          </a:stretch>
        </p:blipFill>
        <p:spPr bwMode="auto">
          <a:xfrm>
            <a:off x="1643063" y="1080969"/>
            <a:ext cx="4500562" cy="265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ZoneTexte 7">
            <a:extLst>
              <a:ext uri="{FF2B5EF4-FFF2-40B4-BE49-F238E27FC236}">
                <a16:creationId xmlns:a16="http://schemas.microsoft.com/office/drawing/2014/main" id="{1D8B5931-055E-8147-B22B-AEC1BF453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2063751"/>
            <a:ext cx="466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1800" dirty="0"/>
              <a:t>EFS à 5 ans: 55,7% vs 25,8% (p&lt;0,001)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1800" dirty="0"/>
              <a:t>Décès en induction: 6,6% vs 18,6% (p&lt;0,001)</a:t>
            </a:r>
          </a:p>
        </p:txBody>
      </p:sp>
      <p:grpSp>
        <p:nvGrpSpPr>
          <p:cNvPr id="29701" name="Groupe 12">
            <a:extLst>
              <a:ext uri="{FF2B5EF4-FFF2-40B4-BE49-F238E27FC236}">
                <a16:creationId xmlns:a16="http://schemas.microsoft.com/office/drawing/2014/main" id="{EDDA6E3F-5EEB-4A47-869C-69482B60E838}"/>
              </a:ext>
            </a:extLst>
          </p:cNvPr>
          <p:cNvGrpSpPr>
            <a:grpSpLocks/>
          </p:cNvGrpSpPr>
          <p:nvPr/>
        </p:nvGrpSpPr>
        <p:grpSpPr bwMode="auto">
          <a:xfrm>
            <a:off x="1647825" y="3825876"/>
            <a:ext cx="8993188" cy="2646363"/>
            <a:chOff x="0" y="4347357"/>
            <a:chExt cx="12204032" cy="2629104"/>
          </a:xfrm>
        </p:grpSpPr>
        <p:pic>
          <p:nvPicPr>
            <p:cNvPr id="29703" name="Image 5">
              <a:extLst>
                <a:ext uri="{FF2B5EF4-FFF2-40B4-BE49-F238E27FC236}">
                  <a16:creationId xmlns:a16="http://schemas.microsoft.com/office/drawing/2014/main" id="{ADF12D1E-D54C-D440-A83E-FA215D9D4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47357"/>
              <a:ext cx="12192000" cy="87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Image 9">
              <a:extLst>
                <a:ext uri="{FF2B5EF4-FFF2-40B4-BE49-F238E27FC236}">
                  <a16:creationId xmlns:a16="http://schemas.microsoft.com/office/drawing/2014/main" id="{3377129B-4FFA-6440-9F91-FA0894934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21783"/>
              <a:ext cx="12192000" cy="44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Image 11">
              <a:extLst>
                <a:ext uri="{FF2B5EF4-FFF2-40B4-BE49-F238E27FC236}">
                  <a16:creationId xmlns:a16="http://schemas.microsoft.com/office/drawing/2014/main" id="{DF9C72BE-F39A-F14C-A62D-5A797C50E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2" y="5689258"/>
              <a:ext cx="12192000" cy="128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2" name="Titre 3">
            <a:extLst>
              <a:ext uri="{FF2B5EF4-FFF2-40B4-BE49-F238E27FC236}">
                <a16:creationId xmlns:a16="http://schemas.microsoft.com/office/drawing/2014/main" id="{E0388A25-C25C-C441-8E76-583FDDF55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4112"/>
            <a:ext cx="11899392" cy="923925"/>
          </a:xfrm>
        </p:spPr>
        <p:txBody>
          <a:bodyPr>
            <a:noAutofit/>
          </a:bodyPr>
          <a:lstStyle/>
          <a:p>
            <a:pPr algn="ctr"/>
            <a:r>
              <a:rPr lang="en-US" altLang="fr-FR" sz="4000" dirty="0">
                <a:solidFill>
                  <a:srgbClr val="0070C0"/>
                </a:solidFill>
                <a:sym typeface="Wingdings" pitchFamily="2" charset="2"/>
              </a:rPr>
              <a:t>Une </a:t>
            </a:r>
            <a:r>
              <a:rPr lang="en-US" altLang="fr-FR" sz="4000" dirty="0" err="1">
                <a:solidFill>
                  <a:srgbClr val="0070C0"/>
                </a:solidFill>
                <a:sym typeface="Wingdings" pitchFamily="2" charset="2"/>
              </a:rPr>
              <a:t>amélioration</a:t>
            </a:r>
            <a:r>
              <a:rPr lang="en-US" altLang="fr-FR" sz="4000" dirty="0">
                <a:solidFill>
                  <a:srgbClr val="0070C0"/>
                </a:solidFill>
                <a:sym typeface="Wingdings" pitchFamily="2" charset="2"/>
              </a:rPr>
              <a:t> disparate : </a:t>
            </a:r>
            <a:r>
              <a:rPr lang="en-US" altLang="fr-FR" sz="4000" dirty="0" err="1">
                <a:solidFill>
                  <a:srgbClr val="0070C0"/>
                </a:solidFill>
                <a:sym typeface="Wingdings" pitchFamily="2" charset="2"/>
              </a:rPr>
              <a:t>toxicité</a:t>
            </a:r>
            <a:r>
              <a:rPr lang="en-US" altLang="fr-FR" sz="4000" dirty="0">
                <a:solidFill>
                  <a:srgbClr val="0070C0"/>
                </a:solidFill>
                <a:sym typeface="Wingdings" pitchFamily="2" charset="2"/>
              </a:rPr>
              <a:t> de la </a:t>
            </a:r>
            <a:r>
              <a:rPr lang="en-US" altLang="fr-FR" sz="4000" dirty="0" err="1">
                <a:solidFill>
                  <a:srgbClr val="0070C0"/>
                </a:solidFill>
                <a:sym typeface="Wingdings" pitchFamily="2" charset="2"/>
              </a:rPr>
              <a:t>procédure</a:t>
            </a:r>
            <a:endParaRPr lang="fr-FR" altLang="fr-FR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C017117-C66D-F242-BA8C-3CD50DD38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173" y="1790700"/>
            <a:ext cx="8746633" cy="32766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Sélection des patients (HR et VHR)</a:t>
            </a:r>
            <a:b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Augmenter le nombre de patient en RC </a:t>
            </a:r>
            <a:b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- en limitant la toxicité de l’induction</a:t>
            </a:r>
            <a:b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- en modifiant la combinaison de chimiothérapie</a:t>
            </a:r>
            <a:b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Minimiser la maladie résiduelle  </a:t>
            </a:r>
            <a:b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A qui profites la greffe?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D68EDF-1AAB-5144-ACB8-E4B84A77F614}"/>
              </a:ext>
            </a:extLst>
          </p:cNvPr>
          <p:cNvSpPr txBox="1"/>
          <p:nvPr/>
        </p:nvSpPr>
        <p:spPr>
          <a:xfrm>
            <a:off x="1372602" y="284926"/>
            <a:ext cx="8997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4000" dirty="0">
                <a:solidFill>
                  <a:srgbClr val="0070C0"/>
                </a:solidFill>
                <a:latin typeface="+mj-lt"/>
              </a:rPr>
              <a:t>Comment améliorer les résultats ?</a:t>
            </a:r>
            <a:endParaRPr lang="fr-FR" sz="40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0" y="2572884"/>
            <a:ext cx="113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Moelle osseuse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3F7DBE9-499C-A14B-BB90-6FF9618B17A4}"/>
              </a:ext>
            </a:extLst>
          </p:cNvPr>
          <p:cNvGrpSpPr/>
          <p:nvPr/>
        </p:nvGrpSpPr>
        <p:grpSpPr>
          <a:xfrm>
            <a:off x="145726" y="776963"/>
            <a:ext cx="11643937" cy="5550685"/>
            <a:chOff x="523679" y="2105891"/>
            <a:chExt cx="11185224" cy="4752109"/>
          </a:xfrm>
        </p:grpSpPr>
        <p:sp>
          <p:nvSpPr>
            <p:cNvPr id="8" name="ZoneTexte 7"/>
            <p:cNvSpPr txBox="1"/>
            <p:nvPr/>
          </p:nvSpPr>
          <p:spPr>
            <a:xfrm>
              <a:off x="5618205" y="2771261"/>
              <a:ext cx="11641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Candidose</a:t>
              </a:r>
            </a:p>
            <a:p>
              <a:r>
                <a:rPr lang="fr-FR" sz="1000" b="1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Pneumocystose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741771" y="4950940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Grippe</a:t>
              </a:r>
            </a:p>
            <a:p>
              <a:r>
                <a:rPr lang="fr-FR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Rougeole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394" y="2339730"/>
              <a:ext cx="7214754" cy="4518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Accolade ouvrante 13"/>
            <p:cNvSpPr/>
            <p:nvPr/>
          </p:nvSpPr>
          <p:spPr>
            <a:xfrm>
              <a:off x="1311564" y="2105891"/>
              <a:ext cx="864000" cy="3362036"/>
            </a:xfrm>
            <a:prstGeom prst="leftBrac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Accolade ouvrante 15"/>
            <p:cNvSpPr/>
            <p:nvPr/>
          </p:nvSpPr>
          <p:spPr>
            <a:xfrm>
              <a:off x="1381247" y="5578764"/>
              <a:ext cx="828000" cy="1279236"/>
            </a:xfrm>
            <a:prstGeom prst="leftBrac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0000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23679" y="6033716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Sang</a:t>
              </a:r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9564" y="2339729"/>
              <a:ext cx="2269339" cy="2293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055A4CBB-702E-514E-A610-6BA948931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8210"/>
            <a:ext cx="10515600" cy="742951"/>
          </a:xfrm>
        </p:spPr>
        <p:txBody>
          <a:bodyPr>
            <a:normAutofit/>
          </a:bodyPr>
          <a:lstStyle/>
          <a:p>
            <a:pPr algn="ctr"/>
            <a:r>
              <a:rPr lang="fr-FR" altLang="fr-FR" sz="4000" dirty="0">
                <a:solidFill>
                  <a:srgbClr val="0070C0"/>
                </a:solidFill>
              </a:rPr>
              <a:t>Hématopoïèse normale</a:t>
            </a:r>
          </a:p>
        </p:txBody>
      </p:sp>
    </p:spTree>
    <p:extLst>
      <p:ext uri="{BB962C8B-B14F-4D97-AF65-F5344CB8AC3E}">
        <p14:creationId xmlns:p14="http://schemas.microsoft.com/office/powerpoint/2010/main" val="583289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>
            <a:extLst>
              <a:ext uri="{FF2B5EF4-FFF2-40B4-BE49-F238E27FC236}">
                <a16:creationId xmlns:a16="http://schemas.microsoft.com/office/drawing/2014/main" id="{8C19FD65-250B-0040-A4B8-290829AB2EA2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519237" y="97536"/>
            <a:ext cx="8893176" cy="114185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4000" dirty="0">
                <a:solidFill>
                  <a:schemeClr val="accent1"/>
                </a:solidFill>
              </a:rPr>
              <a:t>Sélectionner les patients Haut-risque (HR)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00F139A-2ED6-D248-AAEB-F7886B7E55B5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5764213" y="1447800"/>
            <a:ext cx="4648200" cy="3962400"/>
          </a:xfrm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HR-T (50% des patients)</a:t>
            </a:r>
          </a:p>
          <a:p>
            <a:pPr eaLnBrk="1" hangingPunct="1">
              <a:buFontTx/>
              <a:buNone/>
            </a:pPr>
            <a:endParaRPr lang="fr-FR" altLang="fr-FR" sz="1800" b="1">
              <a:solidFill>
                <a:srgbClr val="FF0000"/>
              </a:solidFill>
            </a:endParaRPr>
          </a:p>
          <a:p>
            <a:pPr eaLnBrk="1" hangingPunct="1"/>
            <a:r>
              <a:rPr lang="fr-FR" altLang="fr-FR" sz="1800" b="1"/>
              <a:t>Absence de mutation de NOTCH1/FBXW7 </a:t>
            </a:r>
          </a:p>
          <a:p>
            <a:pPr eaLnBrk="1" hangingPunct="1"/>
            <a:r>
              <a:rPr lang="fr-FR" altLang="fr-FR" sz="1800" b="1"/>
              <a:t>ou RAS-PTEN muté </a:t>
            </a:r>
          </a:p>
          <a:p>
            <a:pPr eaLnBrk="1" hangingPunct="1"/>
            <a:endParaRPr lang="fr-FR" altLang="fr-FR" sz="1800" b="1"/>
          </a:p>
          <a:p>
            <a:pPr eaLnBrk="1" hangingPunct="1"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et/ou</a:t>
            </a:r>
          </a:p>
          <a:p>
            <a:pPr eaLnBrk="1" hangingPunct="1">
              <a:buFontTx/>
              <a:buNone/>
            </a:pPr>
            <a:endParaRPr lang="fr-FR" altLang="fr-FR" sz="1800" b="1">
              <a:solidFill>
                <a:srgbClr val="FF0000"/>
              </a:solidFill>
            </a:endParaRPr>
          </a:p>
          <a:p>
            <a:pPr eaLnBrk="1" hangingPunct="1"/>
            <a:r>
              <a:rPr lang="fr-FR" altLang="fr-FR" sz="1800" b="1"/>
              <a:t>MRD1 ≥10-4 incluant notamment la réalisation d’une cure de rattrapage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A59B03D-DE0D-9642-A94D-3A1CFA077B78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947863" y="1447800"/>
            <a:ext cx="3816350" cy="3962400"/>
          </a:xfrm>
          <a:ln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sz="1800" b="1" dirty="0">
                <a:solidFill>
                  <a:srgbClr val="0099FF"/>
                </a:solidFill>
              </a:rPr>
              <a:t>HR-B (40% des patients)</a:t>
            </a:r>
          </a:p>
          <a:p>
            <a:pPr eaLnBrk="1" hangingPunct="1">
              <a:buFontTx/>
              <a:buNone/>
            </a:pPr>
            <a:endParaRPr lang="fr-FR" altLang="fr-FR" sz="1800" b="1" dirty="0">
              <a:solidFill>
                <a:srgbClr val="0099FF"/>
              </a:solidFill>
            </a:endParaRPr>
          </a:p>
          <a:p>
            <a:pPr eaLnBrk="1" hangingPunct="1"/>
            <a:r>
              <a:rPr lang="fr-FR" altLang="fr-FR" sz="1800" b="1" dirty="0"/>
              <a:t>Délétion de IKZF1 </a:t>
            </a:r>
          </a:p>
          <a:p>
            <a:pPr eaLnBrk="1" hangingPunct="1">
              <a:buFontTx/>
              <a:buNone/>
            </a:pPr>
            <a:r>
              <a:rPr lang="fr-FR" altLang="fr-FR" sz="1800" b="1" dirty="0">
                <a:solidFill>
                  <a:srgbClr val="0099FF"/>
                </a:solidFill>
              </a:rPr>
              <a:t>et/ou</a:t>
            </a:r>
          </a:p>
          <a:p>
            <a:pPr eaLnBrk="1" hangingPunct="1">
              <a:buFontTx/>
              <a:buNone/>
            </a:pPr>
            <a:endParaRPr lang="fr-FR" altLang="fr-FR" sz="1800" b="1" dirty="0">
              <a:solidFill>
                <a:srgbClr val="0099FF"/>
              </a:solidFill>
            </a:endParaRPr>
          </a:p>
          <a:p>
            <a:pPr eaLnBrk="1" hangingPunct="1"/>
            <a:r>
              <a:rPr lang="fr-FR" altLang="fr-FR" sz="1800" b="1" dirty="0"/>
              <a:t>Réarrangement du gène KMT2A (=MLL)</a:t>
            </a:r>
          </a:p>
          <a:p>
            <a:pPr eaLnBrk="1" hangingPunct="1">
              <a:buFontTx/>
              <a:buNone/>
            </a:pPr>
            <a:r>
              <a:rPr lang="fr-FR" altLang="fr-FR" sz="1800" b="1" dirty="0">
                <a:solidFill>
                  <a:srgbClr val="0099FF"/>
                </a:solidFill>
              </a:rPr>
              <a:t>et/ou</a:t>
            </a:r>
          </a:p>
          <a:p>
            <a:pPr eaLnBrk="1" hangingPunct="1">
              <a:buFontTx/>
              <a:buNone/>
            </a:pPr>
            <a:endParaRPr lang="fr-FR" altLang="fr-FR" sz="1800" b="1" dirty="0">
              <a:solidFill>
                <a:srgbClr val="0099FF"/>
              </a:solidFill>
            </a:endParaRPr>
          </a:p>
          <a:p>
            <a:pPr eaLnBrk="1" hangingPunct="1"/>
            <a:r>
              <a:rPr lang="fr-FR" altLang="fr-FR" sz="1800" b="1" dirty="0"/>
              <a:t>MRD1 ≥10-4 incluant notamment la réalisation d’une cure de rattrapage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2E59426-8A92-3545-925A-E4EC3A83D7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19457"/>
            <a:ext cx="10515600" cy="907886"/>
          </a:xfrm>
        </p:spPr>
        <p:txBody>
          <a:bodyPr/>
          <a:lstStyle/>
          <a:p>
            <a:pPr algn="ctr" eaLnBrk="1" hangingPunct="1"/>
            <a:r>
              <a:rPr lang="fr-FR" altLang="fr-FR" sz="4000" dirty="0">
                <a:solidFill>
                  <a:schemeClr val="accent1"/>
                </a:solidFill>
              </a:rPr>
              <a:t>Adaptation à l’âge pour limiter la toxicité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B4F4783-0305-DA4A-BA28-05ED2314215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5"/>
            <a:ext cx="10515600" cy="3551047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3200" b="1" dirty="0">
                <a:solidFill>
                  <a:srgbClr val="3399FF"/>
                </a:solidFill>
              </a:rPr>
              <a:t>&lt; 45 ans</a:t>
            </a:r>
          </a:p>
          <a:p>
            <a:pPr lvl="1" eaLnBrk="1" hangingPunct="1"/>
            <a:r>
              <a:rPr lang="fr-FR" altLang="fr-FR" sz="3200" dirty="0"/>
              <a:t>Pleines doses de chimiothérapie</a:t>
            </a:r>
          </a:p>
          <a:p>
            <a:pPr lvl="1" eaLnBrk="1" hangingPunct="1"/>
            <a:r>
              <a:rPr lang="fr-FR" altLang="fr-FR" sz="3200" dirty="0"/>
              <a:t>Allogreffe à conditionnement standard</a:t>
            </a:r>
          </a:p>
          <a:p>
            <a:pPr lvl="1" eaLnBrk="1" hangingPunct="1">
              <a:buFontTx/>
              <a:buNone/>
            </a:pPr>
            <a:endParaRPr lang="fr-FR" altLang="fr-FR" sz="3200" dirty="0"/>
          </a:p>
          <a:p>
            <a:pPr eaLnBrk="1" hangingPunct="1"/>
            <a:r>
              <a:rPr lang="fr-FR" altLang="fr-FR" sz="3200" b="1" dirty="0">
                <a:solidFill>
                  <a:srgbClr val="3399FF"/>
                </a:solidFill>
              </a:rPr>
              <a:t>&gt; 45 ans</a:t>
            </a:r>
          </a:p>
          <a:p>
            <a:pPr lvl="1" eaLnBrk="1" hangingPunct="1"/>
            <a:r>
              <a:rPr lang="fr-FR" altLang="fr-FR" sz="3200" dirty="0"/>
              <a:t>Doses réduites de stéroïdes, </a:t>
            </a:r>
            <a:r>
              <a:rPr lang="fr-FR" altLang="fr-FR" sz="3200" dirty="0" err="1"/>
              <a:t>asparaginase</a:t>
            </a:r>
            <a:r>
              <a:rPr lang="fr-FR" altLang="fr-FR" sz="3200" dirty="0"/>
              <a:t>, </a:t>
            </a:r>
            <a:r>
              <a:rPr lang="fr-FR" altLang="fr-FR" sz="3200" dirty="0" err="1"/>
              <a:t>daunorubicine</a:t>
            </a:r>
            <a:r>
              <a:rPr lang="fr-FR" altLang="fr-FR" sz="3200" dirty="0"/>
              <a:t>, </a:t>
            </a:r>
            <a:r>
              <a:rPr lang="fr-FR" altLang="fr-FR" sz="3200" dirty="0" err="1"/>
              <a:t>methotrexate</a:t>
            </a:r>
            <a:endParaRPr lang="fr-FR" altLang="fr-FR" sz="3200" dirty="0"/>
          </a:p>
          <a:p>
            <a:pPr lvl="1" eaLnBrk="1" hangingPunct="1"/>
            <a:r>
              <a:rPr lang="fr-FR" altLang="fr-FR" sz="3200" dirty="0"/>
              <a:t>Place de l’Allogreffe à conditionnement atténué?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3108F44-64C8-974B-810B-4F4A1977F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5920" y="0"/>
            <a:ext cx="9382633" cy="9223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sz="4000" dirty="0">
                <a:solidFill>
                  <a:schemeClr val="accent1"/>
                </a:solidFill>
                <a:cs typeface="Calibri" panose="020F0502020204030204" pitchFamily="34" charset="0"/>
              </a:rPr>
              <a:t>Minimiser la MRD: Le </a:t>
            </a:r>
            <a:r>
              <a:rPr lang="fr-FR" altLang="fr-FR" sz="4000" dirty="0" err="1">
                <a:solidFill>
                  <a:schemeClr val="accent1"/>
                </a:solidFill>
                <a:cs typeface="Calibri" panose="020F0502020204030204" pitchFamily="34" charset="0"/>
              </a:rPr>
              <a:t>Blinatumomab</a:t>
            </a:r>
            <a:r>
              <a:rPr lang="fr-FR" altLang="fr-FR" sz="4000" dirty="0">
                <a:solidFill>
                  <a:schemeClr val="accent1"/>
                </a:solidFill>
                <a:cs typeface="Calibri" panose="020F0502020204030204" pitchFamily="34" charset="0"/>
              </a:rPr>
              <a:t> ou </a:t>
            </a:r>
            <a:r>
              <a:rPr lang="fr-FR" altLang="fr-FR" sz="4000" dirty="0" err="1">
                <a:solidFill>
                  <a:schemeClr val="accent1"/>
                </a:solidFill>
                <a:cs typeface="Calibri" panose="020F0502020204030204" pitchFamily="34" charset="0"/>
              </a:rPr>
              <a:t>Blincyto</a:t>
            </a:r>
            <a:r>
              <a:rPr lang="fr-FR" altLang="fr-FR" sz="4000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®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8AD85016-CFF2-C94A-B1C6-2B3985567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96975"/>
            <a:ext cx="8631238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>
            <a:extLst>
              <a:ext uri="{FF2B5EF4-FFF2-40B4-BE49-F238E27FC236}">
                <a16:creationId xmlns:a16="http://schemas.microsoft.com/office/drawing/2014/main" id="{E810ACC5-AC42-8C4E-AEDD-5E567DF09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163513"/>
            <a:ext cx="7886700" cy="501650"/>
          </a:xfrm>
        </p:spPr>
        <p:txBody>
          <a:bodyPr>
            <a:noAutofit/>
          </a:bodyPr>
          <a:lstStyle/>
          <a:p>
            <a:pPr algn="ctr"/>
            <a:r>
              <a:rPr lang="fr-FR" altLang="fr-FR" sz="4000" dirty="0">
                <a:solidFill>
                  <a:schemeClr val="accent1"/>
                </a:solidFill>
                <a:cs typeface="Calibri" panose="020F0502020204030204" pitchFamily="34" charset="0"/>
              </a:rPr>
              <a:t>Des effets indésirables spécifiques</a:t>
            </a:r>
          </a:p>
        </p:txBody>
      </p:sp>
      <p:grpSp>
        <p:nvGrpSpPr>
          <p:cNvPr id="43011" name="Groupe 6">
            <a:extLst>
              <a:ext uri="{FF2B5EF4-FFF2-40B4-BE49-F238E27FC236}">
                <a16:creationId xmlns:a16="http://schemas.microsoft.com/office/drawing/2014/main" id="{CE36D6D4-7BBD-6D45-A3F6-E5E18E1DAFED}"/>
              </a:ext>
            </a:extLst>
          </p:cNvPr>
          <p:cNvGrpSpPr>
            <a:grpSpLocks/>
          </p:cNvGrpSpPr>
          <p:nvPr/>
        </p:nvGrpSpPr>
        <p:grpSpPr bwMode="auto">
          <a:xfrm>
            <a:off x="2189164" y="990600"/>
            <a:ext cx="8097837" cy="5029200"/>
            <a:chOff x="838200" y="1022699"/>
            <a:chExt cx="8763000" cy="5473700"/>
          </a:xfrm>
        </p:grpSpPr>
        <p:pic>
          <p:nvPicPr>
            <p:cNvPr id="43013" name="Image 3">
              <a:extLst>
                <a:ext uri="{FF2B5EF4-FFF2-40B4-BE49-F238E27FC236}">
                  <a16:creationId xmlns:a16="http://schemas.microsoft.com/office/drawing/2014/main" id="{EB30D668-BEF0-294C-BC90-24BF9476C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022699"/>
              <a:ext cx="8763000" cy="547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dre 4">
              <a:extLst>
                <a:ext uri="{FF2B5EF4-FFF2-40B4-BE49-F238E27FC236}">
                  <a16:creationId xmlns:a16="http://schemas.microsoft.com/office/drawing/2014/main" id="{ED0F3229-963C-944F-A762-1434AC740B28}"/>
                </a:ext>
              </a:extLst>
            </p:cNvPr>
            <p:cNvSpPr/>
            <p:nvPr/>
          </p:nvSpPr>
          <p:spPr>
            <a:xfrm>
              <a:off x="838200" y="4607904"/>
              <a:ext cx="8763000" cy="649656"/>
            </a:xfrm>
            <a:prstGeom prst="frame">
              <a:avLst/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3000">
                <a:solidFill>
                  <a:schemeClr val="tx1"/>
                </a:solidFill>
              </a:endParaRPr>
            </a:p>
          </p:txBody>
        </p:sp>
      </p:grpSp>
      <p:sp>
        <p:nvSpPr>
          <p:cNvPr id="43012" name="ZoneTexte 5">
            <a:extLst>
              <a:ext uri="{FF2B5EF4-FFF2-40B4-BE49-F238E27FC236}">
                <a16:creationId xmlns:a16="http://schemas.microsoft.com/office/drawing/2014/main" id="{33EC1842-986A-824D-9A3F-C7E368B71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925" y="6325155"/>
            <a:ext cx="3013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err="1"/>
              <a:t>Kantarjian</a:t>
            </a:r>
            <a:r>
              <a:rPr lang="fr-FR" altLang="fr-FR" sz="1800" dirty="0"/>
              <a:t> et al, NEJM2017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>
            <a:extLst>
              <a:ext uri="{FF2B5EF4-FFF2-40B4-BE49-F238E27FC236}">
                <a16:creationId xmlns:a16="http://schemas.microsoft.com/office/drawing/2014/main" id="{F913A8E7-E519-294C-8C9B-1315B8FA32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" y="64217"/>
            <a:ext cx="11765280" cy="89082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4000" dirty="0">
                <a:solidFill>
                  <a:schemeClr val="accent1"/>
                </a:solidFill>
                <a:cs typeface="Calibri" panose="020F0502020204030204" pitchFamily="34" charset="0"/>
              </a:rPr>
              <a:t>Etude GRAALL-QUEST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4AA86AE-3F84-0EF9-FA82-BCB05442D28E}"/>
              </a:ext>
            </a:extLst>
          </p:cNvPr>
          <p:cNvGrpSpPr/>
          <p:nvPr/>
        </p:nvGrpSpPr>
        <p:grpSpPr>
          <a:xfrm>
            <a:off x="299811" y="2728358"/>
            <a:ext cx="5422900" cy="2592387"/>
            <a:chOff x="3167063" y="2662239"/>
            <a:chExt cx="5422900" cy="25923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3FEB28-93D0-EB41-A1E5-4C3F600E097E}"/>
                </a:ext>
              </a:extLst>
            </p:cNvPr>
            <p:cNvSpPr/>
            <p:nvPr/>
          </p:nvSpPr>
          <p:spPr>
            <a:xfrm>
              <a:off x="5659439" y="2670175"/>
              <a:ext cx="2505075" cy="287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5060" name="ZoneTexte 4">
              <a:extLst>
                <a:ext uri="{FF2B5EF4-FFF2-40B4-BE49-F238E27FC236}">
                  <a16:creationId xmlns:a16="http://schemas.microsoft.com/office/drawing/2014/main" id="{B82B02D3-CCCD-404C-A5A8-57E043641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063" y="2662239"/>
              <a:ext cx="1689100" cy="2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Induction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Consolidation n°1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Consolidation n°2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Allogeneic</a:t>
              </a:r>
              <a:r>
                <a:rPr lang="fr-FR" altLang="fr-FR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SCT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CFCCC3-0839-B74B-84AF-966C22E680EB}"/>
                </a:ext>
              </a:extLst>
            </p:cNvPr>
            <p:cNvSpPr/>
            <p:nvPr/>
          </p:nvSpPr>
          <p:spPr>
            <a:xfrm>
              <a:off x="5659439" y="2662239"/>
              <a:ext cx="573087" cy="2952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177668-F2EA-BD49-829C-7F550112CCE0}"/>
                </a:ext>
              </a:extLst>
            </p:cNvPr>
            <p:cNvSpPr/>
            <p:nvPr/>
          </p:nvSpPr>
          <p:spPr>
            <a:xfrm>
              <a:off x="5645150" y="3454400"/>
              <a:ext cx="571500" cy="2873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 err="1">
                  <a:solidFill>
                    <a:prstClr val="black"/>
                  </a:solidFill>
                  <a:latin typeface="Calibri"/>
                </a:rPr>
                <a:t>AraC</a:t>
              </a:r>
              <a:endParaRPr lang="fr-F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443298-8A21-6045-8FD8-D2F411C8F69B}"/>
                </a:ext>
              </a:extLst>
            </p:cNvPr>
            <p:cNvSpPr/>
            <p:nvPr/>
          </p:nvSpPr>
          <p:spPr>
            <a:xfrm>
              <a:off x="6573838" y="3454400"/>
              <a:ext cx="576262" cy="2873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</a:rPr>
                <a:t>MTX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7D6D3-EDBA-7142-AD36-673DF4B92E06}"/>
                </a:ext>
              </a:extLst>
            </p:cNvPr>
            <p:cNvSpPr/>
            <p:nvPr/>
          </p:nvSpPr>
          <p:spPr>
            <a:xfrm>
              <a:off x="7510463" y="3454400"/>
              <a:ext cx="431800" cy="2873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</a:rPr>
                <a:t>CY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1BDACF-6592-9242-A068-21EDD9674E44}"/>
                </a:ext>
              </a:extLst>
            </p:cNvPr>
            <p:cNvSpPr/>
            <p:nvPr/>
          </p:nvSpPr>
          <p:spPr>
            <a:xfrm>
              <a:off x="5630864" y="4181476"/>
              <a:ext cx="1368425" cy="288925"/>
            </a:xfrm>
            <a:prstGeom prst="rect">
              <a:avLst/>
            </a:prstGeom>
            <a:solidFill>
              <a:srgbClr val="FF0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 err="1">
                  <a:solidFill>
                    <a:prstClr val="white"/>
                  </a:solidFill>
                  <a:latin typeface="Calibri"/>
                </a:rPr>
                <a:t>Blinatumomab</a:t>
              </a:r>
              <a:endParaRPr lang="fr-FR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5C3ECA-2198-B148-80A7-8EF6CD619270}"/>
                </a:ext>
              </a:extLst>
            </p:cNvPr>
            <p:cNvSpPr/>
            <p:nvPr/>
          </p:nvSpPr>
          <p:spPr>
            <a:xfrm>
              <a:off x="7223125" y="4173539"/>
              <a:ext cx="1366838" cy="288925"/>
            </a:xfrm>
            <a:prstGeom prst="rect">
              <a:avLst/>
            </a:prstGeom>
            <a:solidFill>
              <a:srgbClr val="FF0000"/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 err="1">
                  <a:solidFill>
                    <a:prstClr val="white"/>
                  </a:solidFill>
                  <a:latin typeface="Calibri"/>
                </a:rPr>
                <a:t>Blinatumomab</a:t>
              </a:r>
              <a:endParaRPr lang="fr-FR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067" name="ZoneTexte 12">
              <a:extLst>
                <a:ext uri="{FF2B5EF4-FFF2-40B4-BE49-F238E27FC236}">
                  <a16:creationId xmlns:a16="http://schemas.microsoft.com/office/drawing/2014/main" id="{885FF90F-0091-B74E-9812-7D84CE260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8001" y="2957513"/>
              <a:ext cx="4175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45068" name="ZoneTexte 13">
              <a:extLst>
                <a:ext uri="{FF2B5EF4-FFF2-40B4-BE49-F238E27FC236}">
                  <a16:creationId xmlns:a16="http://schemas.microsoft.com/office/drawing/2014/main" id="{50DC0612-F47B-3049-BDC6-19606E0F9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7913" y="2971801"/>
              <a:ext cx="4175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45069" name="ZoneTexte 14">
              <a:extLst>
                <a:ext uri="{FF2B5EF4-FFF2-40B4-BE49-F238E27FC236}">
                  <a16:creationId xmlns:a16="http://schemas.microsoft.com/office/drawing/2014/main" id="{6D197B4B-0762-E047-888E-1A1B32FB4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3838" y="2971801"/>
              <a:ext cx="4175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45070" name="ZoneTexte 15">
              <a:extLst>
                <a:ext uri="{FF2B5EF4-FFF2-40B4-BE49-F238E27FC236}">
                  <a16:creationId xmlns:a16="http://schemas.microsoft.com/office/drawing/2014/main" id="{BBFDDB12-BF6E-1541-B82C-A4F35AB06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3038" y="3741739"/>
              <a:ext cx="4175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45071" name="ZoneTexte 16">
              <a:extLst>
                <a:ext uri="{FF2B5EF4-FFF2-40B4-BE49-F238E27FC236}">
                  <a16:creationId xmlns:a16="http://schemas.microsoft.com/office/drawing/2014/main" id="{726B9F10-A805-D845-83F2-A58652357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9663" y="3741739"/>
              <a:ext cx="4175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45072" name="ZoneTexte 17">
              <a:extLst>
                <a:ext uri="{FF2B5EF4-FFF2-40B4-BE49-F238E27FC236}">
                  <a16:creationId xmlns:a16="http://schemas.microsoft.com/office/drawing/2014/main" id="{E45E2DAF-93DD-9F4A-B4C2-D7C873D26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2263" y="4462464"/>
              <a:ext cx="4175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45073" name="ZoneTexte 18">
              <a:extLst>
                <a:ext uri="{FF2B5EF4-FFF2-40B4-BE49-F238E27FC236}">
                  <a16:creationId xmlns:a16="http://schemas.microsoft.com/office/drawing/2014/main" id="{69F0ED56-BBB6-AB4A-9C7E-4AA5F19BD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7226" y="4462464"/>
              <a:ext cx="4159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5D5C6E5-2EFA-2841-9254-A424FF353497}"/>
                </a:ext>
              </a:extLst>
            </p:cNvPr>
            <p:cNvSpPr/>
            <p:nvPr/>
          </p:nvSpPr>
          <p:spPr>
            <a:xfrm>
              <a:off x="5645151" y="4894264"/>
              <a:ext cx="792163" cy="2873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 err="1">
                  <a:solidFill>
                    <a:prstClr val="black"/>
                  </a:solidFill>
                  <a:latin typeface="Calibri"/>
                </a:rPr>
                <a:t>AlloSCT</a:t>
              </a:r>
              <a:endParaRPr lang="fr-F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75" name="ZoneTexte 20">
              <a:extLst>
                <a:ext uri="{FF2B5EF4-FFF2-40B4-BE49-F238E27FC236}">
                  <a16:creationId xmlns:a16="http://schemas.microsoft.com/office/drawing/2014/main" id="{AC13F678-96E0-AD46-B577-63980FEE3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6689" y="3454400"/>
              <a:ext cx="3000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ts val="100"/>
                </a:spcAft>
                <a:buNone/>
              </a:pPr>
              <a:r>
                <a:rPr lang="fr-FR" altLang="fr-FR" sz="1800" b="1">
                  <a:solidFill>
                    <a:srgbClr val="FF0000"/>
                  </a:solidFill>
                  <a:latin typeface="Calibri" panose="020F0502020204030204" pitchFamily="34" charset="0"/>
                </a:rPr>
                <a:t>*</a:t>
              </a:r>
            </a:p>
          </p:txBody>
        </p:sp>
        <p:sp>
          <p:nvSpPr>
            <p:cNvPr id="45076" name="ZoneTexte 21">
              <a:extLst>
                <a:ext uri="{FF2B5EF4-FFF2-40B4-BE49-F238E27FC236}">
                  <a16:creationId xmlns:a16="http://schemas.microsoft.com/office/drawing/2014/main" id="{6E76A543-DEA9-1143-BD44-580DF6E91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1289" y="4141788"/>
              <a:ext cx="3000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ts val="100"/>
                </a:spcAft>
                <a:buNone/>
              </a:pPr>
              <a:r>
                <a:rPr lang="fr-FR" altLang="fr-FR" sz="1800" b="1">
                  <a:solidFill>
                    <a:srgbClr val="FF0000"/>
                  </a:solidFill>
                  <a:latin typeface="Calibri" panose="020F0502020204030204" pitchFamily="34" charset="0"/>
                </a:rPr>
                <a:t>*</a:t>
              </a:r>
            </a:p>
          </p:txBody>
        </p:sp>
        <p:sp>
          <p:nvSpPr>
            <p:cNvPr id="45077" name="ZoneTexte 22">
              <a:extLst>
                <a:ext uri="{FF2B5EF4-FFF2-40B4-BE49-F238E27FC236}">
                  <a16:creationId xmlns:a16="http://schemas.microsoft.com/office/drawing/2014/main" id="{4BD37B46-BB2E-D140-A75A-6C6B396F0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7164" y="4884739"/>
              <a:ext cx="3000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ts val="100"/>
                </a:spcAft>
                <a:buNone/>
              </a:pPr>
              <a:r>
                <a:rPr lang="fr-FR" altLang="fr-FR" sz="1800" b="1">
                  <a:solidFill>
                    <a:srgbClr val="FF0000"/>
                  </a:solidFill>
                  <a:latin typeface="Calibri" panose="020F0502020204030204" pitchFamily="34" charset="0"/>
                </a:rPr>
                <a:t>*</a:t>
              </a:r>
            </a:p>
          </p:txBody>
        </p:sp>
        <p:sp>
          <p:nvSpPr>
            <p:cNvPr id="45078" name="ZoneTexte 23">
              <a:extLst>
                <a:ext uri="{FF2B5EF4-FFF2-40B4-BE49-F238E27FC236}">
                  <a16:creationId xmlns:a16="http://schemas.microsoft.com/office/drawing/2014/main" id="{C8F1043D-CC9F-C646-8A25-31300CF32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325" y="3597276"/>
              <a:ext cx="5159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 b="1">
                  <a:solidFill>
                    <a:srgbClr val="FF0000"/>
                  </a:solidFill>
                  <a:latin typeface="Calibri" panose="020F0502020204030204" pitchFamily="34" charset="0"/>
                </a:rPr>
                <a:t>MRD1</a:t>
              </a:r>
            </a:p>
          </p:txBody>
        </p:sp>
        <p:sp>
          <p:nvSpPr>
            <p:cNvPr id="45079" name="ZoneTexte 24">
              <a:extLst>
                <a:ext uri="{FF2B5EF4-FFF2-40B4-BE49-F238E27FC236}">
                  <a16:creationId xmlns:a16="http://schemas.microsoft.com/office/drawing/2014/main" id="{A897A047-8DF7-6E40-AF35-609ADBCBF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3339" y="4268788"/>
              <a:ext cx="51593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 b="1">
                  <a:solidFill>
                    <a:srgbClr val="FF0000"/>
                  </a:solidFill>
                  <a:latin typeface="Calibri" panose="020F0502020204030204" pitchFamily="34" charset="0"/>
                </a:rPr>
                <a:t>MRD2</a:t>
              </a:r>
            </a:p>
          </p:txBody>
        </p:sp>
        <p:sp>
          <p:nvSpPr>
            <p:cNvPr id="45080" name="ZoneTexte 25">
              <a:extLst>
                <a:ext uri="{FF2B5EF4-FFF2-40B4-BE49-F238E27FC236}">
                  <a16:creationId xmlns:a16="http://schemas.microsoft.com/office/drawing/2014/main" id="{09406158-6EBE-A249-AE9E-9DEB40C6B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214" y="5006975"/>
              <a:ext cx="51593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 b="1">
                  <a:solidFill>
                    <a:srgbClr val="FF0000"/>
                  </a:solidFill>
                  <a:latin typeface="Calibri" panose="020F0502020204030204" pitchFamily="34" charset="0"/>
                </a:rPr>
                <a:t>MRD3</a:t>
              </a:r>
            </a:p>
          </p:txBody>
        </p:sp>
      </p:grpSp>
      <p:pic>
        <p:nvPicPr>
          <p:cNvPr id="45081" name="Picture 5">
            <a:extLst>
              <a:ext uri="{FF2B5EF4-FFF2-40B4-BE49-F238E27FC236}">
                <a16:creationId xmlns:a16="http://schemas.microsoft.com/office/drawing/2014/main" id="{400C094D-65F9-C047-8161-D8C5A654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1" y="6091432"/>
            <a:ext cx="2667000" cy="552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">
            <a:extLst>
              <a:ext uri="{FF2B5EF4-FFF2-40B4-BE49-F238E27FC236}">
                <a16:creationId xmlns:a16="http://schemas.microsoft.com/office/drawing/2014/main" id="{29D06FD1-65CC-245D-9EC7-39C3EE6FA3EE}"/>
              </a:ext>
            </a:extLst>
          </p:cNvPr>
          <p:cNvGrpSpPr>
            <a:grpSpLocks/>
          </p:cNvGrpSpPr>
          <p:nvPr/>
        </p:nvGrpSpPr>
        <p:grpSpPr bwMode="auto">
          <a:xfrm>
            <a:off x="6137048" y="2087800"/>
            <a:ext cx="6064250" cy="4240213"/>
            <a:chOff x="660400" y="1916113"/>
            <a:chExt cx="6064250" cy="42402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31217B-EEEE-4012-811E-E710875D480B}"/>
                </a:ext>
              </a:extLst>
            </p:cNvPr>
            <p:cNvSpPr/>
            <p:nvPr/>
          </p:nvSpPr>
          <p:spPr>
            <a:xfrm>
              <a:off x="3362325" y="1925638"/>
              <a:ext cx="2505075" cy="287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" name="ZoneTexte 4">
              <a:extLst>
                <a:ext uri="{FF2B5EF4-FFF2-40B4-BE49-F238E27FC236}">
                  <a16:creationId xmlns:a16="http://schemas.microsoft.com/office/drawing/2014/main" id="{5AB761CA-FEF4-08D2-2F48-6C6F763A5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400" y="1916113"/>
              <a:ext cx="2346325" cy="403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Induction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Consolidation n°1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Consolidation n°2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Delayed Intensification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Consolidation n°3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Maintenance (2 ans)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163808-6435-A4B5-4B70-5C05BD755E40}"/>
                </a:ext>
              </a:extLst>
            </p:cNvPr>
            <p:cNvSpPr/>
            <p:nvPr/>
          </p:nvSpPr>
          <p:spPr>
            <a:xfrm>
              <a:off x="3362325" y="1916113"/>
              <a:ext cx="573088" cy="29686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A436A7-7905-6EE2-57F6-EADF11371B53}"/>
                </a:ext>
              </a:extLst>
            </p:cNvPr>
            <p:cNvSpPr/>
            <p:nvPr/>
          </p:nvSpPr>
          <p:spPr>
            <a:xfrm>
              <a:off x="3348038" y="2719388"/>
              <a:ext cx="571500" cy="288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 err="1">
                  <a:solidFill>
                    <a:prstClr val="black"/>
                  </a:solidFill>
                  <a:latin typeface="Calibri"/>
                </a:rPr>
                <a:t>AraC</a:t>
              </a:r>
              <a:endParaRPr lang="fr-F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11DDBA-056E-96C3-D79E-3089BD167DB0}"/>
                </a:ext>
              </a:extLst>
            </p:cNvPr>
            <p:cNvSpPr/>
            <p:nvPr/>
          </p:nvSpPr>
          <p:spPr>
            <a:xfrm>
              <a:off x="4276725" y="2719388"/>
              <a:ext cx="576263" cy="28892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</a:rPr>
                <a:t>MTX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DC10A6-510E-1F27-779D-BAE20B64925C}"/>
                </a:ext>
              </a:extLst>
            </p:cNvPr>
            <p:cNvSpPr/>
            <p:nvPr/>
          </p:nvSpPr>
          <p:spPr>
            <a:xfrm>
              <a:off x="5213350" y="2719388"/>
              <a:ext cx="431800" cy="2889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</a:rPr>
                <a:t>CY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98042C-1625-E096-B2E5-C015238A9FC8}"/>
                </a:ext>
              </a:extLst>
            </p:cNvPr>
            <p:cNvSpPr/>
            <p:nvPr/>
          </p:nvSpPr>
          <p:spPr>
            <a:xfrm>
              <a:off x="4875213" y="3429001"/>
              <a:ext cx="571500" cy="2873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 err="1">
                  <a:solidFill>
                    <a:prstClr val="black"/>
                  </a:solidFill>
                  <a:latin typeface="Calibri"/>
                </a:rPr>
                <a:t>AraC</a:t>
              </a:r>
              <a:endParaRPr lang="fr-F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E1184D-A85F-4290-46D6-AD35A029C8E2}"/>
                </a:ext>
              </a:extLst>
            </p:cNvPr>
            <p:cNvSpPr/>
            <p:nvPr/>
          </p:nvSpPr>
          <p:spPr>
            <a:xfrm>
              <a:off x="3324225" y="3436938"/>
              <a:ext cx="1368425" cy="288925"/>
            </a:xfrm>
            <a:prstGeom prst="rect">
              <a:avLst/>
            </a:prstGeom>
            <a:solidFill>
              <a:srgbClr val="FF0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 err="1">
                  <a:solidFill>
                    <a:prstClr val="white"/>
                  </a:solidFill>
                  <a:latin typeface="Calibri"/>
                </a:rPr>
                <a:t>Blinatumomab</a:t>
              </a:r>
              <a:endParaRPr lang="fr-FR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ZoneTexte 11">
              <a:extLst>
                <a:ext uri="{FF2B5EF4-FFF2-40B4-BE49-F238E27FC236}">
                  <a16:creationId xmlns:a16="http://schemas.microsoft.com/office/drawing/2014/main" id="{F8BBED14-C649-EC9D-1E90-B32CB9C21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0888" y="2212975"/>
              <a:ext cx="4175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22" name="ZoneTexte 12">
              <a:extLst>
                <a:ext uri="{FF2B5EF4-FFF2-40B4-BE49-F238E27FC236}">
                  <a16:creationId xmlns:a16="http://schemas.microsoft.com/office/drawing/2014/main" id="{F3CF436E-22FF-6800-B470-0C522B858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0800" y="2227263"/>
              <a:ext cx="4175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23" name="ZoneTexte 13">
              <a:extLst>
                <a:ext uri="{FF2B5EF4-FFF2-40B4-BE49-F238E27FC236}">
                  <a16:creationId xmlns:a16="http://schemas.microsoft.com/office/drawing/2014/main" id="{5A334644-EC81-6D8B-8961-45E959453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6725" y="2227263"/>
              <a:ext cx="4175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24" name="ZoneTexte 14">
              <a:extLst>
                <a:ext uri="{FF2B5EF4-FFF2-40B4-BE49-F238E27FC236}">
                  <a16:creationId xmlns:a16="http://schemas.microsoft.com/office/drawing/2014/main" id="{376615D9-4D7F-F13C-8482-EC358BF8A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925" y="3008313"/>
              <a:ext cx="4175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25" name="ZoneTexte 15">
              <a:extLst>
                <a:ext uri="{FF2B5EF4-FFF2-40B4-BE49-F238E27FC236}">
                  <a16:creationId xmlns:a16="http://schemas.microsoft.com/office/drawing/2014/main" id="{A5BCC22A-CFB3-8272-0638-74469EFE3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2550" y="3008313"/>
              <a:ext cx="4175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26" name="ZoneTexte 16">
              <a:extLst>
                <a:ext uri="{FF2B5EF4-FFF2-40B4-BE49-F238E27FC236}">
                  <a16:creationId xmlns:a16="http://schemas.microsoft.com/office/drawing/2014/main" id="{0042B409-CCF1-3803-DD95-F0A799C26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5625" y="3716338"/>
              <a:ext cx="4175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27" name="ZoneTexte 17">
              <a:extLst>
                <a:ext uri="{FF2B5EF4-FFF2-40B4-BE49-F238E27FC236}">
                  <a16:creationId xmlns:a16="http://schemas.microsoft.com/office/drawing/2014/main" id="{973C9D7D-5BA7-73CD-7FC3-24DCC5CA0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575" y="2719388"/>
              <a:ext cx="3000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ts val="100"/>
                </a:spcAft>
                <a:buNone/>
              </a:pPr>
              <a:r>
                <a:rPr lang="fr-FR" altLang="fr-FR" sz="1800" b="1">
                  <a:solidFill>
                    <a:srgbClr val="FF0000"/>
                  </a:solidFill>
                  <a:latin typeface="Calibri" panose="020F0502020204030204" pitchFamily="34" charset="0"/>
                </a:rPr>
                <a:t>*</a:t>
              </a:r>
            </a:p>
          </p:txBody>
        </p:sp>
        <p:sp>
          <p:nvSpPr>
            <p:cNvPr id="28" name="ZoneTexte 18">
              <a:extLst>
                <a:ext uri="{FF2B5EF4-FFF2-40B4-BE49-F238E27FC236}">
                  <a16:creationId xmlns:a16="http://schemas.microsoft.com/office/drawing/2014/main" id="{C6A5FB05-AC8C-5717-DB8C-617B308FF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4175" y="3397250"/>
              <a:ext cx="3000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ts val="100"/>
                </a:spcAft>
                <a:buNone/>
              </a:pPr>
              <a:r>
                <a:rPr lang="fr-FR" altLang="fr-FR" sz="1800" b="1">
                  <a:solidFill>
                    <a:srgbClr val="FF0000"/>
                  </a:solidFill>
                  <a:latin typeface="Calibri" panose="020F0502020204030204" pitchFamily="34" charset="0"/>
                </a:rPr>
                <a:t>*</a:t>
              </a:r>
            </a:p>
          </p:txBody>
        </p:sp>
        <p:sp>
          <p:nvSpPr>
            <p:cNvPr id="29" name="ZoneTexte 19">
              <a:extLst>
                <a:ext uri="{FF2B5EF4-FFF2-40B4-BE49-F238E27FC236}">
                  <a16:creationId xmlns:a16="http://schemas.microsoft.com/office/drawing/2014/main" id="{999E5B27-24D9-6A38-4ADE-A098FA288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050" y="4140200"/>
              <a:ext cx="3000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ts val="100"/>
                </a:spcAft>
                <a:buNone/>
              </a:pPr>
              <a:r>
                <a:rPr lang="fr-FR" altLang="fr-FR" sz="1800" b="1">
                  <a:solidFill>
                    <a:srgbClr val="FF0000"/>
                  </a:solidFill>
                  <a:latin typeface="Calibri" panose="020F0502020204030204" pitchFamily="34" charset="0"/>
                </a:rPr>
                <a:t>*</a:t>
              </a:r>
            </a:p>
          </p:txBody>
        </p:sp>
        <p:sp>
          <p:nvSpPr>
            <p:cNvPr id="30" name="ZoneTexte 20">
              <a:extLst>
                <a:ext uri="{FF2B5EF4-FFF2-40B4-BE49-F238E27FC236}">
                  <a16:creationId xmlns:a16="http://schemas.microsoft.com/office/drawing/2014/main" id="{9EDBF4BE-BE4F-E32F-9FB4-43C1C5602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213" y="2863850"/>
              <a:ext cx="5159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 b="1">
                  <a:solidFill>
                    <a:srgbClr val="FF0000"/>
                  </a:solidFill>
                  <a:latin typeface="Calibri" panose="020F0502020204030204" pitchFamily="34" charset="0"/>
                </a:rPr>
                <a:t>MRD1</a:t>
              </a:r>
            </a:p>
          </p:txBody>
        </p:sp>
        <p:sp>
          <p:nvSpPr>
            <p:cNvPr id="31" name="ZoneTexte 21">
              <a:extLst>
                <a:ext uri="{FF2B5EF4-FFF2-40B4-BE49-F238E27FC236}">
                  <a16:creationId xmlns:a16="http://schemas.microsoft.com/office/drawing/2014/main" id="{B9360002-8E2F-0EC5-E0C8-908276104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6225" y="3524250"/>
              <a:ext cx="5159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 b="1">
                  <a:solidFill>
                    <a:srgbClr val="FF0000"/>
                  </a:solidFill>
                  <a:latin typeface="Calibri" panose="020F0502020204030204" pitchFamily="34" charset="0"/>
                </a:rPr>
                <a:t>MRD2</a:t>
              </a:r>
            </a:p>
          </p:txBody>
        </p:sp>
        <p:sp>
          <p:nvSpPr>
            <p:cNvPr id="32" name="ZoneTexte 22">
              <a:extLst>
                <a:ext uri="{FF2B5EF4-FFF2-40B4-BE49-F238E27FC236}">
                  <a16:creationId xmlns:a16="http://schemas.microsoft.com/office/drawing/2014/main" id="{72AC0C60-91C0-E550-EE0A-9343C633A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3688" y="4262438"/>
              <a:ext cx="5143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 b="1">
                  <a:solidFill>
                    <a:srgbClr val="FF0000"/>
                  </a:solidFill>
                  <a:latin typeface="Calibri" panose="020F0502020204030204" pitchFamily="34" charset="0"/>
                </a:rPr>
                <a:t>MRD3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1AD1B3-984A-970F-FA5F-F30E5FDC4673}"/>
                </a:ext>
              </a:extLst>
            </p:cNvPr>
            <p:cNvSpPr/>
            <p:nvPr/>
          </p:nvSpPr>
          <p:spPr>
            <a:xfrm>
              <a:off x="3348038" y="4149725"/>
              <a:ext cx="1814512" cy="28733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" name="ZoneTexte 29">
              <a:extLst>
                <a:ext uri="{FF2B5EF4-FFF2-40B4-BE49-F238E27FC236}">
                  <a16:creationId xmlns:a16="http://schemas.microsoft.com/office/drawing/2014/main" id="{A38F8B42-D7D3-5322-1258-5652FE14A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451350"/>
              <a:ext cx="4159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35" name="ZoneTexte 30">
              <a:extLst>
                <a:ext uri="{FF2B5EF4-FFF2-40B4-BE49-F238E27FC236}">
                  <a16:creationId xmlns:a16="http://schemas.microsoft.com/office/drawing/2014/main" id="{CB70F854-D44F-E08D-36A9-BF363ECC4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2525" y="4451350"/>
              <a:ext cx="4175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DBAE22C-D5C8-1D59-9E8F-017FFDC229D7}"/>
                </a:ext>
              </a:extLst>
            </p:cNvPr>
            <p:cNvSpPr/>
            <p:nvPr/>
          </p:nvSpPr>
          <p:spPr>
            <a:xfrm>
              <a:off x="5692775" y="3429001"/>
              <a:ext cx="576263" cy="28733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</a:rPr>
                <a:t>MTX</a:t>
              </a:r>
            </a:p>
          </p:txBody>
        </p:sp>
        <p:sp>
          <p:nvSpPr>
            <p:cNvPr id="37" name="ZoneTexte 33">
              <a:extLst>
                <a:ext uri="{FF2B5EF4-FFF2-40B4-BE49-F238E27FC236}">
                  <a16:creationId xmlns:a16="http://schemas.microsoft.com/office/drawing/2014/main" id="{92D750C3-34A7-990B-3FA9-DB3272D29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1975" y="3716338"/>
              <a:ext cx="4175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1E0D41-ADEB-1BD7-B73D-28D8DE983DE1}"/>
                </a:ext>
              </a:extLst>
            </p:cNvPr>
            <p:cNvSpPr/>
            <p:nvPr/>
          </p:nvSpPr>
          <p:spPr>
            <a:xfrm>
              <a:off x="4867275" y="4873625"/>
              <a:ext cx="571500" cy="2873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 err="1">
                  <a:solidFill>
                    <a:prstClr val="black"/>
                  </a:solidFill>
                  <a:latin typeface="Calibri"/>
                </a:rPr>
                <a:t>AraC</a:t>
              </a:r>
              <a:endParaRPr lang="fr-F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D4E4C45-19F2-2D97-7DF4-78B96FD5B8E6}"/>
                </a:ext>
              </a:extLst>
            </p:cNvPr>
            <p:cNvSpPr/>
            <p:nvPr/>
          </p:nvSpPr>
          <p:spPr>
            <a:xfrm>
              <a:off x="3316288" y="4881562"/>
              <a:ext cx="1368425" cy="287338"/>
            </a:xfrm>
            <a:prstGeom prst="rect">
              <a:avLst/>
            </a:prstGeom>
            <a:solidFill>
              <a:srgbClr val="FF0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 err="1">
                  <a:solidFill>
                    <a:prstClr val="white"/>
                  </a:solidFill>
                  <a:latin typeface="Calibri"/>
                </a:rPr>
                <a:t>Blinatumomab</a:t>
              </a:r>
              <a:endParaRPr lang="fr-FR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ZoneTexte 36">
              <a:extLst>
                <a:ext uri="{FF2B5EF4-FFF2-40B4-BE49-F238E27FC236}">
                  <a16:creationId xmlns:a16="http://schemas.microsoft.com/office/drawing/2014/main" id="{6780200C-A669-96C8-B774-0632EDDCE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7688" y="5160963"/>
              <a:ext cx="4175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41" name="ZoneTexte 37">
              <a:extLst>
                <a:ext uri="{FF2B5EF4-FFF2-40B4-BE49-F238E27FC236}">
                  <a16:creationId xmlns:a16="http://schemas.microsoft.com/office/drawing/2014/main" id="{91C205CF-C5CE-7A7D-B7B9-677926408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238" y="4840288"/>
              <a:ext cx="3000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ts val="100"/>
                </a:spcAft>
                <a:buNone/>
              </a:pPr>
              <a:r>
                <a:rPr lang="fr-FR" altLang="fr-FR" sz="1800" b="1">
                  <a:solidFill>
                    <a:srgbClr val="FF0000"/>
                  </a:solidFill>
                  <a:latin typeface="Calibri" panose="020F0502020204030204" pitchFamily="34" charset="0"/>
                </a:rPr>
                <a:t>*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5FDA37C-C533-C7C1-4831-4016EF4C362F}"/>
                </a:ext>
              </a:extLst>
            </p:cNvPr>
            <p:cNvSpPr/>
            <p:nvPr/>
          </p:nvSpPr>
          <p:spPr>
            <a:xfrm>
              <a:off x="5684838" y="4873625"/>
              <a:ext cx="576262" cy="28733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</a:rPr>
                <a:t>MTX</a:t>
              </a:r>
            </a:p>
          </p:txBody>
        </p:sp>
        <p:sp>
          <p:nvSpPr>
            <p:cNvPr id="43" name="ZoneTexte 40">
              <a:extLst>
                <a:ext uri="{FF2B5EF4-FFF2-40B4-BE49-F238E27FC236}">
                  <a16:creationId xmlns:a16="http://schemas.microsoft.com/office/drawing/2014/main" id="{83E15A1A-57E9-59C8-3087-DB65822D5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4038" y="5160963"/>
              <a:ext cx="4175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CA77E6-9AB8-C630-94B0-63BCDB420DD2}"/>
                </a:ext>
              </a:extLst>
            </p:cNvPr>
            <p:cNvSpPr/>
            <p:nvPr/>
          </p:nvSpPr>
          <p:spPr>
            <a:xfrm>
              <a:off x="3317875" y="5599112"/>
              <a:ext cx="1368425" cy="288925"/>
            </a:xfrm>
            <a:prstGeom prst="rect">
              <a:avLst/>
            </a:prstGeom>
            <a:solidFill>
              <a:srgbClr val="FF0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fr-FR" sz="1400" dirty="0" err="1">
                  <a:solidFill>
                    <a:prstClr val="white"/>
                  </a:solidFill>
                  <a:latin typeface="Calibri"/>
                </a:rPr>
                <a:t>Blinatumomab</a:t>
              </a:r>
              <a:endParaRPr lang="fr-FR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ZoneTexte 42">
              <a:extLst>
                <a:ext uri="{FF2B5EF4-FFF2-40B4-BE49-F238E27FC236}">
                  <a16:creationId xmlns:a16="http://schemas.microsoft.com/office/drawing/2014/main" id="{CE9A0ACC-E2A7-05B6-F56E-917E51851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9275" y="5878513"/>
              <a:ext cx="4175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rgbClr val="000000"/>
                  </a:solidFill>
                  <a:latin typeface="Calibri" panose="020F0502020204030204" pitchFamily="34" charset="0"/>
                </a:rPr>
                <a:t>IT</a:t>
              </a:r>
            </a:p>
          </p:txBody>
        </p:sp>
        <p:sp>
          <p:nvSpPr>
            <p:cNvPr id="46" name="ZoneTexte 43">
              <a:extLst>
                <a:ext uri="{FF2B5EF4-FFF2-40B4-BE49-F238E27FC236}">
                  <a16:creationId xmlns:a16="http://schemas.microsoft.com/office/drawing/2014/main" id="{EFEF55C5-55FB-90DC-6B56-2F178D939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825" y="5557838"/>
              <a:ext cx="3000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ts val="100"/>
                </a:spcAft>
                <a:buNone/>
              </a:pPr>
              <a:r>
                <a:rPr lang="fr-FR" altLang="fr-FR" sz="1800" b="1">
                  <a:solidFill>
                    <a:srgbClr val="FF0000"/>
                  </a:solidFill>
                  <a:latin typeface="Calibri" panose="020F0502020204030204" pitchFamily="34" charset="0"/>
                </a:rPr>
                <a:t>*</a:t>
              </a:r>
            </a:p>
          </p:txBody>
        </p:sp>
        <p:sp>
          <p:nvSpPr>
            <p:cNvPr id="47" name="ZoneTexte 44">
              <a:extLst>
                <a:ext uri="{FF2B5EF4-FFF2-40B4-BE49-F238E27FC236}">
                  <a16:creationId xmlns:a16="http://schemas.microsoft.com/office/drawing/2014/main" id="{654C86F0-D2D4-CC9D-A663-35FD0E318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9875" y="5686425"/>
              <a:ext cx="5159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000" b="1">
                  <a:solidFill>
                    <a:srgbClr val="FF0000"/>
                  </a:solidFill>
                  <a:latin typeface="Calibri" panose="020F0502020204030204" pitchFamily="34" charset="0"/>
                </a:rPr>
                <a:t>MRD4</a:t>
              </a:r>
            </a:p>
          </p:txBody>
        </p:sp>
        <p:sp>
          <p:nvSpPr>
            <p:cNvPr id="48" name="ZoneTexte 45">
              <a:extLst>
                <a:ext uri="{FF2B5EF4-FFF2-40B4-BE49-F238E27FC236}">
                  <a16:creationId xmlns:a16="http://schemas.microsoft.com/office/drawing/2014/main" id="{10D761EC-7B71-C21F-5A1F-080B7889E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188" y="5608638"/>
              <a:ext cx="20494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  <a:latin typeface="Calibri" panose="020F0502020204030204" pitchFamily="34" charset="0"/>
                </a:rPr>
                <a:t>x3, Month 1,3, 5  + POMP</a:t>
              </a: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FFEA280F-7E4D-C918-F713-E1712A0FB339}"/>
              </a:ext>
            </a:extLst>
          </p:cNvPr>
          <p:cNvSpPr txBox="1"/>
          <p:nvPr/>
        </p:nvSpPr>
        <p:spPr>
          <a:xfrm>
            <a:off x="1688343" y="1103900"/>
            <a:ext cx="202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/>
                </a:solidFill>
              </a:rPr>
              <a:t>Donneur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EC47E5C-6D60-CC25-C3B8-080CFA1212A6}"/>
              </a:ext>
            </a:extLst>
          </p:cNvPr>
          <p:cNvSpPr txBox="1"/>
          <p:nvPr/>
        </p:nvSpPr>
        <p:spPr>
          <a:xfrm>
            <a:off x="7881710" y="1103900"/>
            <a:ext cx="32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/>
                </a:solidFill>
              </a:rPr>
              <a:t>Pas de donneur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C5C9FBE-A341-784E-8917-D444C3E68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9405"/>
            <a:ext cx="8229600" cy="8366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4000" dirty="0">
                <a:solidFill>
                  <a:schemeClr val="accent1"/>
                </a:solidFill>
                <a:cs typeface="Calibri" panose="020F0502020204030204" pitchFamily="34" charset="0"/>
              </a:rPr>
              <a:t>Qui bénéficie de l’allogreffe ?</a:t>
            </a:r>
          </a:p>
        </p:txBody>
      </p:sp>
      <p:grpSp>
        <p:nvGrpSpPr>
          <p:cNvPr id="49155" name="Group 3">
            <a:extLst>
              <a:ext uri="{FF2B5EF4-FFF2-40B4-BE49-F238E27FC236}">
                <a16:creationId xmlns:a16="http://schemas.microsoft.com/office/drawing/2014/main" id="{9DC8B5EA-ECF4-7A40-A3AD-CB47448F8BD9}"/>
              </a:ext>
            </a:extLst>
          </p:cNvPr>
          <p:cNvGrpSpPr>
            <a:grpSpLocks/>
          </p:cNvGrpSpPr>
          <p:nvPr/>
        </p:nvGrpSpPr>
        <p:grpSpPr bwMode="auto">
          <a:xfrm>
            <a:off x="2495551" y="1196975"/>
            <a:ext cx="7129463" cy="5183188"/>
            <a:chOff x="612" y="845"/>
            <a:chExt cx="4491" cy="3265"/>
          </a:xfrm>
        </p:grpSpPr>
        <p:sp>
          <p:nvSpPr>
            <p:cNvPr id="49158" name="Rectangle 4">
              <a:extLst>
                <a:ext uri="{FF2B5EF4-FFF2-40B4-BE49-F238E27FC236}">
                  <a16:creationId xmlns:a16="http://schemas.microsoft.com/office/drawing/2014/main" id="{AFDED9F0-90A4-1744-8122-37D7264D6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845"/>
              <a:ext cx="4491" cy="326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  <p:pic>
          <p:nvPicPr>
            <p:cNvPr id="49159" name="Picture 5" descr="RFS by HSCT &amp; MRD1">
              <a:extLst>
                <a:ext uri="{FF2B5EF4-FFF2-40B4-BE49-F238E27FC236}">
                  <a16:creationId xmlns:a16="http://schemas.microsoft.com/office/drawing/2014/main" id="{16640D60-706A-3545-BF78-87DD5C6D3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845"/>
              <a:ext cx="4399" cy="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56" name="Text Box 6">
            <a:extLst>
              <a:ext uri="{FF2B5EF4-FFF2-40B4-BE49-F238E27FC236}">
                <a16:creationId xmlns:a16="http://schemas.microsoft.com/office/drawing/2014/main" id="{8D9725C5-CD3B-CF47-8583-A3ED21C7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420" y="6421883"/>
            <a:ext cx="316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/>
              <a:t>A Huynh et al, ASH2013</a:t>
            </a:r>
          </a:p>
        </p:txBody>
      </p:sp>
      <p:sp>
        <p:nvSpPr>
          <p:cNvPr id="49157" name="Rectangle 7">
            <a:extLst>
              <a:ext uri="{FF2B5EF4-FFF2-40B4-BE49-F238E27FC236}">
                <a16:creationId xmlns:a16="http://schemas.microsoft.com/office/drawing/2014/main" id="{5E9BA9D4-95C7-4641-9EE6-FA4A6285A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2997201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/>
              <a:t>(HR, 0.6; p=0.02)</a:t>
            </a:r>
            <a:r>
              <a:rPr lang="fr-FR" altLang="fr-FR" sz="180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>
            <a:extLst>
              <a:ext uri="{FF2B5EF4-FFF2-40B4-BE49-F238E27FC236}">
                <a16:creationId xmlns:a16="http://schemas.microsoft.com/office/drawing/2014/main" id="{FFB52CB9-B22E-9E4F-BD08-31330A63EDD2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478756" y="121920"/>
            <a:ext cx="8893175" cy="1417638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FR" altLang="fr-FR" sz="4000" dirty="0">
                <a:solidFill>
                  <a:schemeClr val="accent1"/>
                </a:solidFill>
              </a:rPr>
              <a:t>Protocole GRAALL-2014</a:t>
            </a:r>
            <a:br>
              <a:rPr lang="fr-FR" altLang="fr-FR" sz="4000" dirty="0">
                <a:solidFill>
                  <a:schemeClr val="accent1"/>
                </a:solidFill>
              </a:rPr>
            </a:br>
            <a:r>
              <a:rPr lang="fr-FR" altLang="fr-FR" sz="4000" dirty="0">
                <a:solidFill>
                  <a:schemeClr val="accent1"/>
                </a:solidFill>
              </a:rPr>
              <a:t>Groupe Très Haut-risque (VHR)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877DCF7-A577-0B41-B871-6C7D7BEA8C4A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909763" y="2500314"/>
            <a:ext cx="8031162" cy="2681287"/>
          </a:xfrm>
          <a:ln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sz="2000" b="1">
                <a:solidFill>
                  <a:srgbClr val="0099FF"/>
                </a:solidFill>
              </a:rPr>
              <a:t>VHR-B et VHR-T </a:t>
            </a:r>
          </a:p>
          <a:p>
            <a:pPr eaLnBrk="1" hangingPunct="1">
              <a:buFontTx/>
              <a:buNone/>
            </a:pPr>
            <a:endParaRPr lang="fr-FR" altLang="fr-FR" sz="2000" b="1">
              <a:solidFill>
                <a:srgbClr val="0099FF"/>
              </a:solidFill>
            </a:endParaRPr>
          </a:p>
          <a:p>
            <a:pPr eaLnBrk="1" hangingPunct="1"/>
            <a:r>
              <a:rPr lang="fr-FR" altLang="fr-FR" sz="2000" b="1"/>
              <a:t>MRD1 ≥10-3 (avec une sensibilité d’au moins 10-3)</a:t>
            </a:r>
          </a:p>
          <a:p>
            <a:pPr eaLnBrk="1" hangingPunct="1">
              <a:buFontTx/>
              <a:buNone/>
            </a:pPr>
            <a:r>
              <a:rPr lang="fr-FR" altLang="fr-FR" sz="2000" b="1">
                <a:solidFill>
                  <a:srgbClr val="0099FF"/>
                </a:solidFill>
              </a:rPr>
              <a:t>et/ou</a:t>
            </a:r>
          </a:p>
          <a:p>
            <a:pPr eaLnBrk="1" hangingPunct="1">
              <a:buFontTx/>
              <a:buNone/>
            </a:pPr>
            <a:endParaRPr lang="fr-FR" altLang="fr-FR" sz="2000" b="1">
              <a:solidFill>
                <a:srgbClr val="0099FF"/>
              </a:solidFill>
            </a:endParaRPr>
          </a:p>
          <a:p>
            <a:pPr eaLnBrk="1" hangingPunct="1"/>
            <a:r>
              <a:rPr lang="fr-FR" altLang="fr-FR" sz="2000" b="1"/>
              <a:t>MRD2 ≥  10-4 (avec sensibilité d’au moins 10-4)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99D53-5DBF-0243-A334-B315525B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22" y="110856"/>
            <a:ext cx="10515600" cy="850582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Et la rechute ?</a:t>
            </a:r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729DB586-359B-3B4E-BB56-094EB22DBDB8}"/>
              </a:ext>
            </a:extLst>
          </p:cNvPr>
          <p:cNvGrpSpPr>
            <a:grpSpLocks/>
          </p:cNvGrpSpPr>
          <p:nvPr/>
        </p:nvGrpSpPr>
        <p:grpSpPr bwMode="auto">
          <a:xfrm>
            <a:off x="505968" y="1411224"/>
            <a:ext cx="5699760" cy="3660648"/>
            <a:chOff x="96" y="432"/>
            <a:chExt cx="2928" cy="1728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CC89EE4A-25DD-9B47-866B-9054630E34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432"/>
              <a:ext cx="2928" cy="1728"/>
              <a:chOff x="192" y="672"/>
              <a:chExt cx="3729" cy="2712"/>
            </a:xfrm>
          </p:grpSpPr>
          <p:pic>
            <p:nvPicPr>
              <p:cNvPr id="7" name="Image 1">
                <a:extLst>
                  <a:ext uri="{FF2B5EF4-FFF2-40B4-BE49-F238E27FC236}">
                    <a16:creationId xmlns:a16="http://schemas.microsoft.com/office/drawing/2014/main" id="{07FE6A33-8684-3A45-9E7D-917E25482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672"/>
                <a:ext cx="3729" cy="2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7EBE1B03-A22A-F54F-9CF2-F7DDE5B76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672"/>
                <a:ext cx="3696" cy="268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4000"/>
              </a:p>
            </p:txBody>
          </p:sp>
        </p:grpSp>
        <p:sp>
          <p:nvSpPr>
            <p:cNvPr id="6" name="ZoneTexte 4">
              <a:extLst>
                <a:ext uri="{FF2B5EF4-FFF2-40B4-BE49-F238E27FC236}">
                  <a16:creationId xmlns:a16="http://schemas.microsoft.com/office/drawing/2014/main" id="{0CC8A602-EC29-A745-A0C2-C3104F8AC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500"/>
              <a:ext cx="624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>
                  <a:latin typeface="Calibri" panose="020F0502020204030204" pitchFamily="34" charset="0"/>
                </a:rPr>
                <a:t>&lt; 10-4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>
                  <a:latin typeface="Calibri" panose="020F0502020204030204" pitchFamily="34" charset="0"/>
                </a:rPr>
                <a:t> 10-3 à -10-4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>
                  <a:latin typeface="Calibri" panose="020F0502020204030204" pitchFamily="34" charset="0"/>
                </a:rPr>
                <a:t>&gt; 10-3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FF8C5F8A-2E4A-5A4B-8DCB-A4F35A4B26BC}"/>
              </a:ext>
            </a:extLst>
          </p:cNvPr>
          <p:cNvSpPr txBox="1"/>
          <p:nvPr/>
        </p:nvSpPr>
        <p:spPr>
          <a:xfrm>
            <a:off x="6482842" y="2165350"/>
            <a:ext cx="4754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/>
              <a:t>45% des patients  des patients du protocole LALA-94 ont rechuté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30% des patients du GRAALL2003-2005 ont rechuté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La MRD est prédictive de ce risque de rechute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990C84-6CA9-D345-AC38-858BB6A6CB96}"/>
              </a:ext>
            </a:extLst>
          </p:cNvPr>
          <p:cNvSpPr txBox="1"/>
          <p:nvPr/>
        </p:nvSpPr>
        <p:spPr>
          <a:xfrm>
            <a:off x="6651320" y="5684034"/>
            <a:ext cx="5249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Beldjord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K et al, Blood 2014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Tavernier E et al,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Leukemia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2007</a:t>
            </a: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Desjonqueres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 et al, Blood Cancer Journal 2016</a:t>
            </a:r>
          </a:p>
        </p:txBody>
      </p:sp>
    </p:spTree>
    <p:extLst>
      <p:ext uri="{BB962C8B-B14F-4D97-AF65-F5344CB8AC3E}">
        <p14:creationId xmlns:p14="http://schemas.microsoft.com/office/powerpoint/2010/main" val="3420459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54F944-F6C2-EB4A-A16A-269435BB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116"/>
            <a:ext cx="10515600" cy="90284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Un pronostic défavorable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A7FAE5-7BF3-C04A-BAEF-3AB104AB8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066"/>
            <a:ext cx="6125330" cy="39331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68A41D8-EBC6-C147-855E-7CD8BBB8B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699" y="1163066"/>
            <a:ext cx="6043470" cy="39331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D7CCEC8-9152-6940-B309-1987F8126D8E}"/>
              </a:ext>
            </a:extLst>
          </p:cNvPr>
          <p:cNvSpPr txBox="1"/>
          <p:nvPr/>
        </p:nvSpPr>
        <p:spPr>
          <a:xfrm>
            <a:off x="6801633" y="5971933"/>
            <a:ext cx="530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Gokbuget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N et al,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Haematologica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Desjonqueres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 et al, Blood Cancer Journal 2016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703A59-8211-194D-8A22-BC6060A76A17}"/>
              </a:ext>
            </a:extLst>
          </p:cNvPr>
          <p:cNvSpPr txBox="1"/>
          <p:nvPr/>
        </p:nvSpPr>
        <p:spPr>
          <a:xfrm>
            <a:off x="838200" y="5694934"/>
            <a:ext cx="5769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53% de RC2 avec chimiothérapie intensive</a:t>
            </a:r>
          </a:p>
          <a:p>
            <a:pPr marL="285750" indent="-285750">
              <a:buFontTx/>
              <a:buChar char="-"/>
            </a:pPr>
            <a:r>
              <a:rPr lang="fr-FR" dirty="0"/>
              <a:t>Survie médiane à 6,8 mois</a:t>
            </a:r>
          </a:p>
          <a:p>
            <a:pPr marL="285750" indent="-285750">
              <a:buFontTx/>
              <a:buChar char="-"/>
            </a:pPr>
            <a:r>
              <a:rPr lang="fr-FR" dirty="0"/>
              <a:t>13,3% de patients vivant à 5 ans </a:t>
            </a:r>
          </a:p>
        </p:txBody>
      </p:sp>
    </p:spTree>
    <p:extLst>
      <p:ext uri="{BB962C8B-B14F-4D97-AF65-F5344CB8AC3E}">
        <p14:creationId xmlns:p14="http://schemas.microsoft.com/office/powerpoint/2010/main" val="3799114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90C51-56D4-C34F-A8DF-0EEDA32C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"/>
            <a:ext cx="10515600" cy="829691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Obtenir une RC2 avant une allogreffe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BC7CDE-5351-6D4B-AD5B-B53E67056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" y="1500357"/>
            <a:ext cx="6330696" cy="433453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BF40087-B1A7-A042-9AB5-63FD31F5DD25}"/>
              </a:ext>
            </a:extLst>
          </p:cNvPr>
          <p:cNvSpPr txBox="1"/>
          <p:nvPr/>
        </p:nvSpPr>
        <p:spPr>
          <a:xfrm>
            <a:off x="6638795" y="6231382"/>
            <a:ext cx="555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Desjonqueres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 et al, Blood Cancer Journal 2016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E95A74-EEE1-0044-A1FC-2D68BE0C94BE}"/>
              </a:ext>
            </a:extLst>
          </p:cNvPr>
          <p:cNvSpPr txBox="1"/>
          <p:nvPr/>
        </p:nvSpPr>
        <p:spPr>
          <a:xfrm>
            <a:off x="7339584" y="2828544"/>
            <a:ext cx="389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Quid de la MRD en ligne ultérieure ?</a:t>
            </a:r>
          </a:p>
          <a:p>
            <a:pPr marL="285750" indent="-285750">
              <a:buFontTx/>
              <a:buChar char="-"/>
            </a:pPr>
            <a:r>
              <a:rPr lang="fr-FR" dirty="0"/>
              <a:t>Facteurs favorisant la survie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Rechute tardive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Allogreffe en RC2</a:t>
            </a:r>
          </a:p>
        </p:txBody>
      </p:sp>
    </p:spTree>
    <p:extLst>
      <p:ext uri="{BB962C8B-B14F-4D97-AF65-F5344CB8AC3E}">
        <p14:creationId xmlns:p14="http://schemas.microsoft.com/office/powerpoint/2010/main" val="108554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A846489-FD18-3B4B-A303-4A161A892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8210"/>
            <a:ext cx="10515600" cy="742951"/>
          </a:xfrm>
        </p:spPr>
        <p:txBody>
          <a:bodyPr>
            <a:normAutofit/>
          </a:bodyPr>
          <a:lstStyle/>
          <a:p>
            <a:pPr algn="ctr"/>
            <a:r>
              <a:rPr lang="fr-FR" altLang="fr-FR" sz="4000" dirty="0" err="1">
                <a:solidFill>
                  <a:srgbClr val="0070C0"/>
                </a:solidFill>
              </a:rPr>
              <a:t>Hematopoiese</a:t>
            </a:r>
            <a:r>
              <a:rPr lang="fr-FR" altLang="fr-FR" sz="4000" dirty="0">
                <a:solidFill>
                  <a:srgbClr val="0070C0"/>
                </a:solidFill>
              </a:rPr>
              <a:t> normale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6B2171A-FE25-1F45-82AC-CCAAB70D91E7}"/>
              </a:ext>
            </a:extLst>
          </p:cNvPr>
          <p:cNvGrpSpPr/>
          <p:nvPr/>
        </p:nvGrpSpPr>
        <p:grpSpPr>
          <a:xfrm>
            <a:off x="9706348" y="1680051"/>
            <a:ext cx="2497842" cy="4160815"/>
            <a:chOff x="7707313" y="1574801"/>
            <a:chExt cx="2709863" cy="4157662"/>
          </a:xfrm>
        </p:grpSpPr>
        <p:sp>
          <p:nvSpPr>
            <p:cNvPr id="12292" name="AutoShape 4">
              <a:extLst>
                <a:ext uri="{FF2B5EF4-FFF2-40B4-BE49-F238E27FC236}">
                  <a16:creationId xmlns:a16="http://schemas.microsoft.com/office/drawing/2014/main" id="{4C5F8A22-C433-9F4B-BF2D-7DB9B67CA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313" y="1574801"/>
              <a:ext cx="1795462" cy="324167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3" name="Rectangle 5">
              <a:extLst>
                <a:ext uri="{FF2B5EF4-FFF2-40B4-BE49-F238E27FC236}">
                  <a16:creationId xmlns:a16="http://schemas.microsoft.com/office/drawing/2014/main" id="{2C52D3D8-99ED-7440-8FBD-7FE1AD06E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313" y="4797425"/>
              <a:ext cx="1797050" cy="7556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5" name="Line 7">
              <a:extLst>
                <a:ext uri="{FF2B5EF4-FFF2-40B4-BE49-F238E27FC236}">
                  <a16:creationId xmlns:a16="http://schemas.microsoft.com/office/drawing/2014/main" id="{02EC809B-CFF3-084E-B6D4-CB1C1E285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7600" y="1628776"/>
              <a:ext cx="0" cy="31670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6" name="Rectangle 8">
              <a:extLst>
                <a:ext uri="{FF2B5EF4-FFF2-40B4-BE49-F238E27FC236}">
                  <a16:creationId xmlns:a16="http://schemas.microsoft.com/office/drawing/2014/main" id="{6C4C402E-4922-4B48-B12D-135F375B56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682957" y="2894807"/>
              <a:ext cx="1011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>
                  <a:latin typeface="Times New Roman" panose="02020603050405020304" pitchFamily="18" charset="0"/>
                </a:rPr>
                <a:t>moelle</a:t>
              </a:r>
            </a:p>
          </p:txBody>
        </p:sp>
        <p:sp>
          <p:nvSpPr>
            <p:cNvPr id="12297" name="Line 9">
              <a:extLst>
                <a:ext uri="{FF2B5EF4-FFF2-40B4-BE49-F238E27FC236}">
                  <a16:creationId xmlns:a16="http://schemas.microsoft.com/office/drawing/2014/main" id="{D2407468-B349-E940-BF37-324EE3026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7600" y="4868863"/>
              <a:ext cx="0" cy="863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8" name="Rectangle 10">
              <a:extLst>
                <a:ext uri="{FF2B5EF4-FFF2-40B4-BE49-F238E27FC236}">
                  <a16:creationId xmlns:a16="http://schemas.microsoft.com/office/drawing/2014/main" id="{676EB9B1-406D-8542-B1DE-14B655E34E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769475" y="5065713"/>
              <a:ext cx="742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>
                  <a:latin typeface="Times New Roman" panose="02020603050405020304" pitchFamily="18" charset="0"/>
                </a:rPr>
                <a:t>sang</a:t>
              </a:r>
            </a:p>
          </p:txBody>
        </p:sp>
      </p:grpSp>
      <p:pic>
        <p:nvPicPr>
          <p:cNvPr id="12299" name="Picture 11">
            <a:extLst>
              <a:ext uri="{FF2B5EF4-FFF2-40B4-BE49-F238E27FC236}">
                <a16:creationId xmlns:a16="http://schemas.microsoft.com/office/drawing/2014/main" id="{E177BDC5-12B4-2E47-9821-401881ABE2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0" r="44099"/>
          <a:stretch>
            <a:fillRect/>
          </a:stretch>
        </p:blipFill>
        <p:spPr bwMode="auto">
          <a:xfrm>
            <a:off x="4999802" y="1315420"/>
            <a:ext cx="4089400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B8A820EA-1F95-BF40-9174-48AC80CF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812"/>
            <a:ext cx="4938706" cy="51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62067-92D6-3B4A-9A09-611AEA6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8974"/>
            <a:ext cx="10515600" cy="866267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L’immunothérapie en rechute</a:t>
            </a:r>
          </a:p>
        </p:txBody>
      </p:sp>
      <p:pic>
        <p:nvPicPr>
          <p:cNvPr id="3" name="Picture 2" descr="http://d3md5dngttnvbj.cloudfront.net/content/bloodjournal/125/26/4010/F1.large.jpg?width=800&amp;height=600&amp;carousel=1">
            <a:extLst>
              <a:ext uri="{FF2B5EF4-FFF2-40B4-BE49-F238E27FC236}">
                <a16:creationId xmlns:a16="http://schemas.microsoft.com/office/drawing/2014/main" id="{D59C4094-00D0-7348-802B-F1A6893D2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69" y="1333709"/>
            <a:ext cx="5807661" cy="444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07257D0-AE75-294E-8A74-1EF6419B34DC}"/>
              </a:ext>
            </a:extLst>
          </p:cNvPr>
          <p:cNvSpPr txBox="1"/>
          <p:nvPr/>
        </p:nvSpPr>
        <p:spPr>
          <a:xfrm>
            <a:off x="6394793" y="6269694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Jabbour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et al, Blood. 2015 Jun 25;125(26):4010-6</a:t>
            </a:r>
          </a:p>
        </p:txBody>
      </p:sp>
    </p:spTree>
    <p:extLst>
      <p:ext uri="{BB962C8B-B14F-4D97-AF65-F5344CB8AC3E}">
        <p14:creationId xmlns:p14="http://schemas.microsoft.com/office/powerpoint/2010/main" val="1564040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277214"/>
            <a:ext cx="10515600" cy="669591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>
                <a:solidFill>
                  <a:srgbClr val="0070C0"/>
                </a:solidFill>
              </a:rPr>
              <a:t>Inotuzumab</a:t>
            </a:r>
            <a:r>
              <a:rPr lang="fr-FR" sz="4000" dirty="0">
                <a:solidFill>
                  <a:srgbClr val="0070C0"/>
                </a:solidFill>
              </a:rPr>
              <a:t> </a:t>
            </a:r>
            <a:r>
              <a:rPr lang="fr-FR" sz="4000" dirty="0" err="1">
                <a:solidFill>
                  <a:srgbClr val="0070C0"/>
                </a:solidFill>
              </a:rPr>
              <a:t>Ozogamycine</a:t>
            </a:r>
            <a:r>
              <a:rPr lang="fr-FR" sz="4000" dirty="0">
                <a:solidFill>
                  <a:srgbClr val="0070C0"/>
                </a:solidFill>
              </a:rPr>
              <a:t>: anticorps anti-CD22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30190" y="2206479"/>
            <a:ext cx="4235116" cy="3534151"/>
          </a:xfrm>
        </p:spPr>
        <p:txBody>
          <a:bodyPr>
            <a:noAutofit/>
          </a:bodyPr>
          <a:lstStyle/>
          <a:p>
            <a:r>
              <a:rPr lang="fr-FR" sz="1800" dirty="0"/>
              <a:t>Pourquoi le CD22:</a:t>
            </a:r>
          </a:p>
          <a:p>
            <a:pPr lvl="1"/>
            <a:r>
              <a:rPr lang="fr-FR" sz="1800" dirty="0"/>
              <a:t>&gt;90% des LAL-B</a:t>
            </a:r>
          </a:p>
          <a:p>
            <a:pPr lvl="1"/>
            <a:r>
              <a:rPr lang="fr-FR" sz="1800" dirty="0"/>
              <a:t>Exprimé par les cellules B durant leur maturation mais perdu au stade plasmocytes</a:t>
            </a:r>
          </a:p>
          <a:p>
            <a:pPr lvl="1"/>
            <a:r>
              <a:rPr lang="fr-FR" sz="1800" dirty="0"/>
              <a:t>Pas exprimé par les cellules souches hématopoïétiques et les tissus normaux</a:t>
            </a:r>
          </a:p>
          <a:p>
            <a:pPr lvl="1"/>
            <a:r>
              <a:rPr lang="fr-FR" sz="1800" dirty="0"/>
              <a:t>Internalisé par endocytose lorsqu’il est activé sans libération dans l’environnement extra cellulaire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52586" r="46467" b="28709"/>
          <a:stretch/>
        </p:blipFill>
        <p:spPr>
          <a:xfrm>
            <a:off x="838199" y="1708485"/>
            <a:ext cx="547185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48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6168" y="160587"/>
            <a:ext cx="10515600" cy="982412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accent1"/>
                </a:solidFill>
              </a:rPr>
              <a:t>Réponse globale satisfaisant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24316" r="5308" b="61051"/>
          <a:stretch/>
        </p:blipFill>
        <p:spPr>
          <a:xfrm>
            <a:off x="479919" y="1813667"/>
            <a:ext cx="8975621" cy="2613954"/>
          </a:xfrm>
        </p:spPr>
      </p:pic>
      <p:sp>
        <p:nvSpPr>
          <p:cNvPr id="8" name="ZoneTexte 7"/>
          <p:cNvSpPr txBox="1"/>
          <p:nvPr/>
        </p:nvSpPr>
        <p:spPr>
          <a:xfrm>
            <a:off x="8530225" y="6051082"/>
            <a:ext cx="356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Kantarjian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 al, NEJM 2016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766821" y="2107771"/>
            <a:ext cx="186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80,7% de réponse globale versus</a:t>
            </a:r>
          </a:p>
          <a:p>
            <a:r>
              <a:rPr lang="fr-FR" dirty="0">
                <a:solidFill>
                  <a:srgbClr val="C00000"/>
                </a:solidFill>
              </a:rPr>
              <a:t>29,4%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66821" y="3466500"/>
            <a:ext cx="2132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78,4% de réponse moléculaire globale versus</a:t>
            </a:r>
          </a:p>
          <a:p>
            <a:r>
              <a:rPr lang="fr-FR" dirty="0">
                <a:solidFill>
                  <a:srgbClr val="C00000"/>
                </a:solidFill>
              </a:rPr>
              <a:t>28,1%</a:t>
            </a:r>
          </a:p>
        </p:txBody>
      </p:sp>
    </p:spTree>
    <p:extLst>
      <p:ext uri="{BB962C8B-B14F-4D97-AF65-F5344CB8AC3E}">
        <p14:creationId xmlns:p14="http://schemas.microsoft.com/office/powerpoint/2010/main" val="2014896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44810"/>
            <a:ext cx="10515600" cy="753812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accent1"/>
                </a:solidFill>
              </a:rPr>
              <a:t>Survie Globale décevante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88" y="1311442"/>
            <a:ext cx="5799936" cy="4071478"/>
          </a:xfrm>
        </p:spPr>
      </p:pic>
      <p:sp>
        <p:nvSpPr>
          <p:cNvPr id="5" name="ZoneTexte 4"/>
          <p:cNvSpPr txBox="1"/>
          <p:nvPr/>
        </p:nvSpPr>
        <p:spPr>
          <a:xfrm>
            <a:off x="7868651" y="1513798"/>
            <a:ext cx="405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Médiane de survie: </a:t>
            </a:r>
          </a:p>
          <a:p>
            <a:r>
              <a:rPr lang="fr-FR" dirty="0">
                <a:solidFill>
                  <a:srgbClr val="C00000"/>
                </a:solidFill>
              </a:rPr>
              <a:t>7,7 mois dans le bras </a:t>
            </a:r>
            <a:r>
              <a:rPr lang="fr-FR" dirty="0" err="1">
                <a:solidFill>
                  <a:srgbClr val="C00000"/>
                </a:solidFill>
              </a:rPr>
              <a:t>inotuzumab</a:t>
            </a:r>
            <a:r>
              <a:rPr lang="fr-FR" dirty="0">
                <a:solidFill>
                  <a:srgbClr val="C00000"/>
                </a:solidFill>
              </a:rPr>
              <a:t>    </a:t>
            </a:r>
          </a:p>
          <a:p>
            <a:r>
              <a:rPr lang="fr-FR" dirty="0">
                <a:solidFill>
                  <a:srgbClr val="C00000"/>
                </a:solidFill>
              </a:rPr>
              <a:t>6,7 mois dans le bras SOC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30641" y="6305413"/>
            <a:ext cx="365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Kantarjian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 al, NEJM 2016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868650" y="2721199"/>
            <a:ext cx="178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Survie à 2 ans:</a:t>
            </a:r>
          </a:p>
          <a:p>
            <a:r>
              <a:rPr lang="fr-FR" dirty="0">
                <a:solidFill>
                  <a:srgbClr val="C00000"/>
                </a:solidFill>
              </a:rPr>
              <a:t>23% versus 10%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29619" y="3682209"/>
            <a:ext cx="4054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Survie globale: </a:t>
            </a:r>
          </a:p>
          <a:p>
            <a:r>
              <a:rPr lang="fr-FR" dirty="0">
                <a:solidFill>
                  <a:srgbClr val="C00000"/>
                </a:solidFill>
              </a:rPr>
              <a:t>13,9 mois dans le bras </a:t>
            </a:r>
            <a:r>
              <a:rPr lang="fr-FR" dirty="0" err="1">
                <a:solidFill>
                  <a:srgbClr val="C00000"/>
                </a:solidFill>
              </a:rPr>
              <a:t>inotuzumab</a:t>
            </a:r>
            <a:r>
              <a:rPr lang="fr-FR" dirty="0">
                <a:solidFill>
                  <a:srgbClr val="C00000"/>
                </a:solidFill>
              </a:rPr>
              <a:t>   versus</a:t>
            </a:r>
          </a:p>
          <a:p>
            <a:r>
              <a:rPr lang="fr-FR" dirty="0">
                <a:solidFill>
                  <a:srgbClr val="C00000"/>
                </a:solidFill>
              </a:rPr>
              <a:t>9,9 mois dans le bras SOC</a:t>
            </a:r>
          </a:p>
          <a:p>
            <a:r>
              <a:rPr lang="fr-FR" dirty="0">
                <a:solidFill>
                  <a:srgbClr val="C00000"/>
                </a:solidFill>
              </a:rPr>
              <a:t>p=0,005</a:t>
            </a:r>
          </a:p>
        </p:txBody>
      </p:sp>
    </p:spTree>
    <p:extLst>
      <p:ext uri="{BB962C8B-B14F-4D97-AF65-F5344CB8AC3E}">
        <p14:creationId xmlns:p14="http://schemas.microsoft.com/office/powerpoint/2010/main" val="1257611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ZoneTexte 2">
            <a:extLst>
              <a:ext uri="{FF2B5EF4-FFF2-40B4-BE49-F238E27FC236}">
                <a16:creationId xmlns:a16="http://schemas.microsoft.com/office/drawing/2014/main" id="{FF83E3CD-9EF8-0546-A280-47D8E864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832" y="874712"/>
            <a:ext cx="7848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dirty="0"/>
              <a:t>Maladie peu chimio-sensible: GRAALL-SA01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fr-FR" altLang="fr-FR" sz="2000" dirty="0"/>
              <a:t>RFS à 1 an à 58% 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fr-FR" altLang="fr-FR" sz="2000" dirty="0"/>
              <a:t>Survie médiane : 10 mois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dirty="0"/>
              <a:t>Toxicité élevée des chimiothérapies fortes doses chez le sujet âgé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 dirty="0"/>
              <a:t>Sous-groupes hétérogènes de patient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fr-FR" altLang="fr-FR" sz="2000" dirty="0"/>
              <a:t>Comorbidités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fr-FR" altLang="fr-FR" sz="2000" dirty="0"/>
              <a:t>Cytogénétique plus défavorable</a:t>
            </a:r>
          </a:p>
        </p:txBody>
      </p:sp>
      <p:pic>
        <p:nvPicPr>
          <p:cNvPr id="52228" name="Image 4">
            <a:extLst>
              <a:ext uri="{FF2B5EF4-FFF2-40B4-BE49-F238E27FC236}">
                <a16:creationId xmlns:a16="http://schemas.microsoft.com/office/drawing/2014/main" id="{E17C85AE-8919-D540-98E8-9DF887D17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697288"/>
            <a:ext cx="914400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512906D-1CBF-5E40-AABA-803FED3FBE87}"/>
              </a:ext>
            </a:extLst>
          </p:cNvPr>
          <p:cNvSpPr txBox="1">
            <a:spLocks/>
          </p:cNvSpPr>
          <p:nvPr/>
        </p:nvSpPr>
        <p:spPr>
          <a:xfrm>
            <a:off x="413004" y="21005"/>
            <a:ext cx="11594592" cy="9380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0070C0"/>
                </a:solidFill>
              </a:rPr>
              <a:t>Et les sujets âgés dans tout ça?, que des inconvénients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EDD2642-8E07-B44F-BA08-45AE77307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8575"/>
            <a:ext cx="8229600" cy="78828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4000" dirty="0">
                <a:solidFill>
                  <a:srgbClr val="0070C0"/>
                </a:solidFill>
                <a:cs typeface="Calibri" panose="020F0502020204030204" pitchFamily="34" charset="0"/>
              </a:rPr>
              <a:t>Le protocole EWALL-INO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0D72C1F-D180-874D-83AD-31CB131C3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297" y="1039368"/>
            <a:ext cx="11569636" cy="2389632"/>
          </a:xfrm>
        </p:spPr>
        <p:txBody>
          <a:bodyPr/>
          <a:lstStyle/>
          <a:p>
            <a:pPr eaLnBrk="1" hangingPunct="1"/>
            <a:r>
              <a:rPr lang="fr-FR" altLang="fr-FR" dirty="0"/>
              <a:t>Induction double selon EWALL avec adjonction de l’</a:t>
            </a:r>
            <a:r>
              <a:rPr lang="fr-FR" altLang="fr-FR" dirty="0" err="1"/>
              <a:t>Inotuzumab</a:t>
            </a:r>
            <a:r>
              <a:rPr lang="fr-FR" altLang="fr-FR" dirty="0"/>
              <a:t> </a:t>
            </a:r>
            <a:r>
              <a:rPr lang="fr-FR" altLang="fr-FR" dirty="0" err="1"/>
              <a:t>Ozogamycine</a:t>
            </a:r>
            <a:r>
              <a:rPr lang="fr-FR" altLang="fr-FR" dirty="0"/>
              <a:t> (anti-CD22)</a:t>
            </a:r>
          </a:p>
          <a:p>
            <a:pPr eaLnBrk="1" hangingPunct="1"/>
            <a:r>
              <a:rPr lang="fr-FR" altLang="fr-FR" dirty="0"/>
              <a:t>Consolidation selon GRAALL sans intensification retardée ni consolidation n°3</a:t>
            </a:r>
          </a:p>
          <a:p>
            <a:pPr eaLnBrk="1" hangingPunct="1"/>
            <a:r>
              <a:rPr lang="fr-FR" altLang="fr-FR" dirty="0"/>
              <a:t>OS et MRD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38C34898-5BB2-CB4E-9F5F-2151A5BC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" y="2901696"/>
            <a:ext cx="5936933" cy="389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7F361202-868D-7842-ADBA-335FC4F7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45665"/>
            <a:ext cx="5754624" cy="403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5E62B-5FCE-8B48-8200-DD433B75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83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Et le chromosome Philadelphie ?</a:t>
            </a:r>
            <a:br>
              <a:rPr lang="fr-FR" sz="4000" dirty="0">
                <a:solidFill>
                  <a:srgbClr val="0070C0"/>
                </a:solidFill>
              </a:rPr>
            </a:br>
            <a:r>
              <a:rPr lang="fr-FR" sz="4000" dirty="0">
                <a:solidFill>
                  <a:srgbClr val="0070C0"/>
                </a:solidFill>
              </a:rPr>
              <a:t>Qu’en fait-on?</a:t>
            </a:r>
          </a:p>
        </p:txBody>
      </p:sp>
    </p:spTree>
    <p:extLst>
      <p:ext uri="{BB962C8B-B14F-4D97-AF65-F5344CB8AC3E}">
        <p14:creationId xmlns:p14="http://schemas.microsoft.com/office/powerpoint/2010/main" val="1328311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0F475-2B49-F441-9050-16A15030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284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Un mauvais pronostic jusqu’à l’arrivée des ITK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9278C4-0DA6-1F42-AA57-E529316A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45" y="1314704"/>
            <a:ext cx="5874255" cy="4228592"/>
          </a:xfrm>
          <a:prstGeom prst="rect">
            <a:avLst/>
          </a:prstGeom>
        </p:spPr>
      </p:pic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86140DE-378D-6C40-A439-B751BE4EFA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58140"/>
              </p:ext>
            </p:extLst>
          </p:nvPr>
        </p:nvGraphicFramePr>
        <p:xfrm>
          <a:off x="6193535" y="1314704"/>
          <a:ext cx="5998465" cy="4086352"/>
        </p:xfrm>
        <a:graphic>
          <a:graphicData uri="http://schemas.openxmlformats.org/drawingml/2006/table">
            <a:tbl>
              <a:tblPr/>
              <a:tblGrid>
                <a:gridCol w="2179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4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pre-IM era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IM era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0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60-70%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90-95%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4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CMR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20-30%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40-60%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0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 patients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undergoing HSCT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40%-60%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50-80%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EFS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15%-40%  (5 yrs)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30-75% (3 </a:t>
                      </a:r>
                      <a:r>
                        <a:rPr kumimoji="0" lang="fr-FR" alt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yrs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ZoneTexte 13">
            <a:extLst>
              <a:ext uri="{FF2B5EF4-FFF2-40B4-BE49-F238E27FC236}">
                <a16:creationId xmlns:a16="http://schemas.microsoft.com/office/drawing/2014/main" id="{9FFB19C1-443C-2048-A9D5-A79AF9B9A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893" y="5812917"/>
            <a:ext cx="90719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 dirty="0">
                <a:cs typeface="Arial" panose="020B0604020202020204" pitchFamily="34" charset="0"/>
              </a:rPr>
              <a:t>Thomas, JCO2004; </a:t>
            </a:r>
            <a:r>
              <a:rPr lang="fr-FR" altLang="fr-FR" sz="1800" i="1" dirty="0" err="1">
                <a:cs typeface="Arial" panose="020B0604020202020204" pitchFamily="34" charset="0"/>
              </a:rPr>
              <a:t>Dombret</a:t>
            </a:r>
            <a:r>
              <a:rPr lang="fr-FR" altLang="fr-FR" sz="1800" i="1" dirty="0">
                <a:cs typeface="Arial" panose="020B0604020202020204" pitchFamily="34" charset="0"/>
              </a:rPr>
              <a:t>, Blood 2002; </a:t>
            </a:r>
            <a:r>
              <a:rPr lang="fr-FR" altLang="fr-FR" sz="1800" i="1" dirty="0" err="1">
                <a:cs typeface="Arial" panose="020B0604020202020204" pitchFamily="34" charset="0"/>
              </a:rPr>
              <a:t>Yanada</a:t>
            </a:r>
            <a:r>
              <a:rPr lang="fr-FR" altLang="fr-FR" sz="1800" i="1" dirty="0">
                <a:cs typeface="Arial" panose="020B0604020202020204" pitchFamily="34" charset="0"/>
              </a:rPr>
              <a:t>, JCO 2006; </a:t>
            </a:r>
            <a:r>
              <a:rPr lang="fr-FR" altLang="fr-FR" sz="1800" i="1" dirty="0" err="1">
                <a:cs typeface="Arial" panose="020B0604020202020204" pitchFamily="34" charset="0"/>
              </a:rPr>
              <a:t>Wassman</a:t>
            </a:r>
            <a:r>
              <a:rPr lang="fr-FR" altLang="fr-FR" sz="1800" i="1" dirty="0">
                <a:cs typeface="Arial" panose="020B0604020202020204" pitchFamily="34" charset="0"/>
              </a:rPr>
              <a:t>, Blood 2006;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 dirty="0">
                <a:cs typeface="Arial" panose="020B0604020202020204" pitchFamily="34" charset="0"/>
              </a:rPr>
              <a:t>de Labarthe, Blood 2007; Thomas, ASH 2008;  Gruber BJH 2009;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 dirty="0">
                <a:cs typeface="Arial" panose="020B0604020202020204" pitchFamily="34" charset="0"/>
              </a:rPr>
              <a:t>Ribera, </a:t>
            </a:r>
            <a:r>
              <a:rPr lang="fr-FR" altLang="fr-FR" sz="1800" i="1" dirty="0" err="1">
                <a:cs typeface="Arial" panose="020B0604020202020204" pitchFamily="34" charset="0"/>
              </a:rPr>
              <a:t>Haematologica</a:t>
            </a:r>
            <a:r>
              <a:rPr lang="fr-FR" altLang="fr-FR" sz="1800" i="1" dirty="0">
                <a:cs typeface="Arial" panose="020B0604020202020204" pitchFamily="34" charset="0"/>
              </a:rPr>
              <a:t> 2009; </a:t>
            </a:r>
            <a:r>
              <a:rPr lang="fr-FR" altLang="fr-FR" sz="1800" i="1" dirty="0" err="1">
                <a:cs typeface="Arial" panose="020B0604020202020204" pitchFamily="34" charset="0"/>
              </a:rPr>
              <a:t>Yanada</a:t>
            </a:r>
            <a:r>
              <a:rPr lang="fr-FR" altLang="fr-FR" sz="1800" i="1" dirty="0">
                <a:cs typeface="Arial" panose="020B0604020202020204" pitchFamily="34" charset="0"/>
              </a:rPr>
              <a:t> BJH 2009</a:t>
            </a:r>
          </a:p>
        </p:txBody>
      </p:sp>
    </p:spTree>
    <p:extLst>
      <p:ext uri="{BB962C8B-B14F-4D97-AF65-F5344CB8AC3E}">
        <p14:creationId xmlns:p14="http://schemas.microsoft.com/office/powerpoint/2010/main" val="1174411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>
            <a:extLst>
              <a:ext uri="{FF2B5EF4-FFF2-40B4-BE49-F238E27FC236}">
                <a16:creationId xmlns:a16="http://schemas.microsoft.com/office/drawing/2014/main" id="{90898AB3-E2B6-CE4C-924D-A748BC11CC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17373" y="171452"/>
            <a:ext cx="10217403" cy="7877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dirty="0">
                <a:solidFill>
                  <a:srgbClr val="0070C0"/>
                </a:solidFill>
              </a:rPr>
              <a:t>GRAAPH-2005, moins de chimiothérapie et plus d’ITK</a:t>
            </a:r>
          </a:p>
        </p:txBody>
      </p:sp>
      <p:graphicFrame>
        <p:nvGraphicFramePr>
          <p:cNvPr id="190586" name="Group 122">
            <a:extLst>
              <a:ext uri="{FF2B5EF4-FFF2-40B4-BE49-F238E27FC236}">
                <a16:creationId xmlns:a16="http://schemas.microsoft.com/office/drawing/2014/main" id="{BBB78A3A-7C91-FE43-B8BD-57FA5A185175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17353200"/>
              </p:ext>
            </p:extLst>
          </p:nvPr>
        </p:nvGraphicFramePr>
        <p:xfrm>
          <a:off x="817373" y="1198120"/>
          <a:ext cx="4839714" cy="4605100"/>
        </p:xfrm>
        <a:graphic>
          <a:graphicData uri="http://schemas.openxmlformats.org/drawingml/2006/table">
            <a:tbl>
              <a:tblPr/>
              <a:tblGrid>
                <a:gridCol w="1510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9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DIV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(n=133)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hyperC-VAD-IM (n=132)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RC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98%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91%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DC tox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MMR 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UMRD1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MMR2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68%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64%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UMRD2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EFS 3 ans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3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OS 3 ans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53%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49%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post-allo TRM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3537" name="Text Box 101">
            <a:extLst>
              <a:ext uri="{FF2B5EF4-FFF2-40B4-BE49-F238E27FC236}">
                <a16:creationId xmlns:a16="http://schemas.microsoft.com/office/drawing/2014/main" id="{CCED450E-529A-F647-9D41-2AD10D082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472" y="237278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p.01</a:t>
            </a:r>
          </a:p>
        </p:txBody>
      </p:sp>
      <p:sp>
        <p:nvSpPr>
          <p:cNvPr id="63538" name="Text Box 102">
            <a:extLst>
              <a:ext uri="{FF2B5EF4-FFF2-40B4-BE49-F238E27FC236}">
                <a16:creationId xmlns:a16="http://schemas.microsoft.com/office/drawing/2014/main" id="{B1564D21-8FED-D24F-BD4D-B9C7DF38D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472" y="1959357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p.006</a:t>
            </a:r>
          </a:p>
        </p:txBody>
      </p:sp>
      <p:sp>
        <p:nvSpPr>
          <p:cNvPr id="63539" name="Text Box 123">
            <a:extLst>
              <a:ext uri="{FF2B5EF4-FFF2-40B4-BE49-F238E27FC236}">
                <a16:creationId xmlns:a16="http://schemas.microsoft.com/office/drawing/2014/main" id="{963A1C1D-0947-B246-B4A8-1F33585F5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3510" y="6357176"/>
            <a:ext cx="2595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/>
              <a:t>Chalandon</a:t>
            </a:r>
            <a:r>
              <a:rPr lang="fr-FR" altLang="fr-FR" sz="1800" dirty="0"/>
              <a:t>, Blood 2015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497A4E-5373-2D45-A1F6-84A03BCED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443" y="1339850"/>
            <a:ext cx="57785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05BA86F-60CD-4640-8079-262C40092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01" y="70644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4000" dirty="0">
                <a:solidFill>
                  <a:srgbClr val="0070C0"/>
                </a:solidFill>
                <a:cs typeface="Calibri" panose="020F0502020204030204" pitchFamily="34" charset="0"/>
              </a:rPr>
              <a:t>Une petite place pour l’autogreffe?</a:t>
            </a:r>
            <a:endParaRPr lang="fr-FR" altLang="fr-FR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AE82285F-719A-6F45-A861-69B23F9F0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50" y="1304988"/>
            <a:ext cx="83089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Text Box 123">
            <a:extLst>
              <a:ext uri="{FF2B5EF4-FFF2-40B4-BE49-F238E27FC236}">
                <a16:creationId xmlns:a16="http://schemas.microsoft.com/office/drawing/2014/main" id="{6211D9C1-2AB8-4246-ABA4-07AE37FDC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353" y="6335712"/>
            <a:ext cx="33004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/>
              <a:t>Chalandon</a:t>
            </a:r>
            <a:r>
              <a:rPr lang="fr-FR" altLang="fr-FR" sz="1800" dirty="0"/>
              <a:t> </a:t>
            </a:r>
            <a:r>
              <a:rPr lang="fr-FR" altLang="fr-FR" sz="1800" dirty="0" err="1"/>
              <a:t>T</a:t>
            </a:r>
            <a:r>
              <a:rPr lang="fr-FR" altLang="fr-FR" sz="1800" dirty="0"/>
              <a:t> et al, Blood 2015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B33B3C86-79D7-2947-8A8F-9E2D4E923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0887"/>
            <a:ext cx="10515600" cy="590551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4000" dirty="0">
                <a:solidFill>
                  <a:srgbClr val="0070C0"/>
                </a:solidFill>
              </a:rPr>
              <a:t>Leucémie aigue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3122D4A-0F5B-B849-9960-1D242876B187}"/>
              </a:ext>
            </a:extLst>
          </p:cNvPr>
          <p:cNvGrpSpPr/>
          <p:nvPr/>
        </p:nvGrpSpPr>
        <p:grpSpPr>
          <a:xfrm>
            <a:off x="8755062" y="1813687"/>
            <a:ext cx="3319462" cy="4751387"/>
            <a:chOff x="6888163" y="1628775"/>
            <a:chExt cx="3529013" cy="4824413"/>
          </a:xfrm>
        </p:grpSpPr>
        <p:sp>
          <p:nvSpPr>
            <p:cNvPr id="13314" name="Rectangle 2">
              <a:extLst>
                <a:ext uri="{FF2B5EF4-FFF2-40B4-BE49-F238E27FC236}">
                  <a16:creationId xmlns:a16="http://schemas.microsoft.com/office/drawing/2014/main" id="{6FEE7A8E-B779-B547-928E-595DA78D0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4" y="2205038"/>
              <a:ext cx="2879725" cy="35290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18" name="Line 6">
              <a:extLst>
                <a:ext uri="{FF2B5EF4-FFF2-40B4-BE49-F238E27FC236}">
                  <a16:creationId xmlns:a16="http://schemas.microsoft.com/office/drawing/2014/main" id="{82896E3D-A2B7-A54D-B5E1-3B311306C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7600" y="1628776"/>
              <a:ext cx="0" cy="31670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9" name="Rectangle 7">
              <a:extLst>
                <a:ext uri="{FF2B5EF4-FFF2-40B4-BE49-F238E27FC236}">
                  <a16:creationId xmlns:a16="http://schemas.microsoft.com/office/drawing/2014/main" id="{925B43C8-4FAD-224A-B48B-AA2448EC4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682957" y="2894807"/>
              <a:ext cx="1011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>
                  <a:latin typeface="Times New Roman" panose="02020603050405020304" pitchFamily="18" charset="0"/>
                </a:rPr>
                <a:t>moelle</a:t>
              </a:r>
            </a:p>
          </p:txBody>
        </p:sp>
        <p:sp>
          <p:nvSpPr>
            <p:cNvPr id="13320" name="Line 8">
              <a:extLst>
                <a:ext uri="{FF2B5EF4-FFF2-40B4-BE49-F238E27FC236}">
                  <a16:creationId xmlns:a16="http://schemas.microsoft.com/office/drawing/2014/main" id="{584D4A19-35FF-A24C-BD5A-18F87C84E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7600" y="4868863"/>
              <a:ext cx="0" cy="863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21" name="Rectangle 9">
              <a:extLst>
                <a:ext uri="{FF2B5EF4-FFF2-40B4-BE49-F238E27FC236}">
                  <a16:creationId xmlns:a16="http://schemas.microsoft.com/office/drawing/2014/main" id="{F76E8A56-DBB0-F14D-B6A7-A406FBC21B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769475" y="5065713"/>
              <a:ext cx="742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>
                  <a:latin typeface="Times New Roman" panose="02020603050405020304" pitchFamily="18" charset="0"/>
                </a:rPr>
                <a:t>sang</a:t>
              </a:r>
            </a:p>
          </p:txBody>
        </p:sp>
        <p:sp>
          <p:nvSpPr>
            <p:cNvPr id="13322" name="Rectangle 10">
              <a:extLst>
                <a:ext uri="{FF2B5EF4-FFF2-40B4-BE49-F238E27FC236}">
                  <a16:creationId xmlns:a16="http://schemas.microsoft.com/office/drawing/2014/main" id="{FD8F28D8-2A6F-1941-AB0C-BD2F1FECB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5995988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 altLang="fr-FR" sz="2400">
                <a:latin typeface="Times New Roman" panose="02020603050405020304" pitchFamily="18" charset="0"/>
              </a:endParaRPr>
            </a:p>
          </p:txBody>
        </p:sp>
        <p:sp>
          <p:nvSpPr>
            <p:cNvPr id="13323" name="AutoShape 11">
              <a:extLst>
                <a:ext uri="{FF2B5EF4-FFF2-40B4-BE49-F238E27FC236}">
                  <a16:creationId xmlns:a16="http://schemas.microsoft.com/office/drawing/2014/main" id="{2C549022-87A3-034A-887E-D8354DB4B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064" y="1628775"/>
              <a:ext cx="2879725" cy="5905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24" name="AutoShape 12">
              <a:extLst>
                <a:ext uri="{FF2B5EF4-FFF2-40B4-BE49-F238E27FC236}">
                  <a16:creationId xmlns:a16="http://schemas.microsoft.com/office/drawing/2014/main" id="{B0EF8D15-3E1C-744E-8417-2E800C06D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0426" y="1635126"/>
              <a:ext cx="176213" cy="324167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25" name="Rectangle 13">
              <a:extLst>
                <a:ext uri="{FF2B5EF4-FFF2-40B4-BE49-F238E27FC236}">
                  <a16:creationId xmlns:a16="http://schemas.microsoft.com/office/drawing/2014/main" id="{5A5137E5-4B81-A944-843B-58A6F4431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838" y="4868863"/>
              <a:ext cx="176212" cy="863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C7A26B12-8737-1D42-AB4D-E47E5F15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812"/>
            <a:ext cx="4938706" cy="51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>
            <a:extLst>
              <a:ext uri="{FF2B5EF4-FFF2-40B4-BE49-F238E27FC236}">
                <a16:creationId xmlns:a16="http://schemas.microsoft.com/office/drawing/2014/main" id="{326FD999-59C4-1147-A3D5-04A0DE8AE5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8" r="50020"/>
          <a:stretch>
            <a:fillRect/>
          </a:stretch>
        </p:blipFill>
        <p:spPr bwMode="auto">
          <a:xfrm>
            <a:off x="4651374" y="1211264"/>
            <a:ext cx="4103688" cy="4903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4">
            <a:extLst>
              <a:ext uri="{FF2B5EF4-FFF2-40B4-BE49-F238E27FC236}">
                <a16:creationId xmlns:a16="http://schemas.microsoft.com/office/drawing/2014/main" id="{D4EC46E0-7B03-8A4D-8600-3E022B8D6A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915169"/>
              </p:ext>
            </p:extLst>
          </p:nvPr>
        </p:nvGraphicFramePr>
        <p:xfrm>
          <a:off x="2335213" y="852108"/>
          <a:ext cx="8208962" cy="564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Project" r:id="rId2" imgW="21729700" imgH="14922500" progId="Prism.Document">
                  <p:embed/>
                </p:oleObj>
              </mc:Choice>
              <mc:Fallback>
                <p:oleObj name="Prism Project" r:id="rId2" imgW="21729700" imgH="14922500" progId="Prism.Document">
                  <p:embed/>
                  <p:pic>
                    <p:nvPicPr>
                      <p:cNvPr id="67586" name="Object 4">
                        <a:extLst>
                          <a:ext uri="{FF2B5EF4-FFF2-40B4-BE49-F238E27FC236}">
                            <a16:creationId xmlns:a16="http://schemas.microsoft.com/office/drawing/2014/main" id="{D4EC46E0-7B03-8A4D-8600-3E022B8D6A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852108"/>
                        <a:ext cx="8208962" cy="5640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9EEAFF6-BC46-F64E-8B1B-D88251986810}"/>
              </a:ext>
            </a:extLst>
          </p:cNvPr>
          <p:cNvSpPr txBox="1"/>
          <p:nvPr/>
        </p:nvSpPr>
        <p:spPr>
          <a:xfrm>
            <a:off x="1595437" y="0"/>
            <a:ext cx="90011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dirty="0">
                <a:solidFill>
                  <a:srgbClr val="0070C0"/>
                </a:solidFill>
                <a:latin typeface="+mj-lt"/>
              </a:rPr>
              <a:t>Pour le sujet âgé?, Est-ce si mauvais?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oneTexte 1">
            <a:extLst>
              <a:ext uri="{FF2B5EF4-FFF2-40B4-BE49-F238E27FC236}">
                <a16:creationId xmlns:a16="http://schemas.microsoft.com/office/drawing/2014/main" id="{AC179310-11DE-9C48-901E-7E3A0A8EA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1524001"/>
            <a:ext cx="62865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rgbClr val="0070C0"/>
                </a:solidFill>
                <a:latin typeface="Calibri" panose="020F0502020204030204" pitchFamily="34" charset="0"/>
              </a:rPr>
              <a:t>Le DIV une base de travail pour de nouveaux inhibiteurs</a:t>
            </a:r>
          </a:p>
          <a:p>
            <a:pPr algn="ctr">
              <a:spcBef>
                <a:spcPct val="0"/>
              </a:spcBef>
            </a:pPr>
            <a:r>
              <a:rPr lang="fr-FR" altLang="fr-FR" sz="4000" dirty="0">
                <a:solidFill>
                  <a:srgbClr val="0070C0"/>
                </a:solidFill>
                <a:latin typeface="Calibri" panose="020F0502020204030204" pitchFamily="34" charset="0"/>
              </a:rPr>
              <a:t>Le </a:t>
            </a:r>
            <a:r>
              <a:rPr lang="fr-FR" altLang="fr-FR" sz="4000" dirty="0" err="1">
                <a:solidFill>
                  <a:srgbClr val="0070C0"/>
                </a:solidFill>
                <a:latin typeface="Calibri" panose="020F0502020204030204" pitchFamily="34" charset="0"/>
              </a:rPr>
              <a:t>Dasatinib</a:t>
            </a:r>
            <a:r>
              <a:rPr lang="fr-FR" altLang="fr-FR" sz="4000" dirty="0">
                <a:solidFill>
                  <a:srgbClr val="0070C0"/>
                </a:solidFill>
                <a:latin typeface="Calibri" panose="020F0502020204030204" pitchFamily="34" charset="0"/>
              </a:rPr>
              <a:t> : EWALL-PH01</a:t>
            </a:r>
          </a:p>
          <a:p>
            <a:pPr algn="ctr">
              <a:spcBef>
                <a:spcPct val="0"/>
              </a:spcBef>
            </a:pPr>
            <a:r>
              <a:rPr lang="fr-FR" altLang="fr-FR" sz="4000" dirty="0">
                <a:solidFill>
                  <a:srgbClr val="0070C0"/>
                </a:solidFill>
                <a:latin typeface="Calibri" panose="020F0502020204030204" pitchFamily="34" charset="0"/>
              </a:rPr>
              <a:t>Le </a:t>
            </a:r>
            <a:r>
              <a:rPr lang="fr-FR" altLang="fr-FR" sz="4000" dirty="0" err="1">
                <a:solidFill>
                  <a:srgbClr val="0070C0"/>
                </a:solidFill>
                <a:latin typeface="Calibri" panose="020F0502020204030204" pitchFamily="34" charset="0"/>
              </a:rPr>
              <a:t>Nilotinib</a:t>
            </a:r>
            <a:r>
              <a:rPr lang="fr-FR" altLang="fr-FR" sz="4000" dirty="0">
                <a:solidFill>
                  <a:srgbClr val="0070C0"/>
                </a:solidFill>
                <a:latin typeface="Calibri" panose="020F0502020204030204" pitchFamily="34" charset="0"/>
              </a:rPr>
              <a:t>: EWALL-PH02</a:t>
            </a:r>
          </a:p>
          <a:p>
            <a:pPr algn="ctr">
              <a:spcBef>
                <a:spcPct val="0"/>
              </a:spcBef>
            </a:pPr>
            <a:r>
              <a:rPr lang="fr-FR" altLang="fr-FR" sz="4000" dirty="0">
                <a:solidFill>
                  <a:srgbClr val="0070C0"/>
                </a:solidFill>
                <a:latin typeface="Calibri" panose="020F0502020204030204" pitchFamily="34" charset="0"/>
              </a:rPr>
              <a:t>Le </a:t>
            </a:r>
            <a:r>
              <a:rPr lang="fr-FR" altLang="fr-FR" sz="4000" dirty="0" err="1">
                <a:solidFill>
                  <a:srgbClr val="0070C0"/>
                </a:solidFill>
                <a:latin typeface="Calibri" panose="020F0502020204030204" pitchFamily="34" charset="0"/>
              </a:rPr>
              <a:t>Ponatinib</a:t>
            </a:r>
            <a:r>
              <a:rPr lang="fr-FR" altLang="fr-FR" sz="4000" dirty="0">
                <a:solidFill>
                  <a:srgbClr val="0070C0"/>
                </a:solidFill>
                <a:latin typeface="Calibri" panose="020F0502020204030204" pitchFamily="34" charset="0"/>
              </a:rPr>
              <a:t>: EWALL-PH03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>
            <a:extLst>
              <a:ext uri="{FF2B5EF4-FFF2-40B4-BE49-F238E27FC236}">
                <a16:creationId xmlns:a16="http://schemas.microsoft.com/office/drawing/2014/main" id="{34A34422-A5C2-344C-92C8-1CE02156B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088" y="4818855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/>
              <a:t>- Médiane de survie à 27 mois</a:t>
            </a:r>
          </a:p>
        </p:txBody>
      </p:sp>
      <p:sp>
        <p:nvSpPr>
          <p:cNvPr id="70659" name="ZoneTexte 1">
            <a:extLst>
              <a:ext uri="{FF2B5EF4-FFF2-40B4-BE49-F238E27FC236}">
                <a16:creationId xmlns:a16="http://schemas.microsoft.com/office/drawing/2014/main" id="{7F0696D3-1C08-A044-8ECF-EBB4033F1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1"/>
            <a:ext cx="8286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rgbClr val="0070C0"/>
                </a:solidFill>
                <a:latin typeface="+mj-lt"/>
              </a:rPr>
              <a:t>l’EWALL Ph01 avec du </a:t>
            </a:r>
            <a:r>
              <a:rPr lang="fr-FR" altLang="fr-FR" sz="4000" dirty="0" err="1">
                <a:solidFill>
                  <a:srgbClr val="0070C0"/>
                </a:solidFill>
                <a:latin typeface="+mj-lt"/>
              </a:rPr>
              <a:t>Dasatinib</a:t>
            </a:r>
            <a:endParaRPr lang="fr-FR" altLang="fr-FR" sz="4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0660" name="Image 2">
            <a:extLst>
              <a:ext uri="{FF2B5EF4-FFF2-40B4-BE49-F238E27FC236}">
                <a16:creationId xmlns:a16="http://schemas.microsoft.com/office/drawing/2014/main" id="{6C6D2C98-D8E8-1741-A2B0-58994488B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40100"/>
            <a:ext cx="51816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Image 5">
            <a:extLst>
              <a:ext uri="{FF2B5EF4-FFF2-40B4-BE49-F238E27FC236}">
                <a16:creationId xmlns:a16="http://schemas.microsoft.com/office/drawing/2014/main" id="{F78523ED-3AE8-8540-BE1D-24FE0B3B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57467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0">
            <a:extLst>
              <a:ext uri="{FF2B5EF4-FFF2-40B4-BE49-F238E27FC236}">
                <a16:creationId xmlns:a16="http://schemas.microsoft.com/office/drawing/2014/main" id="{13604325-CE46-5544-9925-370662B2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6210300"/>
            <a:ext cx="3433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Rousselot P, Blood 2016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1">
            <a:extLst>
              <a:ext uri="{FF2B5EF4-FFF2-40B4-BE49-F238E27FC236}">
                <a16:creationId xmlns:a16="http://schemas.microsoft.com/office/drawing/2014/main" id="{F49E2F20-EDCD-6344-A518-DF939A1AF4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8050" y="279400"/>
            <a:ext cx="8237538" cy="635000"/>
          </a:xfrm>
        </p:spPr>
        <p:txBody>
          <a:bodyPr>
            <a:noAutofit/>
          </a:bodyPr>
          <a:lstStyle/>
          <a:p>
            <a:pPr algn="ctr"/>
            <a:r>
              <a:rPr lang="fr-FR" altLang="fr-FR" sz="4000" dirty="0">
                <a:solidFill>
                  <a:srgbClr val="0070C0"/>
                </a:solidFill>
                <a:cs typeface="Calibri" panose="020F0502020204030204" pitchFamily="34" charset="0"/>
              </a:rPr>
              <a:t>EWALL PH02 avec </a:t>
            </a:r>
            <a:r>
              <a:rPr lang="fr-FR" altLang="fr-FR" sz="4000" dirty="0" err="1">
                <a:solidFill>
                  <a:srgbClr val="0070C0"/>
                </a:solidFill>
                <a:cs typeface="Calibri" panose="020F0502020204030204" pitchFamily="34" charset="0"/>
              </a:rPr>
              <a:t>Nilotinib</a:t>
            </a:r>
            <a:endParaRPr lang="fr-FR" altLang="fr-FR" sz="40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71683" name="Image 4">
            <a:extLst>
              <a:ext uri="{FF2B5EF4-FFF2-40B4-BE49-F238E27FC236}">
                <a16:creationId xmlns:a16="http://schemas.microsoft.com/office/drawing/2014/main" id="{9E4B568C-C079-4B4D-91F2-772F8415A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414838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70">
            <a:extLst>
              <a:ext uri="{FF2B5EF4-FFF2-40B4-BE49-F238E27FC236}">
                <a16:creationId xmlns:a16="http://schemas.microsoft.com/office/drawing/2014/main" id="{5F74CE56-53C8-9C40-AD55-2DFE39262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5643565"/>
            <a:ext cx="3433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Ottmann</a:t>
            </a:r>
            <a:r>
              <a:rPr lang="fr-FR" altLang="fr-FR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et al, ASH 2014</a:t>
            </a:r>
          </a:p>
        </p:txBody>
      </p:sp>
      <p:sp>
        <p:nvSpPr>
          <p:cNvPr id="71685" name="ZoneTexte 7">
            <a:extLst>
              <a:ext uri="{FF2B5EF4-FFF2-40B4-BE49-F238E27FC236}">
                <a16:creationId xmlns:a16="http://schemas.microsoft.com/office/drawing/2014/main" id="{6E9F7A2B-1250-B74D-A217-94416A5E7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2493964"/>
            <a:ext cx="4191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-</a:t>
            </a:r>
            <a:r>
              <a:rPr lang="fr-FR" altLang="fr-FR" sz="1800" b="1"/>
              <a:t>EWALL-PH02 avec chimio low dose et Nilotinib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	</a:t>
            </a:r>
            <a:r>
              <a:rPr lang="fr-FR" altLang="fr-FR" sz="1800"/>
              <a:t>47 patients âgés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/>
              <a:t>	</a:t>
            </a:r>
            <a:r>
              <a:rPr lang="fr-FR" altLang="fr-FR" sz="1800"/>
              <a:t>97% de RC et 30% de RC mol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	70% de survie à 30 mois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	Peu de toxicité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26717-F183-06C3-CE6F-E9774421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09" y="210343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Merci de votre attention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Merci à tous les membres du groupe GRAALL</a:t>
            </a:r>
          </a:p>
        </p:txBody>
      </p:sp>
    </p:spTree>
    <p:extLst>
      <p:ext uri="{BB962C8B-B14F-4D97-AF65-F5344CB8AC3E}">
        <p14:creationId xmlns:p14="http://schemas.microsoft.com/office/powerpoint/2010/main" val="117885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4565A34E-1983-F946-9B11-9BEAB8B9D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>
            <a:normAutofit/>
          </a:bodyPr>
          <a:lstStyle/>
          <a:p>
            <a:pPr algn="ctr"/>
            <a:r>
              <a:rPr lang="fr-FR" altLang="fr-FR" sz="4000" dirty="0">
                <a:solidFill>
                  <a:srgbClr val="0070C0"/>
                </a:solidFill>
              </a:rPr>
              <a:t>La LAL: pathologie hétérogène par l’âge</a:t>
            </a:r>
          </a:p>
        </p:txBody>
      </p:sp>
      <p:grpSp>
        <p:nvGrpSpPr>
          <p:cNvPr id="113671" name="Group 7">
            <a:extLst>
              <a:ext uri="{FF2B5EF4-FFF2-40B4-BE49-F238E27FC236}">
                <a16:creationId xmlns:a16="http://schemas.microsoft.com/office/drawing/2014/main" id="{5ACE5DC2-A55C-414A-8606-05C10A2CB83F}"/>
              </a:ext>
            </a:extLst>
          </p:cNvPr>
          <p:cNvGrpSpPr>
            <a:grpSpLocks/>
          </p:cNvGrpSpPr>
          <p:nvPr/>
        </p:nvGrpSpPr>
        <p:grpSpPr bwMode="auto">
          <a:xfrm>
            <a:off x="2133599" y="1371601"/>
            <a:ext cx="5720220" cy="4511675"/>
            <a:chOff x="384" y="864"/>
            <a:chExt cx="2496" cy="2842"/>
          </a:xfrm>
        </p:grpSpPr>
        <p:pic>
          <p:nvPicPr>
            <p:cNvPr id="113669" name="Picture 5">
              <a:extLst>
                <a:ext uri="{FF2B5EF4-FFF2-40B4-BE49-F238E27FC236}">
                  <a16:creationId xmlns:a16="http://schemas.microsoft.com/office/drawing/2014/main" id="{2209849C-37E0-A74C-B6E9-F82895E8E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864"/>
              <a:ext cx="2482" cy="2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670" name="Rectangle 6">
              <a:extLst>
                <a:ext uri="{FF2B5EF4-FFF2-40B4-BE49-F238E27FC236}">
                  <a16:creationId xmlns:a16="http://schemas.microsoft.com/office/drawing/2014/main" id="{F6182B76-397C-E942-BEF3-EFA78BE8C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864"/>
              <a:ext cx="2496" cy="28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3672" name="Text Box 8">
            <a:extLst>
              <a:ext uri="{FF2B5EF4-FFF2-40B4-BE49-F238E27FC236}">
                <a16:creationId xmlns:a16="http://schemas.microsoft.com/office/drawing/2014/main" id="{E7B18C81-FD7D-284C-AA89-B98726A3F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235" y="2742338"/>
            <a:ext cx="315655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altLang="fr-FR" dirty="0"/>
              <a:t> Par l’âge</a:t>
            </a:r>
          </a:p>
          <a:p>
            <a:pPr>
              <a:buFontTx/>
              <a:buChar char="-"/>
            </a:pPr>
            <a:r>
              <a:rPr lang="fr-FR" altLang="fr-FR" dirty="0"/>
              <a:t> Par la présentation</a:t>
            </a:r>
          </a:p>
          <a:p>
            <a:pPr>
              <a:buFontTx/>
              <a:buChar char="-"/>
            </a:pPr>
            <a:r>
              <a:rPr lang="fr-FR" altLang="fr-FR" dirty="0"/>
              <a:t> Par l’immunophénotypage (15% de </a:t>
            </a:r>
            <a:r>
              <a:rPr lang="fr-FR" altLang="fr-FR" dirty="0" err="1"/>
              <a:t>T</a:t>
            </a:r>
            <a:r>
              <a:rPr lang="fr-FR" altLang="fr-FR" dirty="0"/>
              <a:t> chez l’enfant et 25% chez l’adulte)</a:t>
            </a:r>
          </a:p>
          <a:p>
            <a:endParaRPr lang="fr-FR" alt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884D46-B660-AB29-737D-CE5382219898}"/>
              </a:ext>
            </a:extLst>
          </p:cNvPr>
          <p:cNvSpPr txBox="1"/>
          <p:nvPr/>
        </p:nvSpPr>
        <p:spPr>
          <a:xfrm>
            <a:off x="8563627" y="5867401"/>
            <a:ext cx="329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dirty="0"/>
              <a:t>Groves et al, </a:t>
            </a:r>
            <a:r>
              <a:rPr lang="fr-FR" altLang="fr-FR" dirty="0" err="1"/>
              <a:t>Eur</a:t>
            </a:r>
            <a:r>
              <a:rPr lang="fr-FR" altLang="fr-FR" dirty="0"/>
              <a:t> J of Cancer 1995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FCBE8-6760-B94E-B1A3-78944126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224"/>
            <a:ext cx="10515600" cy="890651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Par la présentation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7618F1-0B99-364A-8A40-524191FB617C}"/>
              </a:ext>
            </a:extLst>
          </p:cNvPr>
          <p:cNvSpPr txBox="1"/>
          <p:nvPr/>
        </p:nvSpPr>
        <p:spPr>
          <a:xfrm>
            <a:off x="838200" y="1645920"/>
            <a:ext cx="9793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/>
              <a:t>Anémie:</a:t>
            </a:r>
          </a:p>
          <a:p>
            <a:pPr marL="800100" lvl="1" indent="-342900">
              <a:buFontTx/>
              <a:buChar char="-"/>
            </a:pPr>
            <a:r>
              <a:rPr lang="fr-FR" sz="2400" dirty="0"/>
              <a:t>Asthénie, pâleur </a:t>
            </a:r>
            <a:r>
              <a:rPr lang="fr-FR" sz="2400" dirty="0" err="1"/>
              <a:t>cutanéo-muqueuse</a:t>
            </a:r>
            <a:r>
              <a:rPr lang="fr-FR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Thrombopénie:</a:t>
            </a:r>
          </a:p>
          <a:p>
            <a:pPr marL="800100" lvl="1" indent="-342900">
              <a:buFontTx/>
              <a:buChar char="-"/>
            </a:pPr>
            <a:r>
              <a:rPr lang="fr-FR" sz="2400" dirty="0"/>
              <a:t>Saignements, hématomes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Neutropénie</a:t>
            </a:r>
          </a:p>
          <a:p>
            <a:pPr marL="800100" lvl="1" indent="-342900">
              <a:buFontTx/>
              <a:buChar char="-"/>
            </a:pPr>
            <a:r>
              <a:rPr lang="fr-FR" sz="2400" dirty="0"/>
              <a:t>Infections trainantes, fièvre, sepsis grave parfois mortel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Hyperleucocytose</a:t>
            </a:r>
          </a:p>
          <a:p>
            <a:pPr marL="800100" lvl="1" indent="-342900">
              <a:buFontTx/>
              <a:buChar char="-"/>
            </a:pPr>
            <a:r>
              <a:rPr lang="fr-FR" sz="2400" dirty="0"/>
              <a:t>Rare signe de </a:t>
            </a:r>
            <a:r>
              <a:rPr lang="fr-FR" sz="2400" dirty="0" err="1"/>
              <a:t>leucostase</a:t>
            </a: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 err="1"/>
              <a:t>Organomégalie</a:t>
            </a:r>
            <a:r>
              <a:rPr lang="fr-FR" sz="2400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fr-FR" sz="2400" dirty="0"/>
              <a:t>Adénopathies, hépato-splénomégalie, Masse thymique</a:t>
            </a:r>
          </a:p>
          <a:p>
            <a:pPr marL="800100" lvl="1" indent="-342900">
              <a:buFontTx/>
              <a:buChar char="-"/>
            </a:pPr>
            <a:r>
              <a:rPr lang="fr-FR" sz="2400" dirty="0"/>
              <a:t>Atteintes neurologiques et testiculaires</a:t>
            </a:r>
          </a:p>
        </p:txBody>
      </p:sp>
    </p:spTree>
    <p:extLst>
      <p:ext uri="{BB962C8B-B14F-4D97-AF65-F5344CB8AC3E}">
        <p14:creationId xmlns:p14="http://schemas.microsoft.com/office/powerpoint/2010/main" val="30539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DBE977D-BAE5-0447-B0BE-58B7C29B2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7529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fr-FR" altLang="fr-FR" sz="4000" dirty="0">
                <a:solidFill>
                  <a:srgbClr val="0070C0"/>
                </a:solidFill>
              </a:rPr>
              <a:t>Par la cytogénétique</a:t>
            </a:r>
          </a:p>
        </p:txBody>
      </p:sp>
      <p:sp>
        <p:nvSpPr>
          <p:cNvPr id="10243" name="ZoneTexte 14">
            <a:extLst>
              <a:ext uri="{FF2B5EF4-FFF2-40B4-BE49-F238E27FC236}">
                <a16:creationId xmlns:a16="http://schemas.microsoft.com/office/drawing/2014/main" id="{F10ED33F-2642-AE46-99B1-4BAA7311E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1048" y="6338887"/>
            <a:ext cx="307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Pui et al, N </a:t>
            </a:r>
            <a:r>
              <a:rPr lang="fr-FR" altLang="fr-FR" sz="1800" dirty="0" err="1"/>
              <a:t>Engl</a:t>
            </a:r>
            <a:r>
              <a:rPr lang="fr-FR" altLang="fr-FR" sz="1800" dirty="0"/>
              <a:t> J Med 2004</a:t>
            </a:r>
          </a:p>
        </p:txBody>
      </p:sp>
      <p:grpSp>
        <p:nvGrpSpPr>
          <p:cNvPr id="10244" name="Group 14">
            <a:extLst>
              <a:ext uri="{FF2B5EF4-FFF2-40B4-BE49-F238E27FC236}">
                <a16:creationId xmlns:a16="http://schemas.microsoft.com/office/drawing/2014/main" id="{4778786F-4C1E-DA4C-BAD6-7AAA706CBFC6}"/>
              </a:ext>
            </a:extLst>
          </p:cNvPr>
          <p:cNvGrpSpPr>
            <a:grpSpLocks/>
          </p:cNvGrpSpPr>
          <p:nvPr/>
        </p:nvGrpSpPr>
        <p:grpSpPr bwMode="auto">
          <a:xfrm>
            <a:off x="902208" y="990600"/>
            <a:ext cx="10021824" cy="5227320"/>
            <a:chOff x="0" y="1056"/>
            <a:chExt cx="5616" cy="2027"/>
          </a:xfrm>
        </p:grpSpPr>
        <p:pic>
          <p:nvPicPr>
            <p:cNvPr id="10245" name="Picture 11">
              <a:extLst>
                <a:ext uri="{FF2B5EF4-FFF2-40B4-BE49-F238E27FC236}">
                  <a16:creationId xmlns:a16="http://schemas.microsoft.com/office/drawing/2014/main" id="{6BA60CE2-83F7-E64E-AFE4-F1E3ABD2A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2976" cy="2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6" name="Picture 12">
              <a:extLst>
                <a:ext uri="{FF2B5EF4-FFF2-40B4-BE49-F238E27FC236}">
                  <a16:creationId xmlns:a16="http://schemas.microsoft.com/office/drawing/2014/main" id="{98F8DC99-DBC9-554C-B198-D36DA04D8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056"/>
              <a:ext cx="2880" cy="2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7" name="Rectangle 13">
              <a:extLst>
                <a:ext uri="{FF2B5EF4-FFF2-40B4-BE49-F238E27FC236}">
                  <a16:creationId xmlns:a16="http://schemas.microsoft.com/office/drawing/2014/main" id="{F92234C5-1F49-184A-9E88-627BCC3F4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56"/>
              <a:ext cx="5616" cy="20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40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70B4A-087C-5B4B-B967-1E82E135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40" y="55780"/>
            <a:ext cx="10515600" cy="986589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Grandes étapes du traitement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BCA8CB-E2D2-6241-BB30-E81AF14F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466" y="1094874"/>
            <a:ext cx="7769829" cy="5305925"/>
          </a:xfrm>
        </p:spPr>
        <p:txBody>
          <a:bodyPr>
            <a:normAutofit/>
          </a:bodyPr>
          <a:lstStyle/>
          <a:p>
            <a:r>
              <a:rPr lang="fr-FR" dirty="0"/>
              <a:t>Chimiothérapie d’induction</a:t>
            </a:r>
          </a:p>
          <a:p>
            <a:pPr lvl="1"/>
            <a:r>
              <a:rPr lang="fr-FR" dirty="0"/>
              <a:t>Obtenir la rémission complète cytologique</a:t>
            </a:r>
          </a:p>
          <a:p>
            <a:r>
              <a:rPr lang="fr-FR" dirty="0"/>
              <a:t>Phase de consolidation</a:t>
            </a:r>
          </a:p>
          <a:p>
            <a:pPr lvl="1"/>
            <a:r>
              <a:rPr lang="fr-FR" dirty="0"/>
              <a:t>Diminution de la maladie résiduelle</a:t>
            </a:r>
          </a:p>
          <a:p>
            <a:r>
              <a:rPr lang="fr-FR" dirty="0"/>
              <a:t>Intensification thérapeutique de clôture (Limiter la rechute pour les patients à haut risque)</a:t>
            </a:r>
          </a:p>
          <a:p>
            <a:pPr lvl="1"/>
            <a:r>
              <a:rPr lang="fr-FR" dirty="0"/>
              <a:t>Allogreffe: effet </a:t>
            </a:r>
            <a:r>
              <a:rPr lang="fr-FR" dirty="0" err="1"/>
              <a:t>allogénique</a:t>
            </a:r>
            <a:endParaRPr lang="fr-FR" dirty="0"/>
          </a:p>
          <a:p>
            <a:pPr lvl="1"/>
            <a:r>
              <a:rPr lang="fr-FR" dirty="0"/>
              <a:t>Autogreffe: Dose/intensité</a:t>
            </a:r>
          </a:p>
          <a:p>
            <a:r>
              <a:rPr lang="fr-FR" dirty="0"/>
              <a:t>Maintenance/Entretien (Limiter ou retarder la rechute)</a:t>
            </a:r>
          </a:p>
          <a:p>
            <a:pPr lvl="1"/>
            <a:r>
              <a:rPr lang="fr-FR" dirty="0"/>
              <a:t>Répétition de chimiothérapies </a:t>
            </a:r>
            <a:r>
              <a:rPr lang="fr-FR" dirty="0" err="1"/>
              <a:t>low</a:t>
            </a:r>
            <a:r>
              <a:rPr lang="fr-FR" dirty="0"/>
              <a:t>-dose: pulse</a:t>
            </a:r>
          </a:p>
          <a:p>
            <a:pPr lvl="1"/>
            <a:r>
              <a:rPr lang="fr-FR" dirty="0"/>
              <a:t>Chimiothérapie orale au long cours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4FB9B619-6877-1243-8F67-4173AC7CFA6B}"/>
              </a:ext>
            </a:extLst>
          </p:cNvPr>
          <p:cNvSpPr/>
          <p:nvPr/>
        </p:nvSpPr>
        <p:spPr>
          <a:xfrm rot="10800000">
            <a:off x="1564105" y="1236076"/>
            <a:ext cx="1060704" cy="4889585"/>
          </a:xfrm>
          <a:prstGeom prst="triangle">
            <a:avLst>
              <a:gd name="adj" fmla="val 48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83081D-32A9-D24C-8739-A6DED96B7B1B}"/>
              </a:ext>
            </a:extLst>
          </p:cNvPr>
          <p:cNvSpPr txBox="1"/>
          <p:nvPr/>
        </p:nvSpPr>
        <p:spPr>
          <a:xfrm>
            <a:off x="693821" y="109487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100%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D88396-669D-D845-ABBF-2D5ADA97B455}"/>
              </a:ext>
            </a:extLst>
          </p:cNvPr>
          <p:cNvSpPr txBox="1"/>
          <p:nvPr/>
        </p:nvSpPr>
        <p:spPr>
          <a:xfrm>
            <a:off x="814140" y="158415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570876-1534-0E4C-A14D-2E07581681C9}"/>
              </a:ext>
            </a:extLst>
          </p:cNvPr>
          <p:cNvSpPr txBox="1"/>
          <p:nvPr/>
        </p:nvSpPr>
        <p:spPr>
          <a:xfrm>
            <a:off x="2777518" y="109487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  <a:r>
              <a:rPr lang="fr-FR" baseline="30000" dirty="0"/>
              <a:t>12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DC08A9-B02E-C541-A36C-3609B3D18742}"/>
              </a:ext>
            </a:extLst>
          </p:cNvPr>
          <p:cNvSpPr txBox="1"/>
          <p:nvPr/>
        </p:nvSpPr>
        <p:spPr>
          <a:xfrm>
            <a:off x="2800020" y="1580511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  <a:r>
              <a:rPr lang="fr-FR" baseline="30000" dirty="0"/>
              <a:t>10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443CB2A-3BE2-394B-AB94-FE1EA7DB82D6}"/>
              </a:ext>
            </a:extLst>
          </p:cNvPr>
          <p:cNvCxnSpPr/>
          <p:nvPr/>
        </p:nvCxnSpPr>
        <p:spPr>
          <a:xfrm>
            <a:off x="132347" y="1900984"/>
            <a:ext cx="3874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92A06D7-08C8-D148-A8B4-ECD108AE8219}"/>
              </a:ext>
            </a:extLst>
          </p:cNvPr>
          <p:cNvCxnSpPr/>
          <p:nvPr/>
        </p:nvCxnSpPr>
        <p:spPr>
          <a:xfrm>
            <a:off x="132346" y="3160290"/>
            <a:ext cx="3874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5F9E3B76-B88D-F049-8998-005B1D1FF6E1}"/>
              </a:ext>
            </a:extLst>
          </p:cNvPr>
          <p:cNvSpPr txBox="1"/>
          <p:nvPr/>
        </p:nvSpPr>
        <p:spPr>
          <a:xfrm>
            <a:off x="729917" y="279095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0,01%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0D7DD98-9DE1-C947-9E9A-45248BDEC581}"/>
              </a:ext>
            </a:extLst>
          </p:cNvPr>
          <p:cNvSpPr txBox="1"/>
          <p:nvPr/>
        </p:nvSpPr>
        <p:spPr>
          <a:xfrm>
            <a:off x="2771760" y="279095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  <a:r>
              <a:rPr lang="fr-FR" baseline="30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8633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>
            <a:extLst>
              <a:ext uri="{FF2B5EF4-FFF2-40B4-BE49-F238E27FC236}">
                <a16:creationId xmlns:a16="http://schemas.microsoft.com/office/drawing/2014/main" id="{65ACE291-D9EE-A647-96FC-1CA4010DF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276" y="268225"/>
            <a:ext cx="9299448" cy="838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FR" altLang="fr-FR" sz="4000" dirty="0">
                <a:solidFill>
                  <a:srgbClr val="0070C0"/>
                </a:solidFill>
              </a:rPr>
              <a:t>Comment optimiser la prise en charge 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8382C9FF-1B31-694F-8BAB-EE2B4D7006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0770" y="1754282"/>
            <a:ext cx="11594592" cy="3857377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dirty="0"/>
              <a:t>Il faut donc tenir compte: </a:t>
            </a:r>
          </a:p>
          <a:p>
            <a:pPr eaLnBrk="1" hangingPunct="1"/>
            <a:endParaRPr lang="fr-FR" altLang="fr-FR" dirty="0"/>
          </a:p>
          <a:p>
            <a:pPr lvl="1"/>
            <a:r>
              <a:rPr lang="fr-FR" altLang="fr-FR" dirty="0"/>
              <a:t>du patient, de ses comorbidités:</a:t>
            </a:r>
          </a:p>
          <a:p>
            <a:pPr lvl="2"/>
            <a:r>
              <a:rPr lang="fr-FR" altLang="fr-FR" dirty="0"/>
              <a:t>Plus ou moins de 60 ans</a:t>
            </a:r>
          </a:p>
          <a:p>
            <a:pPr lvl="2"/>
            <a:endParaRPr lang="fr-FR" altLang="fr-FR" dirty="0"/>
          </a:p>
          <a:p>
            <a:pPr lvl="1"/>
            <a:r>
              <a:rPr lang="fr-FR" altLang="fr-FR" dirty="0"/>
              <a:t>de la maladie, de ses caractéristiques cytogénétique et moléculaire</a:t>
            </a:r>
          </a:p>
          <a:p>
            <a:pPr lvl="2"/>
            <a:r>
              <a:rPr lang="fr-FR" altLang="fr-FR" dirty="0"/>
              <a:t>Statut Philadelphie</a:t>
            </a:r>
          </a:p>
          <a:p>
            <a:pPr lvl="2"/>
            <a:endParaRPr lang="fr-FR" altLang="fr-FR" dirty="0"/>
          </a:p>
          <a:p>
            <a:pPr lvl="1"/>
            <a:r>
              <a:rPr lang="fr-FR" altLang="fr-FR" dirty="0"/>
              <a:t>de la réponse aux traitements: obtention de la rémission et évolution de la MRD sous traitement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1735</Words>
  <Application>Microsoft Macintosh PowerPoint</Application>
  <PresentationFormat>Grand écran</PresentationFormat>
  <Paragraphs>454</Paragraphs>
  <Slides>44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Trebuchet MS</vt:lpstr>
      <vt:lpstr>Thème Office</vt:lpstr>
      <vt:lpstr>Prism Project</vt:lpstr>
      <vt:lpstr>Prise en charge de la Leucémie aigue Lymphoblastique  Stratégie thérapeutique chez l’adulte</vt:lpstr>
      <vt:lpstr>Hématopoïèse normale</vt:lpstr>
      <vt:lpstr>Hematopoiese normale</vt:lpstr>
      <vt:lpstr>Leucémie aigue</vt:lpstr>
      <vt:lpstr>La LAL: pathologie hétérogène par l’âge</vt:lpstr>
      <vt:lpstr>Par la présentation</vt:lpstr>
      <vt:lpstr>Par la cytogénétique</vt:lpstr>
      <vt:lpstr>Grandes étapes du traitement</vt:lpstr>
      <vt:lpstr>Comment optimiser la prise en charge </vt:lpstr>
      <vt:lpstr>Présentation PowerPoint</vt:lpstr>
      <vt:lpstr>Evolution différente Enfants/Adultes</vt:lpstr>
      <vt:lpstr>Différence de résultats chez les adolescents</vt:lpstr>
      <vt:lpstr>Protocole GRAALL:  Naissance des protocoles d’inspiration pédiatrique </vt:lpstr>
      <vt:lpstr>Supériorité d’une telle approche</vt:lpstr>
      <vt:lpstr>Schéma général du protocole GRAALL</vt:lpstr>
      <vt:lpstr>Importance de la maladie résiduelle </vt:lpstr>
      <vt:lpstr>La maladie résiduelle S5 et S12</vt:lpstr>
      <vt:lpstr>Une amélioration disparate : toxicité de la procédure</vt:lpstr>
      <vt:lpstr>- Sélection des patients (HR et VHR)  - Augmenter le nombre de patient en RC   - en limitant la toxicité de l’induction  - en modifiant la combinaison de chimiothérapie  - Minimiser la maladie résiduelle    - A qui profites la greffe?</vt:lpstr>
      <vt:lpstr>Sélectionner les patients Haut-risque (HR)</vt:lpstr>
      <vt:lpstr>Adaptation à l’âge pour limiter la toxicité</vt:lpstr>
      <vt:lpstr>Minimiser la MRD: Le Blinatumomab ou Blincyto®</vt:lpstr>
      <vt:lpstr>Des effets indésirables spécifiques</vt:lpstr>
      <vt:lpstr>Etude GRAALL-QUEST</vt:lpstr>
      <vt:lpstr>Qui bénéficie de l’allogreffe ?</vt:lpstr>
      <vt:lpstr>Protocole GRAALL-2014 Groupe Très Haut-risque (VHR)</vt:lpstr>
      <vt:lpstr>Et la rechute ?</vt:lpstr>
      <vt:lpstr>Un pronostic défavorable</vt:lpstr>
      <vt:lpstr>Obtenir une RC2 avant une allogreffe</vt:lpstr>
      <vt:lpstr>L’immunothérapie en rechute</vt:lpstr>
      <vt:lpstr>Inotuzumab Ozogamycine: anticorps anti-CD22</vt:lpstr>
      <vt:lpstr>Réponse globale satisfaisant</vt:lpstr>
      <vt:lpstr>Survie Globale décevante</vt:lpstr>
      <vt:lpstr>Présentation PowerPoint</vt:lpstr>
      <vt:lpstr>Le protocole EWALL-INO</vt:lpstr>
      <vt:lpstr>Et le chromosome Philadelphie ? Qu’en fait-on?</vt:lpstr>
      <vt:lpstr>Un mauvais pronostic jusqu’à l’arrivée des ITK</vt:lpstr>
      <vt:lpstr>GRAAPH-2005, moins de chimiothérapie et plus d’ITK</vt:lpstr>
      <vt:lpstr>Une petite place pour l’autogreffe?</vt:lpstr>
      <vt:lpstr>Présentation PowerPoint</vt:lpstr>
      <vt:lpstr>Présentation PowerPoint</vt:lpstr>
      <vt:lpstr>Présentation PowerPoint</vt:lpstr>
      <vt:lpstr>EWALL PH02 avec Nilotinib</vt:lpstr>
      <vt:lpstr>Merci de votre attention Merci à tous les membres du groupe GRAALL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de la Leucémie aigue Lymphoblastique</dc:title>
  <dc:creator>leguay thibaut</dc:creator>
  <cp:lastModifiedBy>leguay thibaut</cp:lastModifiedBy>
  <cp:revision>62</cp:revision>
  <dcterms:created xsi:type="dcterms:W3CDTF">2021-09-08T07:31:46Z</dcterms:created>
  <dcterms:modified xsi:type="dcterms:W3CDTF">2022-11-09T14:57:07Z</dcterms:modified>
</cp:coreProperties>
</file>