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7"/>
  </p:notesMasterIdLst>
  <p:sldIdLst>
    <p:sldId id="256" r:id="rId2"/>
    <p:sldId id="489" r:id="rId3"/>
    <p:sldId id="524" r:id="rId4"/>
    <p:sldId id="515" r:id="rId5"/>
    <p:sldId id="518" r:id="rId6"/>
    <p:sldId id="501" r:id="rId7"/>
    <p:sldId id="503" r:id="rId8"/>
    <p:sldId id="504" r:id="rId9"/>
    <p:sldId id="508" r:id="rId10"/>
    <p:sldId id="506" r:id="rId11"/>
    <p:sldId id="483" r:id="rId12"/>
    <p:sldId id="485" r:id="rId13"/>
    <p:sldId id="486" r:id="rId14"/>
    <p:sldId id="498" r:id="rId15"/>
    <p:sldId id="468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66FF66"/>
    <a:srgbClr val="66FF33"/>
    <a:srgbClr val="FF00FF"/>
    <a:srgbClr val="66FF99"/>
    <a:srgbClr val="FFFF99"/>
    <a:srgbClr val="FFFF66"/>
    <a:srgbClr val="FFFFCC"/>
    <a:srgbClr val="F7EAE9"/>
    <a:srgbClr val="8BCD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89" autoAdjust="0"/>
    <p:restoredTop sz="94680" autoAdjust="0"/>
  </p:normalViewPr>
  <p:slideViewPr>
    <p:cSldViewPr>
      <p:cViewPr varScale="1">
        <p:scale>
          <a:sx n="83" d="100"/>
          <a:sy n="83" d="100"/>
        </p:scale>
        <p:origin x="-139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496747-CBF0-4D70-A6A7-B3B06B4F0D95}" type="datetimeFigureOut">
              <a:rPr lang="fr-FR" smtClean="0"/>
              <a:t>09/11/2022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CF89CA-E070-43E8-A81D-FCE4E3012D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5211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699D4E-5681-43F4-BADF-DCBE322D5CA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09/11/2022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A95DCC-740E-44C3-9393-A6989D5DAD2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260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F65BB7-3EC9-4B65-8176-B0EC816C956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09/11/2022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182E19-8B4B-4BAC-9C65-BD35D786B0C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230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650086-96E3-4820-9925-27E0AFBB6D4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09/11/2022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EEA893-C8EB-4005-9FDC-9E3EDE6E783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032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1A0B78-0E20-46F8-A78A-4C631499273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09/11/2022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2D602-E3A1-442B-9C55-7CC543C0E88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63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3350BF-A75D-4040-9CA2-DB17F41C3AD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09/11/2022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214E28-03CE-4736-9370-778376DAB77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291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D6DEFE-259D-4ED6-A0C9-74AB954E527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09/11/2022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9CA539-A0B1-4C92-B6B9-992E570A222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708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1F2AA6-1070-4901-9B67-6E1AEE11294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09/11/2022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365B79-DEB1-4294-A309-2FF8103AF89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022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3A5C71-0CE6-49B8-82E5-86B53E435AF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09/11/2022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936909-9E8C-423F-9EC2-78C019C69D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365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9E6E37-0499-432D-8423-DB28B4EDE40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09/11/2022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F37EC1-3D0D-48A8-8069-F1199179DC7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6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B2BF43-9D97-4F68-8743-148F5BDF0A8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09/11/2022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A6AAC3-46B5-4C39-BE6F-BF7C14ECF1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580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F36395-4A3F-48D6-84BC-A4FDBD3CBD6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09/11/2022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4BEF71-A0DC-4281-8751-1EC04951D67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089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54D9E8-225C-4059-8927-3F989121037B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09/11/2022</a:t>
            </a:fld>
            <a:endParaRPr lang="fr-F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09DAB7-EDAE-45DA-9662-C34DA3935DB3}" type="slidenum">
              <a:rPr lang="fr-FR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478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37.jpg"/><Relationship Id="rId5" Type="http://schemas.openxmlformats.org/officeDocument/2006/relationships/image" Target="../media/image31.pn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12" Type="http://schemas.openxmlformats.org/officeDocument/2006/relationships/image" Target="../media/image21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emf"/><Relationship Id="rId11" Type="http://schemas.openxmlformats.org/officeDocument/2006/relationships/image" Target="../media/image20.emf"/><Relationship Id="rId5" Type="http://schemas.openxmlformats.org/officeDocument/2006/relationships/image" Target="../media/image14.png"/><Relationship Id="rId10" Type="http://schemas.openxmlformats.org/officeDocument/2006/relationships/image" Target="../media/image19.emf"/><Relationship Id="rId4" Type="http://schemas.openxmlformats.org/officeDocument/2006/relationships/image" Target="../media/image13.emf"/><Relationship Id="rId9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780108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r>
              <a:rPr lang="fr-F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OBSERVANCE THERAPEUTIQUE,</a:t>
            </a:r>
            <a:br>
              <a:rPr lang="fr-F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fr-FR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démarche éducative en </a:t>
            </a:r>
            <a:r>
              <a:rPr lang="fr-F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pédiatrie.</a:t>
            </a:r>
            <a:endParaRPr lang="fr-F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91880" y="5408928"/>
            <a:ext cx="496855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altLang="fr-FR" sz="1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SFGM-TC 2022</a:t>
            </a:r>
            <a:endParaRPr lang="fr-FR" altLang="fr-FR" sz="14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charset="0"/>
            </a:endParaRPr>
          </a:p>
          <a:p>
            <a:pPr lvl="0"/>
            <a:r>
              <a:rPr lang="fr-FR" altLang="fr-FR" sz="1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9</a:t>
            </a:r>
            <a:r>
              <a:rPr lang="fr-FR" altLang="fr-FR" sz="1400" baseline="30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ème</a:t>
            </a:r>
            <a:r>
              <a:rPr lang="fr-FR" altLang="fr-FR" sz="1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 journée nationale des GFIC-GM</a:t>
            </a:r>
          </a:p>
          <a:p>
            <a:pPr lvl="0"/>
            <a:r>
              <a:rPr lang="fr-FR" altLang="fr-FR" sz="1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Jeudi 10 </a:t>
            </a:r>
            <a:r>
              <a:rPr lang="fr-FR" altLang="fr-FR" sz="1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novembre</a:t>
            </a:r>
            <a:endParaRPr lang="fr-FR" altLang="fr-FR" sz="1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charset="0"/>
            </a:endParaRPr>
          </a:p>
          <a:p>
            <a:pPr lvl="0"/>
            <a:r>
              <a:rPr lang="fr-FR" altLang="fr-FR" sz="1400" dirty="0" smtClean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Marie-Laure Labat, </a:t>
            </a:r>
            <a:r>
              <a:rPr lang="fr-FR" altLang="fr-FR" sz="1400" dirty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p</a:t>
            </a:r>
            <a:r>
              <a:rPr lang="fr-FR" altLang="fr-FR" sz="1400" dirty="0" smtClean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uéricultrice coordinatrice des Greffes de CSH</a:t>
            </a:r>
            <a:endParaRPr lang="fr-FR" altLang="fr-FR" sz="1400" dirty="0">
              <a:solidFill>
                <a:schemeClr val="accent1"/>
              </a:solidFill>
              <a:latin typeface="Calibri" pitchFamily="34" charset="0"/>
              <a:cs typeface="Arial" charset="0"/>
            </a:endParaRPr>
          </a:p>
          <a:p>
            <a:pPr lvl="0"/>
            <a:r>
              <a:rPr lang="fr-FR" altLang="fr-FR" sz="1400" dirty="0" smtClean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Hôpital </a:t>
            </a:r>
            <a:r>
              <a:rPr lang="fr-FR" altLang="fr-FR" sz="1400" dirty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des e</a:t>
            </a:r>
            <a:r>
              <a:rPr lang="fr-FR" altLang="fr-FR" sz="1400" dirty="0" smtClean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nfants - CHU </a:t>
            </a:r>
            <a:r>
              <a:rPr lang="fr-FR" altLang="fr-FR" sz="1400" dirty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Bordeaux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780928"/>
            <a:ext cx="5192250" cy="26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388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Ensemble, un jour après l’autre…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3006112" y="1628800"/>
            <a:ext cx="58863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chemeClr val="tx2"/>
                </a:solidFill>
              </a:rPr>
              <a:t>Une équipe mobilisée et investie,</a:t>
            </a:r>
          </a:p>
          <a:p>
            <a:r>
              <a:rPr lang="fr-FR" sz="2400" dirty="0">
                <a:solidFill>
                  <a:schemeClr val="tx2"/>
                </a:solidFill>
              </a:rPr>
              <a:t>Du </a:t>
            </a:r>
            <a:r>
              <a:rPr lang="fr-FR" sz="2400" dirty="0" smtClean="0">
                <a:solidFill>
                  <a:schemeClr val="tx2"/>
                </a:solidFill>
              </a:rPr>
              <a:t>temps,</a:t>
            </a:r>
            <a:endParaRPr lang="fr-FR" sz="2400" dirty="0">
              <a:solidFill>
                <a:schemeClr val="tx2"/>
              </a:solidFill>
            </a:endParaRPr>
          </a:p>
          <a:p>
            <a:r>
              <a:rPr lang="fr-FR" sz="2400" dirty="0" smtClean="0">
                <a:solidFill>
                  <a:schemeClr val="tx2"/>
                </a:solidFill>
              </a:rPr>
              <a:t>Une </a:t>
            </a:r>
            <a:r>
              <a:rPr lang="fr-FR" sz="2400" dirty="0">
                <a:solidFill>
                  <a:schemeClr val="tx2"/>
                </a:solidFill>
              </a:rPr>
              <a:t>alliée de </a:t>
            </a:r>
            <a:r>
              <a:rPr lang="fr-FR" sz="2400" dirty="0" smtClean="0">
                <a:solidFill>
                  <a:schemeClr val="tx2"/>
                </a:solidFill>
              </a:rPr>
              <a:t>taille : la SNG,</a:t>
            </a:r>
          </a:p>
          <a:p>
            <a:r>
              <a:rPr lang="fr-FR" sz="2400" dirty="0">
                <a:solidFill>
                  <a:schemeClr val="tx2"/>
                </a:solidFill>
              </a:rPr>
              <a:t>Un accompagnement </a:t>
            </a:r>
            <a:r>
              <a:rPr lang="fr-FR" sz="2400" dirty="0" smtClean="0">
                <a:solidFill>
                  <a:schemeClr val="tx2"/>
                </a:solidFill>
              </a:rPr>
              <a:t>personnalisé,</a:t>
            </a:r>
            <a:endParaRPr lang="fr-FR" sz="2400" dirty="0">
              <a:solidFill>
                <a:schemeClr val="tx2"/>
              </a:solidFill>
            </a:endParaRPr>
          </a:p>
          <a:p>
            <a:r>
              <a:rPr lang="fr-FR" sz="2400" dirty="0" smtClean="0">
                <a:solidFill>
                  <a:schemeClr val="tx2"/>
                </a:solidFill>
              </a:rPr>
              <a:t>Des supports pour comprendre et apprendre,</a:t>
            </a:r>
          </a:p>
          <a:p>
            <a:r>
              <a:rPr lang="fr-FR" sz="2400" dirty="0" smtClean="0">
                <a:solidFill>
                  <a:schemeClr val="tx2"/>
                </a:solidFill>
              </a:rPr>
              <a:t>Le réseau de soins pour accompagner</a:t>
            </a:r>
            <a:r>
              <a:rPr lang="fr-FR" sz="2400" dirty="0">
                <a:solidFill>
                  <a:schemeClr val="tx2"/>
                </a:solidFill>
              </a:rPr>
              <a:t> </a:t>
            </a:r>
            <a:endParaRPr lang="fr-FR" sz="2400" dirty="0" smtClean="0">
              <a:solidFill>
                <a:schemeClr val="tx2"/>
              </a:solidFill>
            </a:endParaRPr>
          </a:p>
          <a:p>
            <a:r>
              <a:rPr lang="fr-FR" sz="2400" dirty="0" smtClean="0">
                <a:solidFill>
                  <a:schemeClr val="tx2"/>
                </a:solidFill>
              </a:rPr>
              <a:t>et soutenir.</a:t>
            </a:r>
            <a:endParaRPr lang="fr-FR" sz="2400" dirty="0">
              <a:solidFill>
                <a:schemeClr val="tx2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1" t="15855" r="6898" b="7150"/>
          <a:stretch/>
        </p:blipFill>
        <p:spPr bwMode="auto">
          <a:xfrm>
            <a:off x="1403648" y="4306456"/>
            <a:ext cx="2417531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90" y="1950250"/>
            <a:ext cx="2811822" cy="18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4005120"/>
            <a:ext cx="3455947" cy="26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21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Cancers de l'enfant immunothérapie\Congrès présentation PP\Tableau mdct page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25" y="927056"/>
            <a:ext cx="8154438" cy="5760000"/>
          </a:xfrm>
          <a:prstGeom prst="rect">
            <a:avLst/>
          </a:prstGeom>
          <a:ln>
            <a:solidFill>
              <a:srgbClr val="FF00FF"/>
            </a:solidFill>
          </a:ln>
          <a:effectLst>
            <a:outerShdw blurRad="292100" dist="139700" dir="2700000" algn="tl" rotWithShape="0">
              <a:schemeClr val="accent2">
                <a:lumMod val="40000"/>
                <a:lumOff val="60000"/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467544" y="116632"/>
            <a:ext cx="8229600" cy="81042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TABLEAU DES MEDICAMENTS 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192812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Cancers de l'enfant immunothérapie\Congrès présentation PP\page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8154439" cy="5760000"/>
          </a:xfrm>
          <a:prstGeom prst="rect">
            <a:avLst/>
          </a:prstGeom>
          <a:ln w="12700">
            <a:solidFill>
              <a:srgbClr val="66FF33"/>
            </a:solidFill>
          </a:ln>
          <a:effectLst>
            <a:outerShdw blurRad="292100" dist="139700" dir="2700000" sx="99000" sy="99000" algn="tl" rotWithShape="0">
              <a:srgbClr val="66FF66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467544" y="14904"/>
            <a:ext cx="8229600" cy="82180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suite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229017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Cancers de l'enfant immunothérapie\Congrès présentation PP\Nutri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154439" cy="57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TABLEAU NUTRITION ENTERALE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69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e 53"/>
          <p:cNvGrpSpPr/>
          <p:nvPr/>
        </p:nvGrpSpPr>
        <p:grpSpPr>
          <a:xfrm>
            <a:off x="2988133" y="4590847"/>
            <a:ext cx="1367993" cy="1367993"/>
            <a:chOff x="5273641" y="727556"/>
            <a:chExt cx="1367993" cy="1367993"/>
          </a:xfrm>
          <a:solidFill>
            <a:srgbClr val="66FF66"/>
          </a:solidFill>
        </p:grpSpPr>
        <p:sp>
          <p:nvSpPr>
            <p:cNvPr id="55" name="Ellipse 54"/>
            <p:cNvSpPr/>
            <p:nvPr/>
          </p:nvSpPr>
          <p:spPr>
            <a:xfrm>
              <a:off x="5273641" y="727556"/>
              <a:ext cx="1367993" cy="1367993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50000"/>
                <a:hueOff val="-6622584"/>
                <a:satOff val="26541"/>
                <a:lumOff val="5752"/>
                <a:alphaOff val="0"/>
              </a:schemeClr>
            </a:fillRef>
            <a:effectRef idx="0">
              <a:schemeClr val="accent5">
                <a:alpha val="50000"/>
                <a:hueOff val="-6622584"/>
                <a:satOff val="26541"/>
                <a:lumOff val="5752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56" name="Ellipse 4"/>
            <p:cNvSpPr/>
            <p:nvPr/>
          </p:nvSpPr>
          <p:spPr>
            <a:xfrm>
              <a:off x="5489637" y="943552"/>
              <a:ext cx="936000" cy="9360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b="1" dirty="0" smtClean="0">
                  <a:solidFill>
                    <a:prstClr val="black"/>
                  </a:solidFill>
                </a:rPr>
                <a:t>PATIENT</a:t>
              </a:r>
              <a:endParaRPr lang="fr-FR" sz="1400" b="1" dirty="0">
                <a:solidFill>
                  <a:prstClr val="black"/>
                </a:solidFill>
              </a:endParaRPr>
            </a:p>
          </p:txBody>
        </p:sp>
      </p:grpSp>
      <p:pic>
        <p:nvPicPr>
          <p:cNvPr id="51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779" y="3026701"/>
            <a:ext cx="1315440" cy="104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6" name="Ellipse 35"/>
          <p:cNvSpPr/>
          <p:nvPr/>
        </p:nvSpPr>
        <p:spPr>
          <a:xfrm>
            <a:off x="2541268" y="2740597"/>
            <a:ext cx="1368007" cy="1368007"/>
          </a:xfrm>
          <a:prstGeom prst="ellipse">
            <a:avLst/>
          </a:prstGeom>
          <a:solidFill>
            <a:schemeClr val="accent2">
              <a:lumMod val="40000"/>
              <a:lumOff val="60000"/>
              <a:alpha val="49804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grpSp>
        <p:nvGrpSpPr>
          <p:cNvPr id="45" name="Groupe 44"/>
          <p:cNvGrpSpPr/>
          <p:nvPr/>
        </p:nvGrpSpPr>
        <p:grpSpPr>
          <a:xfrm>
            <a:off x="6147232" y="2740597"/>
            <a:ext cx="1368007" cy="1368007"/>
            <a:chOff x="1161579" y="-1112491"/>
            <a:chExt cx="1368007" cy="1368007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46" name="Ellipse 45"/>
            <p:cNvSpPr/>
            <p:nvPr/>
          </p:nvSpPr>
          <p:spPr>
            <a:xfrm>
              <a:off x="1161579" y="-1112491"/>
              <a:ext cx="1368007" cy="1368007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47" name="Ellipse 4"/>
            <p:cNvSpPr/>
            <p:nvPr/>
          </p:nvSpPr>
          <p:spPr>
            <a:xfrm>
              <a:off x="1377583" y="-912150"/>
              <a:ext cx="936000" cy="9360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IDE libérale</a:t>
              </a:r>
              <a:endParaRPr lang="fr-FR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4" name="Groupe 33"/>
          <p:cNvGrpSpPr/>
          <p:nvPr/>
        </p:nvGrpSpPr>
        <p:grpSpPr>
          <a:xfrm>
            <a:off x="5397074" y="998266"/>
            <a:ext cx="1367993" cy="1367993"/>
            <a:chOff x="7363875" y="2088569"/>
            <a:chExt cx="1367993" cy="1367993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9" name="Ellipse 38"/>
            <p:cNvSpPr/>
            <p:nvPr/>
          </p:nvSpPr>
          <p:spPr>
            <a:xfrm>
              <a:off x="7363875" y="2088569"/>
              <a:ext cx="1367993" cy="1367993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50000"/>
                <a:hueOff val="-6622584"/>
                <a:satOff val="26541"/>
                <a:lumOff val="5752"/>
                <a:alphaOff val="0"/>
              </a:schemeClr>
            </a:fillRef>
            <a:effectRef idx="0">
              <a:schemeClr val="accent5">
                <a:alpha val="50000"/>
                <a:hueOff val="-6622584"/>
                <a:satOff val="26541"/>
                <a:lumOff val="5752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40" name="Ellipse 4"/>
            <p:cNvSpPr/>
            <p:nvPr/>
          </p:nvSpPr>
          <p:spPr>
            <a:xfrm>
              <a:off x="7564212" y="2288901"/>
              <a:ext cx="936000" cy="9360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b="1" dirty="0" smtClean="0">
                  <a:solidFill>
                    <a:prstClr val="black"/>
                  </a:solidFill>
                </a:rPr>
                <a:t>CHG</a:t>
              </a:r>
              <a:endParaRPr lang="fr-FR" sz="14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1" name="Groupe 40"/>
          <p:cNvGrpSpPr/>
          <p:nvPr/>
        </p:nvGrpSpPr>
        <p:grpSpPr>
          <a:xfrm>
            <a:off x="3189055" y="998265"/>
            <a:ext cx="1367993" cy="1367993"/>
            <a:chOff x="8203460" y="3183896"/>
            <a:chExt cx="1367993" cy="1367993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2" name="Ellipse 41"/>
            <p:cNvSpPr/>
            <p:nvPr/>
          </p:nvSpPr>
          <p:spPr>
            <a:xfrm>
              <a:off x="8203460" y="3183896"/>
              <a:ext cx="1367993" cy="1367993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50000"/>
                <a:hueOff val="-6622584"/>
                <a:satOff val="26541"/>
                <a:lumOff val="5752"/>
                <a:alphaOff val="0"/>
              </a:schemeClr>
            </a:fillRef>
            <a:effectRef idx="0">
              <a:schemeClr val="accent5">
                <a:alpha val="50000"/>
                <a:hueOff val="-6622584"/>
                <a:satOff val="26541"/>
                <a:lumOff val="5752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43" name="Ellipse 4"/>
            <p:cNvSpPr/>
            <p:nvPr/>
          </p:nvSpPr>
          <p:spPr>
            <a:xfrm>
              <a:off x="8419456" y="3415560"/>
              <a:ext cx="936000" cy="9360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b="1" dirty="0" smtClean="0">
                  <a:solidFill>
                    <a:prstClr val="black"/>
                  </a:solidFill>
                </a:rPr>
                <a:t>CHU</a:t>
              </a:r>
              <a:endParaRPr lang="fr-FR" sz="1400" b="1" dirty="0">
                <a:solidFill>
                  <a:prstClr val="black"/>
                </a:solidFill>
              </a:endParaRPr>
            </a:p>
          </p:txBody>
        </p:sp>
      </p:grpSp>
      <p:pic>
        <p:nvPicPr>
          <p:cNvPr id="35" name="Espace réservé du contenu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9" t="5238" r="7859"/>
          <a:stretch/>
        </p:blipFill>
        <p:spPr>
          <a:xfrm>
            <a:off x="8116228" y="4984139"/>
            <a:ext cx="1019739" cy="9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4" descr="C:\Users\Lilaure\Documents\DOSSIER RESEAU 2018 copie clé mauve\446c92b7ada2473fac65f913b80b253dl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757" y="4372214"/>
            <a:ext cx="1476375" cy="24479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e 18"/>
          <p:cNvGrpSpPr/>
          <p:nvPr/>
        </p:nvGrpSpPr>
        <p:grpSpPr>
          <a:xfrm>
            <a:off x="5631573" y="4530802"/>
            <a:ext cx="1367993" cy="1367993"/>
            <a:chOff x="5273641" y="727556"/>
            <a:chExt cx="1367993" cy="1367993"/>
          </a:xfrm>
        </p:grpSpPr>
        <p:sp>
          <p:nvSpPr>
            <p:cNvPr id="20" name="Ellipse 19"/>
            <p:cNvSpPr/>
            <p:nvPr/>
          </p:nvSpPr>
          <p:spPr>
            <a:xfrm>
              <a:off x="5273641" y="727556"/>
              <a:ext cx="1367993" cy="136799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50000"/>
                <a:hueOff val="-6622584"/>
                <a:satOff val="26541"/>
                <a:lumOff val="5752"/>
                <a:alphaOff val="0"/>
              </a:schemeClr>
            </a:fillRef>
            <a:effectRef idx="0">
              <a:schemeClr val="accent5">
                <a:alpha val="50000"/>
                <a:hueOff val="-6622584"/>
                <a:satOff val="26541"/>
                <a:lumOff val="5752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1" name="Ellipse 4"/>
            <p:cNvSpPr/>
            <p:nvPr/>
          </p:nvSpPr>
          <p:spPr>
            <a:xfrm>
              <a:off x="5489637" y="943552"/>
              <a:ext cx="936000" cy="936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b="1" dirty="0" smtClean="0">
                  <a:solidFill>
                    <a:prstClr val="black"/>
                  </a:solidFill>
                </a:rPr>
                <a:t>PARENTS</a:t>
              </a:r>
              <a:endParaRPr lang="fr-FR" sz="14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1029952" y="4912182"/>
            <a:ext cx="1367993" cy="1367993"/>
            <a:chOff x="869309" y="3040494"/>
            <a:chExt cx="1367993" cy="1367993"/>
          </a:xfrm>
        </p:grpSpPr>
        <p:sp>
          <p:nvSpPr>
            <p:cNvPr id="7" name="Ellipse 6"/>
            <p:cNvSpPr/>
            <p:nvPr/>
          </p:nvSpPr>
          <p:spPr>
            <a:xfrm>
              <a:off x="869309" y="3040494"/>
              <a:ext cx="1367993" cy="136799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50000"/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alpha val="50000"/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8" name="Ellipse 4"/>
            <p:cNvSpPr/>
            <p:nvPr/>
          </p:nvSpPr>
          <p:spPr>
            <a:xfrm>
              <a:off x="1069647" y="3240832"/>
              <a:ext cx="972000" cy="972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PRESTATAIRE DE SANTE</a:t>
              </a:r>
              <a:endParaRPr lang="fr-FR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638" y="2093040"/>
            <a:ext cx="3190560" cy="3312000"/>
          </a:xfr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53" y="4485328"/>
            <a:ext cx="1122303" cy="93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5" descr="C:\Users\Lilaure\Documents\DOSSIER RESEAU 2018 copie clé mauve\16_item_2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4" r="13323" b="599"/>
          <a:stretch/>
        </p:blipFill>
        <p:spPr bwMode="auto">
          <a:xfrm>
            <a:off x="717177" y="5848139"/>
            <a:ext cx="950144" cy="972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Ellipse 24"/>
          <p:cNvSpPr/>
          <p:nvPr/>
        </p:nvSpPr>
        <p:spPr>
          <a:xfrm>
            <a:off x="7289426" y="5451808"/>
            <a:ext cx="1368007" cy="1368007"/>
          </a:xfrm>
          <a:prstGeom prst="ellipse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32" name="Ellipse 4"/>
          <p:cNvSpPr/>
          <p:nvPr/>
        </p:nvSpPr>
        <p:spPr>
          <a:xfrm>
            <a:off x="7505429" y="5676507"/>
            <a:ext cx="936000" cy="936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Soins de Suite et de Réadaptation</a:t>
            </a:r>
            <a:endParaRPr lang="fr-FR" sz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Ellipse 4"/>
          <p:cNvSpPr/>
          <p:nvPr/>
        </p:nvSpPr>
        <p:spPr>
          <a:xfrm>
            <a:off x="2704803" y="2955637"/>
            <a:ext cx="967327" cy="96732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</a:t>
            </a:r>
            <a:endParaRPr lang="fr-FR" sz="1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4" name="Espace réservé du contenu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603" y="92935"/>
            <a:ext cx="1656000" cy="1656000"/>
          </a:xfrm>
          <a:prstGeom prst="rect">
            <a:avLst/>
          </a:prstGeom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289" y="3462528"/>
            <a:ext cx="295656" cy="28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Espace réservé du contenu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494" y="2992604"/>
            <a:ext cx="1116000" cy="111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3" name="Espace réservé du contenu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1536">
            <a:off x="59927" y="391566"/>
            <a:ext cx="3270211" cy="16560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50606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5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200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3500"/>
                            </p:stCondLst>
                            <p:childTnLst>
                              <p:par>
                                <p:cTn id="77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0"/>
                            </p:stCondLst>
                            <p:childTnLst>
                              <p:par>
                                <p:cTn id="90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377" y="435552"/>
            <a:ext cx="8229600" cy="1143000"/>
          </a:xfrm>
        </p:spPr>
        <p:txBody>
          <a:bodyPr>
            <a:normAutofit/>
          </a:bodyPr>
          <a:lstStyle/>
          <a:p>
            <a:r>
              <a:rPr lang="fr-FR" sz="6000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FIN</a:t>
            </a:r>
            <a:endParaRPr lang="fr-FR" sz="6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377" y="4869160"/>
            <a:ext cx="8229600" cy="964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400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MERCI</a:t>
            </a:r>
            <a:r>
              <a:rPr lang="fr-FR" sz="4400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fr-FR" sz="4400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DE</a:t>
            </a:r>
            <a:r>
              <a:rPr lang="fr-FR" sz="4400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fr-FR" sz="4400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VOTRE</a:t>
            </a:r>
            <a:r>
              <a:rPr lang="fr-FR" sz="4400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fr-FR" sz="4400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ATTENTION</a:t>
            </a:r>
            <a:endParaRPr lang="fr-FR" sz="4400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1080"/>
            <a:ext cx="7863235" cy="30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358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5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50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7541" y="836712"/>
            <a:ext cx="828091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dirty="0" smtClean="0">
                <a:solidFill>
                  <a:srgbClr val="1F497D"/>
                </a:solidFill>
              </a:rPr>
              <a:t>« </a:t>
            </a:r>
            <a:r>
              <a:rPr lang="fr-FR" sz="3200" i="1" dirty="0" smtClean="0">
                <a:solidFill>
                  <a:srgbClr val="1F497D"/>
                </a:solidFill>
              </a:rPr>
              <a:t>L’observance thérapeutique est définie </a:t>
            </a:r>
          </a:p>
          <a:p>
            <a:pPr algn="ctr"/>
            <a:r>
              <a:rPr lang="fr-FR" sz="3200" i="1" dirty="0" smtClean="0">
                <a:solidFill>
                  <a:srgbClr val="1F497D"/>
                </a:solidFill>
              </a:rPr>
              <a:t>comme la capacité à prendre correctement </a:t>
            </a:r>
          </a:p>
          <a:p>
            <a:pPr algn="ctr"/>
            <a:r>
              <a:rPr lang="fr-FR" sz="3200" i="1" dirty="0" smtClean="0">
                <a:solidFill>
                  <a:srgbClr val="1F497D"/>
                </a:solidFill>
              </a:rPr>
              <a:t>son traitement, c’est-à-dire tel qu’il est prescrit par le médecin</a:t>
            </a:r>
            <a:r>
              <a:rPr lang="fr-FR" sz="3200" dirty="0" smtClean="0">
                <a:solidFill>
                  <a:srgbClr val="1F497D"/>
                </a:solidFill>
              </a:rPr>
              <a:t> »</a:t>
            </a:r>
            <a:r>
              <a:rPr lang="fr-FR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fr-FR" sz="3200" dirty="0" smtClean="0">
                <a:solidFill>
                  <a:srgbClr val="1F497D"/>
                </a:solidFill>
              </a:rPr>
              <a:t>.</a:t>
            </a:r>
            <a:endParaRPr lang="fr-FR" sz="3200" dirty="0"/>
          </a:p>
        </p:txBody>
      </p:sp>
      <p:sp>
        <p:nvSpPr>
          <p:cNvPr id="4" name="Rectangle 3"/>
          <p:cNvSpPr/>
          <p:nvPr/>
        </p:nvSpPr>
        <p:spPr>
          <a:xfrm>
            <a:off x="467541" y="3573016"/>
            <a:ext cx="82809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i="1" dirty="0" smtClean="0">
                <a:solidFill>
                  <a:srgbClr val="1F497D"/>
                </a:solidFill>
              </a:rPr>
              <a:t>« L’observance concerne la </a:t>
            </a:r>
            <a:r>
              <a:rPr lang="fr-FR" sz="2400" i="1" dirty="0">
                <a:solidFill>
                  <a:srgbClr val="1F497D"/>
                </a:solidFill>
              </a:rPr>
              <a:t>prise médicamenteuse _</a:t>
            </a:r>
            <a:r>
              <a:rPr lang="fr-FR" sz="2400" i="1" dirty="0" smtClean="0">
                <a:solidFill>
                  <a:srgbClr val="1F497D"/>
                </a:solidFill>
              </a:rPr>
              <a:t> posologie</a:t>
            </a:r>
            <a:r>
              <a:rPr lang="fr-FR" sz="2400" i="1" dirty="0">
                <a:solidFill>
                  <a:srgbClr val="1F497D"/>
                </a:solidFill>
              </a:rPr>
              <a:t>, horaire, </a:t>
            </a:r>
            <a:r>
              <a:rPr lang="fr-FR" sz="2400" i="1" dirty="0" smtClean="0">
                <a:solidFill>
                  <a:srgbClr val="1F497D"/>
                </a:solidFill>
              </a:rPr>
              <a:t>nombre </a:t>
            </a:r>
            <a:r>
              <a:rPr lang="fr-FR" sz="2400" i="1" dirty="0">
                <a:solidFill>
                  <a:srgbClr val="1F497D"/>
                </a:solidFill>
              </a:rPr>
              <a:t>de </a:t>
            </a:r>
            <a:r>
              <a:rPr lang="fr-FR" sz="2400" i="1" dirty="0" smtClean="0">
                <a:solidFill>
                  <a:srgbClr val="1F497D"/>
                </a:solidFill>
              </a:rPr>
              <a:t>prises _ mais aussi l’application </a:t>
            </a:r>
            <a:r>
              <a:rPr lang="fr-FR" sz="2400" i="1" dirty="0">
                <a:solidFill>
                  <a:srgbClr val="1F497D"/>
                </a:solidFill>
              </a:rPr>
              <a:t>des règles </a:t>
            </a:r>
            <a:r>
              <a:rPr lang="fr-FR" sz="2400" i="1" dirty="0" smtClean="0">
                <a:solidFill>
                  <a:srgbClr val="1F497D"/>
                </a:solidFill>
              </a:rPr>
              <a:t>hygiéno-diététiques, le </a:t>
            </a:r>
            <a:r>
              <a:rPr lang="fr-FR" sz="2400" i="1" dirty="0">
                <a:solidFill>
                  <a:srgbClr val="1F497D"/>
                </a:solidFill>
              </a:rPr>
              <a:t>suivi </a:t>
            </a:r>
            <a:r>
              <a:rPr lang="fr-FR" sz="2400" i="1" dirty="0" smtClean="0">
                <a:solidFill>
                  <a:srgbClr val="1F497D"/>
                </a:solidFill>
              </a:rPr>
              <a:t>médical, les </a:t>
            </a:r>
            <a:r>
              <a:rPr lang="fr-FR" sz="2400" i="1" dirty="0">
                <a:solidFill>
                  <a:srgbClr val="1F497D"/>
                </a:solidFill>
              </a:rPr>
              <a:t>visites de </a:t>
            </a:r>
            <a:r>
              <a:rPr lang="fr-FR" sz="2400" i="1" dirty="0" smtClean="0">
                <a:solidFill>
                  <a:srgbClr val="1F497D"/>
                </a:solidFill>
              </a:rPr>
              <a:t>contrôle »</a:t>
            </a:r>
            <a:r>
              <a:rPr lang="fr-FR" sz="2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fr-FR" sz="2400" i="1" dirty="0" smtClean="0">
                <a:solidFill>
                  <a:srgbClr val="1F497D"/>
                </a:solidFill>
              </a:rPr>
              <a:t>.</a:t>
            </a:r>
            <a:endParaRPr lang="fr-FR" sz="2400" i="1" dirty="0"/>
          </a:p>
        </p:txBody>
      </p:sp>
      <p:sp>
        <p:nvSpPr>
          <p:cNvPr id="5" name="Rectangle 4"/>
          <p:cNvSpPr/>
          <p:nvPr/>
        </p:nvSpPr>
        <p:spPr>
          <a:xfrm>
            <a:off x="619942" y="5949280"/>
            <a:ext cx="81358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fr-F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 : </a:t>
            </a:r>
            <a:r>
              <a:rPr lang="fr-FR" b="1" i="1" dirty="0" smtClean="0">
                <a:solidFill>
                  <a:srgbClr val="1F497D"/>
                </a:solidFill>
              </a:rPr>
              <a:t>RFCRPV</a:t>
            </a:r>
            <a:r>
              <a:rPr lang="fr-FR" dirty="0" smtClean="0">
                <a:solidFill>
                  <a:srgbClr val="1F497D"/>
                </a:solidFill>
              </a:rPr>
              <a:t> </a:t>
            </a:r>
            <a:r>
              <a:rPr lang="fr-FR" i="1" dirty="0" smtClean="0">
                <a:solidFill>
                  <a:srgbClr val="1F497D"/>
                </a:solidFill>
              </a:rPr>
              <a:t>(Réseau Français des Centres Régionaux de </a:t>
            </a:r>
            <a:r>
              <a:rPr lang="fr-FR" i="1" dirty="0" err="1" smtClean="0">
                <a:solidFill>
                  <a:srgbClr val="1F497D"/>
                </a:solidFill>
              </a:rPr>
              <a:t>PharmacoVigilance</a:t>
            </a:r>
            <a:r>
              <a:rPr lang="fr-FR" i="1" dirty="0">
                <a:solidFill>
                  <a:srgbClr val="1F497D"/>
                </a:solidFill>
              </a:rPr>
              <a:t>)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237760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908720"/>
            <a:ext cx="8496944" cy="1287016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fr-FR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Une immersion </a:t>
            </a:r>
            <a:r>
              <a:rPr lang="fr-FR" sz="2800" dirty="0">
                <a:solidFill>
                  <a:srgbClr val="1F497D"/>
                </a:solidFill>
                <a:ea typeface="+mn-ea"/>
                <a:cs typeface="+mn-cs"/>
              </a:rPr>
              <a:t>au cœur de l’ordonnance </a:t>
            </a:r>
            <a:br>
              <a:rPr lang="fr-FR" sz="2800" dirty="0">
                <a:solidFill>
                  <a:srgbClr val="1F497D"/>
                </a:solidFill>
                <a:ea typeface="+mn-ea"/>
                <a:cs typeface="+mn-cs"/>
              </a:rPr>
            </a:br>
            <a:r>
              <a:rPr lang="fr-FR" sz="2800" dirty="0" smtClean="0">
                <a:solidFill>
                  <a:srgbClr val="1F497D"/>
                </a:solidFill>
                <a:ea typeface="+mn-ea"/>
                <a:cs typeface="+mn-cs"/>
              </a:rPr>
              <a:t>de sortie en post-allogreffe de CSH.</a:t>
            </a:r>
            <a:endParaRPr lang="fr-FR" dirty="0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599753" y="2949699"/>
            <a:ext cx="8229600" cy="1287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755576" y="4941168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chemeClr val="tx2"/>
                </a:solidFill>
              </a:rPr>
              <a:t>Des défis à </a:t>
            </a:r>
            <a:r>
              <a:rPr lang="fr-FR" sz="3200" dirty="0" smtClean="0">
                <a:solidFill>
                  <a:schemeClr val="tx2"/>
                </a:solidFill>
              </a:rPr>
              <a:t>relever pour l’enfant et sa famille…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941" y="2348880"/>
            <a:ext cx="3530526" cy="23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294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5081" y="1050602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fr-FR" sz="3000" i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fr-FR" sz="3000" i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omplexité</a:t>
            </a:r>
            <a:r>
              <a:rPr lang="fr-FR" sz="3000" dirty="0" smtClean="0">
                <a:solidFill>
                  <a:srgbClr val="1F497D"/>
                </a:solidFill>
              </a:rPr>
              <a:t> de l’ordonnance</a:t>
            </a:r>
            <a:endParaRPr lang="fr-FR" sz="3000" i="1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fr-FR" sz="3000" i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fr-FR" sz="3000" i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apacités des parents à l’autogestion </a:t>
            </a:r>
            <a:r>
              <a:rPr lang="fr-FR" sz="3000" dirty="0">
                <a:solidFill>
                  <a:srgbClr val="1F497D"/>
                </a:solidFill>
              </a:rPr>
              <a:t>des traitements (</a:t>
            </a:r>
            <a:r>
              <a:rPr lang="fr-FR" sz="2400" dirty="0">
                <a:solidFill>
                  <a:srgbClr val="1F497D"/>
                </a:solidFill>
              </a:rPr>
              <a:t>manipulations, </a:t>
            </a:r>
            <a:r>
              <a:rPr lang="fr-FR" sz="2400" dirty="0" smtClean="0">
                <a:solidFill>
                  <a:srgbClr val="1F497D"/>
                </a:solidFill>
              </a:rPr>
              <a:t>préparations, dilutions</a:t>
            </a:r>
            <a:r>
              <a:rPr lang="fr-FR" sz="2400" dirty="0">
                <a:solidFill>
                  <a:srgbClr val="1F497D"/>
                </a:solidFill>
              </a:rPr>
              <a:t>…)</a:t>
            </a:r>
          </a:p>
          <a:p>
            <a:pPr lvl="0"/>
            <a:r>
              <a:rPr lang="fr-FR" sz="3000" i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fr-FR" sz="3000" i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ègles</a:t>
            </a:r>
            <a:r>
              <a:rPr lang="fr-FR" sz="3000" dirty="0" smtClean="0">
                <a:solidFill>
                  <a:srgbClr val="1F497D"/>
                </a:solidFill>
              </a:rPr>
              <a:t> </a:t>
            </a:r>
            <a:r>
              <a:rPr lang="fr-FR" sz="3000" dirty="0">
                <a:solidFill>
                  <a:srgbClr val="1F497D"/>
                </a:solidFill>
              </a:rPr>
              <a:t>autour de la prise de certains médicaments (jeûne, boissons, aliments)</a:t>
            </a:r>
          </a:p>
          <a:p>
            <a:pPr lvl="0"/>
            <a:r>
              <a:rPr lang="fr-FR" sz="3000" i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</a:t>
            </a:r>
            <a:r>
              <a:rPr lang="fr-FR" sz="30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000" dirty="0">
                <a:solidFill>
                  <a:srgbClr val="1F497D"/>
                </a:solidFill>
              </a:rPr>
              <a:t>si refus de prise, si vomissement, si oubli de dose</a:t>
            </a:r>
          </a:p>
          <a:p>
            <a:pPr lvl="0"/>
            <a:r>
              <a:rPr lang="fr-FR" sz="3000" i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fr-FR" sz="3000" i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ffets </a:t>
            </a:r>
            <a:r>
              <a:rPr lang="fr-FR" sz="3000" i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secondaires </a:t>
            </a:r>
            <a:r>
              <a:rPr lang="fr-FR" sz="3000" dirty="0">
                <a:solidFill>
                  <a:srgbClr val="1F497D"/>
                </a:solidFill>
              </a:rPr>
              <a:t>: les prévenir/les </a:t>
            </a:r>
            <a:r>
              <a:rPr lang="fr-FR" sz="3000" dirty="0" smtClean="0">
                <a:solidFill>
                  <a:srgbClr val="1F497D"/>
                </a:solidFill>
              </a:rPr>
              <a:t>traiter</a:t>
            </a:r>
            <a:endParaRPr lang="fr-FR" sz="2800" dirty="0">
              <a:solidFill>
                <a:srgbClr val="1F497D"/>
              </a:solidFill>
            </a:endParaRPr>
          </a:p>
          <a:p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501477" y="2348880"/>
            <a:ext cx="8229600" cy="1108720"/>
          </a:xfrm>
          <a:prstGeom prst="rect">
            <a:avLst/>
          </a:prstGeom>
          <a:ln w="952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 smtClean="0">
                <a:solidFill>
                  <a:srgbClr val="1F497D"/>
                </a:solidFill>
              </a:rPr>
              <a:t>… prendre correctement les traitements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u="sng" dirty="0">
                <a:solidFill>
                  <a:srgbClr val="1F497D"/>
                </a:solidFill>
              </a:rPr>
              <a:t>m</a:t>
            </a:r>
            <a:r>
              <a:rPr lang="fr-FR" u="sng" dirty="0" smtClean="0">
                <a:solidFill>
                  <a:srgbClr val="1F497D"/>
                </a:solidFill>
              </a:rPr>
              <a:t>ais pas que</a:t>
            </a:r>
            <a:r>
              <a:rPr lang="fr-FR" dirty="0" smtClean="0">
                <a:solidFill>
                  <a:srgbClr val="1F497D"/>
                </a:solidFill>
              </a:rPr>
              <a:t>, il faut aussi </a:t>
            </a:r>
            <a:r>
              <a:rPr lang="fr-FR" i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boire et manger !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963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196752"/>
            <a:ext cx="4477966" cy="1287016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fr-FR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LUMIERE SUR…</a:t>
            </a:r>
            <a:endParaRPr lang="fr-FR" dirty="0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599753" y="2949699"/>
            <a:ext cx="8229600" cy="1287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pic>
        <p:nvPicPr>
          <p:cNvPr id="2051" name="Picture 3" descr="C:\Users\Lilaure\AppData\Local\Microsoft\Windows\INetCache\IE\BJ1VL5NT\spotlight-297727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564904"/>
            <a:ext cx="3732300" cy="28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40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5613" y="287901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fr-FR" sz="4000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L’IMMUNOSUPPRESSEUR</a:t>
            </a:r>
            <a:endParaRPr lang="fr-FR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109992"/>
            <a:ext cx="3366458" cy="21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85" y="2060847"/>
            <a:ext cx="3111954" cy="24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1043608" y="5127096"/>
            <a:ext cx="6825580" cy="646331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chemeClr val="tx2"/>
                </a:solidFill>
                <a:latin typeface="+mj-lt"/>
              </a:rPr>
              <a:t>PREVENIR</a:t>
            </a:r>
            <a:r>
              <a:rPr lang="fr-FR" sz="36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fr-FR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LES REACTIONS DE GVH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5808"/>
            <a:ext cx="1792287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990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396044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fr-FR" sz="2400" dirty="0" smtClean="0">
                <a:solidFill>
                  <a:srgbClr val="073E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Prendre</a:t>
            </a:r>
            <a:r>
              <a:rPr lang="fr-FR" sz="2400" dirty="0" smtClean="0">
                <a:solidFill>
                  <a:srgbClr val="073E87"/>
                </a:solidFill>
              </a:rPr>
              <a:t> </a:t>
            </a:r>
            <a:r>
              <a:rPr lang="fr-FR" sz="2400" u="sng" dirty="0" smtClean="0">
                <a:solidFill>
                  <a:srgbClr val="073E87"/>
                </a:solidFill>
              </a:rPr>
              <a:t>en 2 prises espacées de 12 heures</a:t>
            </a:r>
            <a:r>
              <a:rPr lang="fr-FR" sz="2400" dirty="0" smtClean="0">
                <a:solidFill>
                  <a:srgbClr val="073E87"/>
                </a:solidFill>
              </a:rPr>
              <a:t>, à </a:t>
            </a:r>
            <a:r>
              <a:rPr lang="fr-FR" sz="2400" dirty="0" smtClean="0">
                <a:solidFill>
                  <a:srgbClr val="073E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heures fixes</a:t>
            </a:r>
          </a:p>
          <a:p>
            <a:pPr lvl="0"/>
            <a:r>
              <a:rPr lang="fr-FR" sz="2400" dirty="0" smtClean="0">
                <a:solidFill>
                  <a:srgbClr val="073E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Toujours avec le même liquide</a:t>
            </a:r>
            <a:endParaRPr lang="fr-FR" sz="2400" dirty="0">
              <a:solidFill>
                <a:srgbClr val="073E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fr-FR" sz="2400" dirty="0">
                <a:solidFill>
                  <a:srgbClr val="073E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 de pamplemousse </a:t>
            </a:r>
            <a:r>
              <a:rPr lang="fr-FR" sz="2400" dirty="0">
                <a:solidFill>
                  <a:srgbClr val="073E87"/>
                </a:solidFill>
              </a:rPr>
              <a:t>(augmente la concentration </a:t>
            </a:r>
            <a:r>
              <a:rPr lang="fr-FR" sz="2400" dirty="0" smtClean="0">
                <a:solidFill>
                  <a:srgbClr val="073E87"/>
                </a:solidFill>
              </a:rPr>
              <a:t>de Ciclosporine </a:t>
            </a:r>
            <a:r>
              <a:rPr lang="fr-FR" sz="2400" dirty="0">
                <a:solidFill>
                  <a:srgbClr val="073E87"/>
                </a:solidFill>
              </a:rPr>
              <a:t>dans le sang)</a:t>
            </a:r>
          </a:p>
          <a:p>
            <a:pPr lvl="0"/>
            <a:r>
              <a:rPr lang="fr-FR" sz="2400" dirty="0">
                <a:solidFill>
                  <a:srgbClr val="073E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 buvable diluée dans la même boisson froide </a:t>
            </a:r>
            <a:r>
              <a:rPr lang="fr-FR" sz="2400" u="sng" dirty="0">
                <a:solidFill>
                  <a:srgbClr val="073E87"/>
                </a:solidFill>
              </a:rPr>
              <a:t>juste avant l’administration puis absorbée immédiatement après l’avoir mélangée</a:t>
            </a:r>
          </a:p>
          <a:p>
            <a:pPr lvl="0"/>
            <a:r>
              <a:rPr lang="fr-FR" sz="2400" dirty="0">
                <a:solidFill>
                  <a:srgbClr val="073E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Dosage dans le sang </a:t>
            </a:r>
            <a:r>
              <a:rPr lang="fr-FR" sz="2400" dirty="0">
                <a:solidFill>
                  <a:srgbClr val="073E87"/>
                </a:solidFill>
              </a:rPr>
              <a:t>pour adapter au mieux le traitement (réalisé en HDJ </a:t>
            </a:r>
            <a:r>
              <a:rPr lang="fr-FR" sz="2400" dirty="0">
                <a:solidFill>
                  <a:srgbClr val="073E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avant la prise du </a:t>
            </a:r>
            <a:r>
              <a:rPr lang="fr-FR" sz="2400" dirty="0" smtClean="0">
                <a:solidFill>
                  <a:srgbClr val="073E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matin – </a:t>
            </a:r>
            <a:r>
              <a:rPr lang="fr-FR" sz="2400" u="sng" dirty="0" smtClean="0">
                <a:solidFill>
                  <a:srgbClr val="073E87"/>
                </a:solidFill>
              </a:rPr>
              <a:t>Apporter les médicaments</a:t>
            </a:r>
            <a:r>
              <a:rPr lang="fr-FR" sz="2400" dirty="0" smtClean="0">
                <a:solidFill>
                  <a:srgbClr val="073E87"/>
                </a:solidFill>
              </a:rPr>
              <a:t>)</a:t>
            </a:r>
            <a:endParaRPr lang="fr-FR" sz="2400" dirty="0">
              <a:solidFill>
                <a:srgbClr val="073E87"/>
              </a:solidFill>
            </a:endParaRPr>
          </a:p>
          <a:p>
            <a:pPr lvl="0"/>
            <a:r>
              <a:rPr lang="fr-FR" sz="2400" dirty="0">
                <a:solidFill>
                  <a:srgbClr val="073E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vomissement dans les 30 minutes </a:t>
            </a:r>
            <a:r>
              <a:rPr lang="fr-FR" sz="2400" dirty="0">
                <a:solidFill>
                  <a:srgbClr val="073E87"/>
                </a:solidFill>
              </a:rPr>
              <a:t>qui suivent la prise, </a:t>
            </a:r>
            <a:r>
              <a:rPr lang="fr-FR" sz="2400" u="sng" dirty="0">
                <a:solidFill>
                  <a:srgbClr val="073E87"/>
                </a:solidFill>
              </a:rPr>
              <a:t>reprendre le médicament</a:t>
            </a:r>
            <a:r>
              <a:rPr lang="fr-FR" sz="2400" dirty="0">
                <a:solidFill>
                  <a:srgbClr val="073E87"/>
                </a:solidFill>
              </a:rPr>
              <a:t> (</a:t>
            </a:r>
            <a:r>
              <a:rPr lang="fr-FR" sz="2400" dirty="0">
                <a:solidFill>
                  <a:srgbClr val="073E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cela vaut pour tous les traitements</a:t>
            </a:r>
            <a:r>
              <a:rPr lang="fr-FR" sz="2400" dirty="0">
                <a:solidFill>
                  <a:srgbClr val="073E87"/>
                </a:solidFill>
              </a:rPr>
              <a:t>)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724452"/>
            <a:ext cx="4340225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6632"/>
            <a:ext cx="1818378" cy="2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048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136904" cy="742404"/>
          </a:xfrm>
        </p:spPr>
        <p:txBody>
          <a:bodyPr>
            <a:normAutofit/>
          </a:bodyPr>
          <a:lstStyle/>
          <a:p>
            <a:r>
              <a:rPr lang="fr-FR" sz="3600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EFFETS SECONDAIRES POSSIBLES</a:t>
            </a:r>
            <a:endParaRPr lang="fr-FR" sz="36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35594" y="1268760"/>
            <a:ext cx="4568454" cy="46910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1F497D"/>
                </a:solidFill>
              </a:rPr>
              <a:t>Ralentir</a:t>
            </a:r>
            <a:r>
              <a:rPr lang="fr-FR" sz="2400" dirty="0">
                <a:solidFill>
                  <a:srgbClr val="1F497D"/>
                </a:solidFill>
              </a:rPr>
              <a:t> le travail des reins </a:t>
            </a:r>
            <a:r>
              <a:rPr lang="fr-FR" b="1" dirty="0" smtClean="0">
                <a:solidFill>
                  <a:srgbClr val="1F497D"/>
                </a:solidFill>
              </a:rPr>
              <a:t>== &gt;        </a:t>
            </a:r>
            <a:r>
              <a:rPr lang="fr-FR" sz="16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</a:t>
            </a:r>
            <a:r>
              <a:rPr lang="fr-FR" sz="16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faut boire </a:t>
            </a:r>
            <a:r>
              <a:rPr lang="fr-FR" sz="16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régulièrement</a:t>
            </a:r>
            <a:endParaRPr lang="fr-FR" sz="1600" dirty="0">
              <a:solidFill>
                <a:srgbClr val="1F497D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fr-FR" sz="2400" dirty="0" smtClean="0">
              <a:solidFill>
                <a:srgbClr val="1F497D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fr-FR" sz="2400" dirty="0" smtClean="0">
              <a:solidFill>
                <a:srgbClr val="1F497D"/>
              </a:solidFill>
            </a:endParaRPr>
          </a:p>
          <a:p>
            <a:pPr lvl="0"/>
            <a:endParaRPr lang="fr-FR" sz="2400" dirty="0" smtClean="0">
              <a:solidFill>
                <a:srgbClr val="1F497D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400" b="1" dirty="0" smtClean="0">
                <a:solidFill>
                  <a:srgbClr val="1F497D"/>
                </a:solidFill>
              </a:rPr>
              <a:t>Elever</a:t>
            </a:r>
            <a:r>
              <a:rPr lang="fr-FR" sz="2400" dirty="0" smtClean="0">
                <a:solidFill>
                  <a:srgbClr val="1F497D"/>
                </a:solidFill>
              </a:rPr>
              <a:t> la tension artérielle </a:t>
            </a:r>
            <a:r>
              <a:rPr lang="fr-FR" b="1" dirty="0" smtClean="0">
                <a:solidFill>
                  <a:srgbClr val="1F497D"/>
                </a:solidFill>
              </a:rPr>
              <a:t>== &gt; </a:t>
            </a:r>
            <a:r>
              <a:rPr lang="fr-FR" sz="1600" dirty="0" smtClean="0">
                <a:solidFill>
                  <a:srgbClr val="1F497D"/>
                </a:solidFill>
              </a:rPr>
              <a:t>introduction d’un </a:t>
            </a:r>
            <a:r>
              <a:rPr lang="fr-FR" sz="16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médicament pour la réguler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fr-FR" dirty="0" smtClean="0">
              <a:solidFill>
                <a:srgbClr val="1F497D"/>
              </a:solidFill>
            </a:endParaRPr>
          </a:p>
          <a:p>
            <a:pPr lvl="0"/>
            <a:endParaRPr lang="fr-FR" dirty="0" smtClean="0">
              <a:solidFill>
                <a:srgbClr val="1F497D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400" b="1" dirty="0" smtClean="0">
                <a:solidFill>
                  <a:srgbClr val="1F497D"/>
                </a:solidFill>
              </a:rPr>
              <a:t>Baisser</a:t>
            </a:r>
            <a:r>
              <a:rPr lang="fr-FR" sz="2400" dirty="0" smtClean="0">
                <a:solidFill>
                  <a:srgbClr val="1F497D"/>
                </a:solidFill>
              </a:rPr>
              <a:t> le taux de magnésium dans le sang </a:t>
            </a:r>
            <a:r>
              <a:rPr lang="fr-FR" b="1" dirty="0" smtClean="0">
                <a:solidFill>
                  <a:srgbClr val="1F497D"/>
                </a:solidFill>
              </a:rPr>
              <a:t>== &gt;  </a:t>
            </a:r>
            <a:r>
              <a:rPr lang="fr-FR" sz="16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supplémentation</a:t>
            </a:r>
            <a:endParaRPr lang="fr-FR" sz="1600" dirty="0" smtClean="0">
              <a:solidFill>
                <a:srgbClr val="1F497D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fr-FR" dirty="0" smtClean="0">
              <a:solidFill>
                <a:srgbClr val="1F497D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fr-FR" sz="2400" dirty="0">
              <a:solidFill>
                <a:srgbClr val="1F497D"/>
              </a:solidFill>
            </a:endParaRPr>
          </a:p>
          <a:p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844824"/>
            <a:ext cx="4376733" cy="291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844824"/>
            <a:ext cx="1070618" cy="9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847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986" y="2060848"/>
            <a:ext cx="1234004" cy="1440000"/>
          </a:xfrm>
          <a:prstGeom prst="rect">
            <a:avLst/>
          </a:prstGeom>
          <a:ln>
            <a:noFill/>
          </a:ln>
          <a:effectLst>
            <a:outerShdw dist="25400" dir="2700000" algn="ctr" rotWithShape="0">
              <a:srgbClr val="99FF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875" y="2067347"/>
            <a:ext cx="1234004" cy="1440000"/>
          </a:xfrm>
          <a:prstGeom prst="rect">
            <a:avLst/>
          </a:prstGeom>
          <a:ln>
            <a:noFill/>
          </a:ln>
          <a:effectLst>
            <a:outerShdw dist="25400" dir="2700000" algn="ctr" rotWithShape="0">
              <a:srgbClr val="99FF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828" y="2053683"/>
            <a:ext cx="1120215" cy="1440000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dist="25400" dir="2700000" algn="ctr" rotWithShape="0">
              <a:srgbClr val="99FF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652"/>
            <a:ext cx="3072331" cy="183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770" y="5229200"/>
            <a:ext cx="1234004" cy="1440000"/>
          </a:xfrm>
          <a:prstGeom prst="rect">
            <a:avLst/>
          </a:prstGeom>
          <a:ln>
            <a:noFill/>
          </a:ln>
          <a:effectLst>
            <a:outerShdw dist="25400" dir="2700000" algn="ctr" rotWithShape="0">
              <a:srgbClr val="99FF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557" y="5229200"/>
            <a:ext cx="1143636" cy="1440000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rgbClr val="99FF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842" y="5237931"/>
            <a:ext cx="1271280" cy="1440000"/>
          </a:xfrm>
          <a:prstGeom prst="rect">
            <a:avLst/>
          </a:prstGeom>
          <a:ln>
            <a:noFill/>
          </a:ln>
          <a:effectLst>
            <a:outerShdw dist="25400" dir="2700000" algn="ctr" rotWithShape="0">
              <a:srgbClr val="99FF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074" y="3645024"/>
            <a:ext cx="1234004" cy="1440000"/>
          </a:xfrm>
          <a:prstGeom prst="rect">
            <a:avLst/>
          </a:prstGeom>
          <a:ln>
            <a:noFill/>
          </a:ln>
          <a:effectLst>
            <a:outerShdw dist="25400" dir="2700000" algn="ctr" rotWithShape="0">
              <a:srgbClr val="99FF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998" y="3645024"/>
            <a:ext cx="1234004" cy="1440000"/>
          </a:xfrm>
          <a:prstGeom prst="rect">
            <a:avLst/>
          </a:prstGeom>
          <a:ln>
            <a:noFill/>
          </a:ln>
          <a:effectLst>
            <a:outerShdw dist="25400" dir="2700000" algn="ctr" rotWithShape="0">
              <a:srgbClr val="99FF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948" y="3645024"/>
            <a:ext cx="1234004" cy="1440000"/>
          </a:xfrm>
          <a:prstGeom prst="rect">
            <a:avLst/>
          </a:prstGeom>
          <a:ln>
            <a:noFill/>
          </a:ln>
          <a:effectLst>
            <a:outerShdw dist="25400" dir="2700000" algn="ctr" rotWithShape="0">
              <a:srgbClr val="99FF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17914" y="447347"/>
            <a:ext cx="1667960" cy="23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121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4448</TotalTime>
  <Words>338</Words>
  <Application>Microsoft Office PowerPoint</Application>
  <PresentationFormat>Affichage à l'écran (4:3)</PresentationFormat>
  <Paragraphs>60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OBSERVANCE THERAPEUTIQUE, démarche éducative en pédiatrie.</vt:lpstr>
      <vt:lpstr>Présentation PowerPoint</vt:lpstr>
      <vt:lpstr>Une immersion au cœur de l’ordonnance  de sortie en post-allogreffe de CSH.</vt:lpstr>
      <vt:lpstr>Présentation PowerPoint</vt:lpstr>
      <vt:lpstr>LUMIERE SUR…</vt:lpstr>
      <vt:lpstr> L’IMMUNOSUPPRESSEUR</vt:lpstr>
      <vt:lpstr>Présentation PowerPoint</vt:lpstr>
      <vt:lpstr>EFFETS SECONDAIRES POSSIBLES</vt:lpstr>
      <vt:lpstr>Présentation PowerPoint</vt:lpstr>
      <vt:lpstr>Ensemble, un jour après l’autre…</vt:lpstr>
      <vt:lpstr>Présentation PowerPoint</vt:lpstr>
      <vt:lpstr>Présentation PowerPoint</vt:lpstr>
      <vt:lpstr>Présentation PowerPoint</vt:lpstr>
      <vt:lpstr>Présentation PowerPoint</vt:lpstr>
      <vt:lpstr>FIN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Windows</dc:creator>
  <cp:lastModifiedBy>Utilisateur Windows</cp:lastModifiedBy>
  <cp:revision>490</cp:revision>
  <dcterms:created xsi:type="dcterms:W3CDTF">2018-09-19T14:28:51Z</dcterms:created>
  <dcterms:modified xsi:type="dcterms:W3CDTF">2022-11-09T17:32:09Z</dcterms:modified>
</cp:coreProperties>
</file>