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76" r:id="rId5"/>
    <p:sldId id="272" r:id="rId6"/>
    <p:sldId id="274" r:id="rId7"/>
    <p:sldId id="262" r:id="rId8"/>
    <p:sldId id="260" r:id="rId9"/>
    <p:sldId id="257" r:id="rId10"/>
    <p:sldId id="277" r:id="rId11"/>
    <p:sldId id="268" r:id="rId12"/>
    <p:sldId id="270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431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66D4F-4CD1-45F7-9A8D-119BED49B98C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60381-3DA5-44FE-A4FE-4B38DC6344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9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3E6B5-7E78-4079-B357-80CB1BB3E2DD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77C95-7A23-4448-8333-984CA9A72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09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Bonjour et bienvenus a tous, je vous propose un voyage autour du concept de RV a destination d’une recherche clinique IDE a Toulouse </a:t>
            </a:r>
            <a:r>
              <a:rPr lang="fr-FR" dirty="0" err="1"/>
              <a:t>oncopole</a:t>
            </a:r>
            <a:r>
              <a:rPr lang="fr-FR" dirty="0"/>
              <a:t>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77C95-7A23-4448-8333-984CA9A727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91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vous laisse découvrir les escales du voyage que nous allons faire ensemble:</a:t>
            </a:r>
          </a:p>
          <a:p>
            <a:pPr marL="171450" indent="-171450">
              <a:buFontTx/>
              <a:buChar char="-"/>
            </a:pPr>
            <a:r>
              <a:rPr lang="fr-FR" dirty="0"/>
              <a:t>Dans une premier temps les éléments d’une réalité sociétale</a:t>
            </a:r>
          </a:p>
          <a:p>
            <a:pPr marL="171450" indent="-171450">
              <a:buFontTx/>
              <a:buChar char="-"/>
            </a:pPr>
            <a:r>
              <a:rPr lang="fr-FR" dirty="0"/>
              <a:t>Dans un second temps un survol de quelques éléments de littérature</a:t>
            </a:r>
          </a:p>
          <a:p>
            <a:pPr marL="171450" indent="-171450">
              <a:buFontTx/>
              <a:buChar char="-"/>
            </a:pPr>
            <a:r>
              <a:rPr lang="fr-FR" dirty="0"/>
              <a:t>Pour vous montrer les prémisses de l’utilisation de la RV à Toulouse</a:t>
            </a:r>
          </a:p>
          <a:p>
            <a:pPr marL="171450" indent="-171450">
              <a:buFontTx/>
              <a:buChar char="-"/>
            </a:pPr>
            <a:r>
              <a:rPr lang="fr-FR" dirty="0"/>
              <a:t>Enfin vous faire avec un projet de recherche amorcé</a:t>
            </a:r>
          </a:p>
          <a:p>
            <a:pPr marL="0" indent="0">
              <a:buFontTx/>
              <a:buNone/>
            </a:pPr>
            <a:r>
              <a:rPr lang="fr-FR" dirty="0"/>
              <a:t>Mais avant et par curiosité dites moi ….. (</a:t>
            </a:r>
            <a:r>
              <a:rPr lang="fr-FR" dirty="0" err="1"/>
              <a:t>Qrcode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77C95-7A23-4448-8333-984CA9A7270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72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577C95-7A23-4448-8333-984CA9A7270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44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124" y="5907739"/>
            <a:ext cx="2381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213/ANE.000000000000416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390/cancers141741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642E1-8519-13F7-BCA6-DBEB1402E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649" y="1199072"/>
            <a:ext cx="8825658" cy="3069351"/>
          </a:xfrm>
        </p:spPr>
        <p:txBody>
          <a:bodyPr/>
          <a:lstStyle/>
          <a:p>
            <a:pPr algn="ctr"/>
            <a:r>
              <a:rPr lang="fr-FR" dirty="0">
                <a:latin typeface="Baskerville Old Face" panose="02020602080505020303" pitchFamily="18" charset="0"/>
              </a:rPr>
              <a:t>REALITE VIRTUELLE EN ONCO HEMATOLOGIE IUCT-Toulouse Oncopole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026990-8DE4-1967-1021-DCD02838C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675" y="5141343"/>
            <a:ext cx="5479980" cy="49745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fr-FR" dirty="0"/>
              <a:t>Présenté et réalisé par S. </a:t>
            </a:r>
            <a:r>
              <a:rPr lang="fr-FR" dirty="0" err="1"/>
              <a:t>JARRIn</a:t>
            </a:r>
            <a:r>
              <a:rPr lang="fr-FR" dirty="0"/>
              <a:t>, I.D.E. en hématologie protégée</a:t>
            </a:r>
          </a:p>
          <a:p>
            <a:pPr algn="r"/>
            <a:r>
              <a:rPr lang="fr-FR" dirty="0"/>
              <a:t>Sous couvert de s. </a:t>
            </a:r>
            <a:r>
              <a:rPr lang="fr-FR" dirty="0" err="1"/>
              <a:t>SEAilles</a:t>
            </a:r>
            <a:r>
              <a:rPr lang="fr-FR" dirty="0"/>
              <a:t>, cadre de santé en hématologie protégée</a:t>
            </a:r>
          </a:p>
        </p:txBody>
      </p:sp>
    </p:spTree>
    <p:extLst>
      <p:ext uri="{BB962C8B-B14F-4D97-AF65-F5344CB8AC3E}">
        <p14:creationId xmlns:p14="http://schemas.microsoft.com/office/powerpoint/2010/main" val="94546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EEA98-9915-2D93-2DB8-637463F9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Recherche clinique 2/2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12A74D-A0CB-F396-1D9A-21B352DE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2" y="2277375"/>
            <a:ext cx="11341041" cy="428867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b="1" dirty="0">
                <a:solidFill>
                  <a:srgbClr val="7030A0"/>
                </a:solidFill>
              </a:rPr>
              <a:t>Etude pilote randomisée </a:t>
            </a:r>
            <a:r>
              <a:rPr lang="fr-FR" dirty="0">
                <a:solidFill>
                  <a:schemeClr val="tx1"/>
                </a:solidFill>
              </a:rPr>
              <a:t>en 3 bras de comparaison mono centrique </a:t>
            </a:r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Objectif principal: </a:t>
            </a:r>
            <a:r>
              <a:rPr lang="fr-FR" dirty="0">
                <a:solidFill>
                  <a:schemeClr val="tx1"/>
                </a:solidFill>
              </a:rPr>
              <a:t>Evaluer </a:t>
            </a:r>
            <a:r>
              <a:rPr lang="fr-FR" b="1" dirty="0">
                <a:solidFill>
                  <a:schemeClr val="tx1"/>
                </a:solidFill>
              </a:rPr>
              <a:t>l’efficacité d’une intervention couplant soins standards, hypnose et réalité virtuelle / anxiété des patients </a:t>
            </a:r>
            <a:r>
              <a:rPr lang="fr-FR" dirty="0">
                <a:solidFill>
                  <a:schemeClr val="tx1"/>
                </a:solidFill>
              </a:rPr>
              <a:t>en fin de chimiothérapie d’induction </a:t>
            </a:r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Objectifs secondaires / Symptomatiques immédiates</a:t>
            </a:r>
          </a:p>
          <a:p>
            <a:pPr marL="0" indent="0" algn="just">
              <a:buNone/>
            </a:pPr>
            <a:r>
              <a:rPr lang="fr-FR" b="1" dirty="0">
                <a:solidFill>
                  <a:schemeClr val="tx1"/>
                </a:solidFill>
              </a:rPr>
              <a:t>Anxiété</a:t>
            </a:r>
            <a:r>
              <a:rPr lang="fr-FR" dirty="0">
                <a:solidFill>
                  <a:schemeClr val="tx1"/>
                </a:solidFill>
              </a:rPr>
              <a:t> selon HAD (J0; J15) </a:t>
            </a:r>
            <a:r>
              <a:rPr lang="fr-FR" b="1" dirty="0">
                <a:solidFill>
                  <a:schemeClr val="tx1"/>
                </a:solidFill>
              </a:rPr>
              <a:t>+ douleur </a:t>
            </a:r>
            <a:r>
              <a:rPr lang="fr-FR" dirty="0">
                <a:solidFill>
                  <a:schemeClr val="tx1"/>
                </a:solidFill>
              </a:rPr>
              <a:t>selon la nature médicamenteuse, les doses cumulées et le nombre de jours d’antalgie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Survenue des </a:t>
            </a:r>
            <a:r>
              <a:rPr lang="fr-FR" b="1" dirty="0">
                <a:solidFill>
                  <a:schemeClr val="tx1"/>
                </a:solidFill>
              </a:rPr>
              <a:t>effets secondaires </a:t>
            </a:r>
            <a:r>
              <a:rPr lang="fr-FR" dirty="0">
                <a:solidFill>
                  <a:schemeClr val="tx1"/>
                </a:solidFill>
              </a:rPr>
              <a:t>physiques</a:t>
            </a:r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Objectifs secondaires à moyen terme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Minimal </a:t>
            </a:r>
            <a:r>
              <a:rPr lang="fr-FR" dirty="0" err="1">
                <a:solidFill>
                  <a:schemeClr val="tx1"/>
                </a:solidFill>
              </a:rPr>
              <a:t>Residual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Desease</a:t>
            </a:r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b="1" dirty="0">
                <a:solidFill>
                  <a:schemeClr val="tx1"/>
                </a:solidFill>
              </a:rPr>
              <a:t>MRD</a:t>
            </a:r>
            <a:r>
              <a:rPr lang="fr-FR" dirty="0">
                <a:solidFill>
                  <a:schemeClr val="tx1"/>
                </a:solidFill>
              </a:rPr>
              <a:t> à J15) et Rémission (à 1 mois)</a:t>
            </a:r>
          </a:p>
          <a:p>
            <a:pPr marL="0" indent="0" algn="just">
              <a:buNone/>
            </a:pPr>
            <a:r>
              <a:rPr lang="fr-FR" b="1" dirty="0">
                <a:solidFill>
                  <a:schemeClr val="tx1"/>
                </a:solidFill>
              </a:rPr>
              <a:t>Qualité vie </a:t>
            </a:r>
            <a:r>
              <a:rPr lang="fr-FR" dirty="0">
                <a:solidFill>
                  <a:schemeClr val="tx1"/>
                </a:solidFill>
              </a:rPr>
              <a:t>(J28; 3 mois)</a:t>
            </a:r>
          </a:p>
          <a:p>
            <a:pPr algn="just">
              <a:buFont typeface="Symbol"/>
              <a:buChar char="Þ"/>
            </a:pPr>
            <a:r>
              <a:rPr lang="fr-FR" b="1" dirty="0">
                <a:solidFill>
                  <a:srgbClr val="7030A0"/>
                </a:solidFill>
              </a:rPr>
              <a:t>Long terme</a:t>
            </a:r>
            <a:r>
              <a:rPr lang="fr-FR" dirty="0"/>
              <a:t>: </a:t>
            </a:r>
            <a:r>
              <a:rPr lang="fr-FR" dirty="0">
                <a:solidFill>
                  <a:schemeClr val="tx1"/>
                </a:solidFill>
              </a:rPr>
              <a:t>alliance thérapeutique, l’endurance …..et la rémission à 5 ans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(Cole et al. 2015; </a:t>
            </a:r>
            <a:r>
              <a:rPr lang="fr-FR" dirty="0" err="1">
                <a:solidFill>
                  <a:schemeClr val="tx1"/>
                </a:solidFill>
              </a:rPr>
              <a:t>Oudin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Doglioni</a:t>
            </a:r>
            <a:r>
              <a:rPr lang="fr-FR" dirty="0">
                <a:solidFill>
                  <a:schemeClr val="tx1"/>
                </a:solidFill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9470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FAF6A-C592-307F-25CA-7494E4F0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En somme…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AB7251-075C-4E65-5302-7398E611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499"/>
            <a:ext cx="6617446" cy="37282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RV comme </a:t>
            </a:r>
            <a:r>
              <a:rPr lang="fr-FR" b="1" dirty="0">
                <a:solidFill>
                  <a:srgbClr val="7030A0"/>
                </a:solidFill>
              </a:rPr>
              <a:t>norme de soins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Oncohématologie comme </a:t>
            </a:r>
            <a:r>
              <a:rPr lang="fr-FR" b="1" i="1" dirty="0">
                <a:solidFill>
                  <a:srgbClr val="7030A0"/>
                </a:solidFill>
              </a:rPr>
              <a:t>médecine intégrative </a:t>
            </a:r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Le respect des droits, dignité des patients</a:t>
            </a:r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Questionnement éthique </a:t>
            </a:r>
            <a:r>
              <a:rPr lang="fr-FR" dirty="0">
                <a:solidFill>
                  <a:schemeClr val="tx1"/>
                </a:solidFill>
              </a:rPr>
              <a:t>autour du patient ? Objet dans le soin? 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L’éternelle question des conséquences de </a:t>
            </a:r>
            <a:r>
              <a:rPr lang="fr-FR" b="1" dirty="0">
                <a:solidFill>
                  <a:srgbClr val="7030A0"/>
                </a:solidFill>
              </a:rPr>
              <a:t>la machine et </a:t>
            </a:r>
            <a:r>
              <a:rPr lang="fr-FR" dirty="0">
                <a:solidFill>
                  <a:schemeClr val="tx1"/>
                </a:solidFill>
              </a:rPr>
              <a:t>de</a:t>
            </a:r>
            <a:r>
              <a:rPr lang="fr-FR" dirty="0"/>
              <a:t> </a:t>
            </a:r>
            <a:r>
              <a:rPr lang="fr-FR" b="1" dirty="0">
                <a:solidFill>
                  <a:srgbClr val="7030A0"/>
                </a:solidFill>
              </a:rPr>
              <a:t>l’homme</a:t>
            </a:r>
            <a:r>
              <a:rPr lang="fr-FR" dirty="0"/>
              <a:t>…</a:t>
            </a:r>
          </a:p>
          <a:p>
            <a:pPr algn="just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66" y="1121433"/>
            <a:ext cx="3785857" cy="454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3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27D355-1B49-8C6D-5193-5F863034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373" y="1742385"/>
            <a:ext cx="4124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59249A-8638-0510-4D82-E9167DB5DDF7}"/>
              </a:ext>
            </a:extLst>
          </p:cNvPr>
          <p:cNvSpPr txBox="1"/>
          <p:nvPr/>
        </p:nvSpPr>
        <p:spPr>
          <a:xfrm>
            <a:off x="1794294" y="4137469"/>
            <a:ext cx="824685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rgbClr val="7030A0"/>
                </a:solidFill>
                <a:latin typeface="Baskerville Old Face" panose="02020602080505020303" pitchFamily="18" charset="0"/>
              </a:rPr>
              <a:t>Merci à chacun pour votre disponibilité.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21" y="5407415"/>
            <a:ext cx="2381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0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6B652-259E-4AEE-904B-EC571DA7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9369C-4E10-EC8E-9339-0C52F7E1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06" y="2113473"/>
            <a:ext cx="11041811" cy="3830127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Carl, E., Stein, A. T., </a:t>
            </a:r>
            <a:r>
              <a:rPr lang="en-US" b="1" dirty="0" err="1">
                <a:solidFill>
                  <a:schemeClr val="tx1"/>
                </a:solidFill>
              </a:rPr>
              <a:t>Levihn</a:t>
            </a:r>
            <a:r>
              <a:rPr lang="en-US" b="1" dirty="0">
                <a:solidFill>
                  <a:schemeClr val="tx1"/>
                </a:solidFill>
              </a:rPr>
              <a:t>-Coon, A., Pogue, J. R., </a:t>
            </a:r>
            <a:r>
              <a:rPr lang="en-US" b="1" dirty="0" err="1">
                <a:solidFill>
                  <a:schemeClr val="tx1"/>
                </a:solidFill>
              </a:rPr>
              <a:t>Rothbaum</a:t>
            </a:r>
            <a:r>
              <a:rPr lang="en-US" b="1" dirty="0">
                <a:solidFill>
                  <a:schemeClr val="tx1"/>
                </a:solidFill>
              </a:rPr>
              <a:t>, B., </a:t>
            </a:r>
            <a:r>
              <a:rPr lang="en-US" b="1" dirty="0" err="1">
                <a:solidFill>
                  <a:schemeClr val="tx1"/>
                </a:solidFill>
              </a:rPr>
              <a:t>Emmelkamp</a:t>
            </a:r>
            <a:r>
              <a:rPr lang="en-US" b="1" dirty="0">
                <a:solidFill>
                  <a:schemeClr val="tx1"/>
                </a:solidFill>
              </a:rPr>
              <a:t>, P., </a:t>
            </a:r>
            <a:r>
              <a:rPr lang="en-US" b="1" dirty="0" err="1">
                <a:solidFill>
                  <a:schemeClr val="tx1"/>
                </a:solidFill>
              </a:rPr>
              <a:t>Asmundson</a:t>
            </a:r>
            <a:r>
              <a:rPr lang="en-US" b="1" dirty="0">
                <a:solidFill>
                  <a:schemeClr val="tx1"/>
                </a:solidFill>
              </a:rPr>
              <a:t>, G. J. G., </a:t>
            </a:r>
            <a:r>
              <a:rPr lang="en-US" b="1" dirty="0" err="1">
                <a:solidFill>
                  <a:schemeClr val="tx1"/>
                </a:solidFill>
              </a:rPr>
              <a:t>Carlbring</a:t>
            </a:r>
            <a:r>
              <a:rPr lang="en-US" b="1" dirty="0">
                <a:solidFill>
                  <a:schemeClr val="tx1"/>
                </a:solidFill>
              </a:rPr>
              <a:t>, P., &amp; Powers, M. B. (2019). </a:t>
            </a:r>
            <a:r>
              <a:rPr lang="en-US" dirty="0">
                <a:solidFill>
                  <a:schemeClr val="tx1"/>
                </a:solidFill>
              </a:rPr>
              <a:t>Virtual reality exposure therapy for anxiety and related disorders : A meta-analysis of randomized controlled trials. </a:t>
            </a:r>
            <a:r>
              <a:rPr lang="en-US" i="1" dirty="0">
                <a:solidFill>
                  <a:schemeClr val="tx1"/>
                </a:solidFill>
              </a:rPr>
              <a:t>Journal of Anxiety Disorders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61</a:t>
            </a:r>
            <a:r>
              <a:rPr lang="en-US" dirty="0">
                <a:solidFill>
                  <a:schemeClr val="tx1"/>
                </a:solidFill>
              </a:rPr>
              <a:t>, 27‑36. https://doi.org/10.1016/j.janxdis.2018.08.003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Chirico, A., </a:t>
            </a:r>
            <a:r>
              <a:rPr lang="en-US" b="1" dirty="0" err="1">
                <a:solidFill>
                  <a:schemeClr val="tx1"/>
                </a:solidFill>
              </a:rPr>
              <a:t>Maiorano</a:t>
            </a:r>
            <a:r>
              <a:rPr lang="en-US" b="1" dirty="0">
                <a:solidFill>
                  <a:schemeClr val="tx1"/>
                </a:solidFill>
              </a:rPr>
              <a:t>, P., </a:t>
            </a:r>
            <a:r>
              <a:rPr lang="en-US" b="1" dirty="0" err="1">
                <a:solidFill>
                  <a:schemeClr val="tx1"/>
                </a:solidFill>
              </a:rPr>
              <a:t>Indovina</a:t>
            </a:r>
            <a:r>
              <a:rPr lang="en-US" b="1" dirty="0">
                <a:solidFill>
                  <a:schemeClr val="tx1"/>
                </a:solidFill>
              </a:rPr>
              <a:t>, P., Milanese, C., Giordano, G. G., </a:t>
            </a:r>
            <a:r>
              <a:rPr lang="en-US" b="1" dirty="0" err="1">
                <a:solidFill>
                  <a:schemeClr val="tx1"/>
                </a:solidFill>
              </a:rPr>
              <a:t>Alivernini</a:t>
            </a:r>
            <a:r>
              <a:rPr lang="en-US" b="1" dirty="0">
                <a:solidFill>
                  <a:schemeClr val="tx1"/>
                </a:solidFill>
              </a:rPr>
              <a:t>, F., </a:t>
            </a:r>
            <a:r>
              <a:rPr lang="en-US" b="1" dirty="0" err="1">
                <a:solidFill>
                  <a:schemeClr val="tx1"/>
                </a:solidFill>
              </a:rPr>
              <a:t>Iodice</a:t>
            </a:r>
            <a:r>
              <a:rPr lang="en-US" b="1" dirty="0">
                <a:solidFill>
                  <a:schemeClr val="tx1"/>
                </a:solidFill>
              </a:rPr>
              <a:t>, G., Gallo, L., De Pietro, G., </a:t>
            </a:r>
            <a:r>
              <a:rPr lang="en-US" b="1" dirty="0" err="1">
                <a:solidFill>
                  <a:schemeClr val="tx1"/>
                </a:solidFill>
              </a:rPr>
              <a:t>Lucidi</a:t>
            </a:r>
            <a:r>
              <a:rPr lang="en-US" b="1" dirty="0">
                <a:solidFill>
                  <a:schemeClr val="tx1"/>
                </a:solidFill>
              </a:rPr>
              <a:t>, F., </a:t>
            </a:r>
            <a:r>
              <a:rPr lang="en-US" b="1" dirty="0" err="1">
                <a:solidFill>
                  <a:schemeClr val="tx1"/>
                </a:solidFill>
              </a:rPr>
              <a:t>Botti</a:t>
            </a:r>
            <a:r>
              <a:rPr lang="en-US" b="1" dirty="0">
                <a:solidFill>
                  <a:schemeClr val="tx1"/>
                </a:solidFill>
              </a:rPr>
              <a:t>, G., De </a:t>
            </a:r>
            <a:r>
              <a:rPr lang="en-US" b="1" dirty="0" err="1">
                <a:solidFill>
                  <a:schemeClr val="tx1"/>
                </a:solidFill>
              </a:rPr>
              <a:t>Laurentiis</a:t>
            </a:r>
            <a:r>
              <a:rPr lang="en-US" b="1" dirty="0">
                <a:solidFill>
                  <a:schemeClr val="tx1"/>
                </a:solidFill>
              </a:rPr>
              <a:t>, M., &amp; Giordano, A. (2020). </a:t>
            </a:r>
            <a:r>
              <a:rPr lang="en-US" dirty="0">
                <a:solidFill>
                  <a:schemeClr val="tx1"/>
                </a:solidFill>
              </a:rPr>
              <a:t>Virtual reality and music therapy as distraction interventions to alleviate anxiety and improve mood states in breast cancer patients during chemotherapy. </a:t>
            </a:r>
            <a:r>
              <a:rPr lang="en-US" i="1" dirty="0">
                <a:solidFill>
                  <a:schemeClr val="tx1"/>
                </a:solidFill>
              </a:rPr>
              <a:t>Journal of Cellular Physiology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235</a:t>
            </a:r>
            <a:r>
              <a:rPr lang="en-US" dirty="0">
                <a:solidFill>
                  <a:schemeClr val="tx1"/>
                </a:solidFill>
              </a:rPr>
              <a:t>(6), 5353‑5362. https://doi.org/10.1002/jcp.29422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en-US" b="1" dirty="0" err="1">
                <a:solidFill>
                  <a:schemeClr val="tx1"/>
                </a:solidFill>
              </a:rPr>
              <a:t>Eijlers</a:t>
            </a:r>
            <a:r>
              <a:rPr lang="en-US" b="1" dirty="0">
                <a:solidFill>
                  <a:schemeClr val="tx1"/>
                </a:solidFill>
              </a:rPr>
              <a:t>, R., </a:t>
            </a:r>
            <a:r>
              <a:rPr lang="en-US" b="1" dirty="0" err="1">
                <a:solidFill>
                  <a:schemeClr val="tx1"/>
                </a:solidFill>
              </a:rPr>
              <a:t>Utens</a:t>
            </a:r>
            <a:r>
              <a:rPr lang="en-US" b="1" dirty="0">
                <a:solidFill>
                  <a:schemeClr val="tx1"/>
                </a:solidFill>
              </a:rPr>
              <a:t>, E. M. W. J., </a:t>
            </a:r>
            <a:r>
              <a:rPr lang="en-US" b="1" dirty="0" err="1">
                <a:solidFill>
                  <a:schemeClr val="tx1"/>
                </a:solidFill>
              </a:rPr>
              <a:t>Staals</a:t>
            </a:r>
            <a:r>
              <a:rPr lang="en-US" b="1" dirty="0">
                <a:solidFill>
                  <a:schemeClr val="tx1"/>
                </a:solidFill>
              </a:rPr>
              <a:t>, L. M., de </a:t>
            </a:r>
            <a:r>
              <a:rPr lang="en-US" b="1" dirty="0" err="1">
                <a:solidFill>
                  <a:schemeClr val="tx1"/>
                </a:solidFill>
              </a:rPr>
              <a:t>Nijs</a:t>
            </a:r>
            <a:r>
              <a:rPr lang="en-US" b="1" dirty="0">
                <a:solidFill>
                  <a:schemeClr val="tx1"/>
                </a:solidFill>
              </a:rPr>
              <a:t>, P. F. A., </a:t>
            </a:r>
            <a:r>
              <a:rPr lang="en-US" b="1" dirty="0" err="1">
                <a:solidFill>
                  <a:schemeClr val="tx1"/>
                </a:solidFill>
              </a:rPr>
              <a:t>Berghmans</a:t>
            </a:r>
            <a:r>
              <a:rPr lang="en-US" b="1" dirty="0">
                <a:solidFill>
                  <a:schemeClr val="tx1"/>
                </a:solidFill>
              </a:rPr>
              <a:t>, J. M., </a:t>
            </a:r>
            <a:r>
              <a:rPr lang="en-US" b="1" dirty="0" err="1">
                <a:solidFill>
                  <a:schemeClr val="tx1"/>
                </a:solidFill>
              </a:rPr>
              <a:t>Wijnen</a:t>
            </a:r>
            <a:r>
              <a:rPr lang="en-US" b="1" dirty="0">
                <a:solidFill>
                  <a:schemeClr val="tx1"/>
                </a:solidFill>
              </a:rPr>
              <a:t>, R. M. H., </a:t>
            </a:r>
            <a:r>
              <a:rPr lang="en-US" b="1" dirty="0" err="1">
                <a:solidFill>
                  <a:schemeClr val="tx1"/>
                </a:solidFill>
              </a:rPr>
              <a:t>Hillegers</a:t>
            </a:r>
            <a:r>
              <a:rPr lang="en-US" b="1" dirty="0">
                <a:solidFill>
                  <a:schemeClr val="tx1"/>
                </a:solidFill>
              </a:rPr>
              <a:t>, M. H. J., </a:t>
            </a:r>
            <a:r>
              <a:rPr lang="en-US" b="1" dirty="0" err="1">
                <a:solidFill>
                  <a:schemeClr val="tx1"/>
                </a:solidFill>
              </a:rPr>
              <a:t>Dierckx</a:t>
            </a:r>
            <a:r>
              <a:rPr lang="en-US" b="1" dirty="0">
                <a:solidFill>
                  <a:schemeClr val="tx1"/>
                </a:solidFill>
              </a:rPr>
              <a:t>, B., &amp; </a:t>
            </a:r>
            <a:r>
              <a:rPr lang="en-US" b="1" dirty="0" err="1">
                <a:solidFill>
                  <a:schemeClr val="tx1"/>
                </a:solidFill>
              </a:rPr>
              <a:t>Legerstee</a:t>
            </a:r>
            <a:r>
              <a:rPr lang="en-US" b="1" dirty="0">
                <a:solidFill>
                  <a:schemeClr val="tx1"/>
                </a:solidFill>
              </a:rPr>
              <a:t>, J. S. (2019). </a:t>
            </a:r>
            <a:r>
              <a:rPr lang="en-US" dirty="0">
                <a:solidFill>
                  <a:schemeClr val="tx1"/>
                </a:solidFill>
              </a:rPr>
              <a:t>Systematic Review and Meta-analysis of Virtual Reality in Pediatrics : Effects on Pain and Anxiety. </a:t>
            </a:r>
            <a:r>
              <a:rPr lang="en-US" i="1" dirty="0">
                <a:solidFill>
                  <a:schemeClr val="tx1"/>
                </a:solidFill>
              </a:rPr>
              <a:t>Anesthesia and Analgesia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129</a:t>
            </a:r>
            <a:r>
              <a:rPr lang="en-US" dirty="0">
                <a:solidFill>
                  <a:schemeClr val="tx1"/>
                </a:solidFill>
              </a:rPr>
              <a:t>(5), 1344‑1353.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https://doi.org/10.1213/ANE.0000000000004165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fr-FR" b="1" dirty="0" err="1">
                <a:solidFill>
                  <a:schemeClr val="tx1"/>
                </a:solidFill>
              </a:rPr>
              <a:t>InCa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(juillet 2021).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Survie des personnes atteintes de cancer en France métropolitaine 1989-2018—Synthèse des résultats : Tumeurs solides et hémopathies malignes</a:t>
            </a:r>
            <a:r>
              <a:rPr lang="fr-FR" dirty="0">
                <a:solidFill>
                  <a:schemeClr val="tx1"/>
                </a:solidFill>
              </a:rPr>
              <a:t>. 20.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fr-FR" b="1" dirty="0" err="1">
                <a:solidFill>
                  <a:schemeClr val="tx1"/>
                </a:solidFill>
              </a:rPr>
              <a:t>InCa</a:t>
            </a:r>
            <a:r>
              <a:rPr lang="fr-FR" b="1" dirty="0">
                <a:solidFill>
                  <a:schemeClr val="tx1"/>
                </a:solidFill>
              </a:rPr>
              <a:t> (juillet 2018).</a:t>
            </a:r>
            <a:r>
              <a:rPr lang="fr-FR" i="1" dirty="0">
                <a:solidFill>
                  <a:schemeClr val="tx1"/>
                </a:solidFill>
              </a:rPr>
              <a:t> La vie cinq ans après un diagnostic de cancer</a:t>
            </a:r>
            <a:r>
              <a:rPr lang="fr-FR" dirty="0">
                <a:solidFill>
                  <a:schemeClr val="tx1"/>
                </a:solidFill>
              </a:rPr>
              <a:t>. 364.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Le Guyader-</a:t>
            </a:r>
            <a:r>
              <a:rPr lang="fr-FR" b="1" dirty="0" err="1">
                <a:solidFill>
                  <a:schemeClr val="tx1"/>
                </a:solidFill>
              </a:rPr>
              <a:t>Peyrou</a:t>
            </a:r>
            <a:r>
              <a:rPr lang="fr-FR" b="1" dirty="0">
                <a:solidFill>
                  <a:schemeClr val="tx1"/>
                </a:solidFill>
              </a:rPr>
              <a:t>, S., </a:t>
            </a:r>
            <a:r>
              <a:rPr lang="fr-FR" b="1" dirty="0" err="1">
                <a:solidFill>
                  <a:schemeClr val="tx1"/>
                </a:solidFill>
              </a:rPr>
              <a:t>Defossez</a:t>
            </a:r>
            <a:r>
              <a:rPr lang="fr-FR" b="1" dirty="0">
                <a:solidFill>
                  <a:schemeClr val="tx1"/>
                </a:solidFill>
              </a:rPr>
              <a:t>, G., </a:t>
            </a:r>
            <a:r>
              <a:rPr lang="fr-FR" b="1" dirty="0" err="1">
                <a:solidFill>
                  <a:schemeClr val="tx1"/>
                </a:solidFill>
              </a:rPr>
              <a:t>Dantony</a:t>
            </a:r>
            <a:r>
              <a:rPr lang="fr-FR" b="1" dirty="0">
                <a:solidFill>
                  <a:schemeClr val="tx1"/>
                </a:solidFill>
              </a:rPr>
              <a:t>, E., Mounier, M., Cornet, E., </a:t>
            </a:r>
            <a:r>
              <a:rPr lang="fr-FR" b="1" dirty="0" err="1">
                <a:solidFill>
                  <a:schemeClr val="tx1"/>
                </a:solidFill>
              </a:rPr>
              <a:t>Uhry</a:t>
            </a:r>
            <a:r>
              <a:rPr lang="fr-FR" b="1" dirty="0">
                <a:solidFill>
                  <a:schemeClr val="tx1"/>
                </a:solidFill>
              </a:rPr>
              <a:t>, Z., </a:t>
            </a:r>
            <a:r>
              <a:rPr lang="fr-FR" b="1" dirty="0" err="1">
                <a:solidFill>
                  <a:schemeClr val="tx1"/>
                </a:solidFill>
              </a:rPr>
              <a:t>Cowppli-Bony</a:t>
            </a:r>
            <a:r>
              <a:rPr lang="fr-FR" b="1" dirty="0">
                <a:solidFill>
                  <a:schemeClr val="tx1"/>
                </a:solidFill>
              </a:rPr>
              <a:t>, A., </a:t>
            </a:r>
            <a:r>
              <a:rPr lang="fr-FR" b="1" dirty="0" err="1">
                <a:solidFill>
                  <a:schemeClr val="tx1"/>
                </a:solidFill>
              </a:rPr>
              <a:t>Maynadié</a:t>
            </a:r>
            <a:r>
              <a:rPr lang="fr-FR" b="1" dirty="0">
                <a:solidFill>
                  <a:schemeClr val="tx1"/>
                </a:solidFill>
              </a:rPr>
              <a:t>, M., </a:t>
            </a:r>
            <a:r>
              <a:rPr lang="fr-FR" b="1" dirty="0" err="1">
                <a:solidFill>
                  <a:schemeClr val="tx1"/>
                </a:solidFill>
              </a:rPr>
              <a:t>Troussard</a:t>
            </a:r>
            <a:r>
              <a:rPr lang="fr-FR" b="1" dirty="0">
                <a:solidFill>
                  <a:schemeClr val="tx1"/>
                </a:solidFill>
              </a:rPr>
              <a:t>, X., Delafosse, P., </a:t>
            </a:r>
            <a:r>
              <a:rPr lang="fr-FR" b="1" dirty="0" err="1">
                <a:solidFill>
                  <a:schemeClr val="tx1"/>
                </a:solidFill>
              </a:rPr>
              <a:t>Grosclaude</a:t>
            </a:r>
            <a:r>
              <a:rPr lang="fr-FR" b="1" dirty="0">
                <a:solidFill>
                  <a:schemeClr val="tx1"/>
                </a:solidFill>
              </a:rPr>
              <a:t>, P., Colonna, M., </a:t>
            </a:r>
            <a:r>
              <a:rPr lang="fr-FR" b="1" dirty="0" err="1">
                <a:solidFill>
                  <a:schemeClr val="tx1"/>
                </a:solidFill>
              </a:rPr>
              <a:t>Woronoff</a:t>
            </a:r>
            <a:r>
              <a:rPr lang="fr-FR" b="1" dirty="0">
                <a:solidFill>
                  <a:schemeClr val="tx1"/>
                </a:solidFill>
              </a:rPr>
              <a:t>, A. S., </a:t>
            </a:r>
            <a:r>
              <a:rPr lang="fr-FR" b="1" dirty="0" err="1">
                <a:solidFill>
                  <a:schemeClr val="tx1"/>
                </a:solidFill>
              </a:rPr>
              <a:t>Remontet</a:t>
            </a:r>
            <a:r>
              <a:rPr lang="fr-FR" b="1" dirty="0">
                <a:solidFill>
                  <a:schemeClr val="tx1"/>
                </a:solidFill>
              </a:rPr>
              <a:t>, L., Bossard, N., &amp; </a:t>
            </a:r>
            <a:r>
              <a:rPr lang="fr-FR" b="1" dirty="0" err="1">
                <a:solidFill>
                  <a:schemeClr val="tx1"/>
                </a:solidFill>
              </a:rPr>
              <a:t>Monnereau</a:t>
            </a:r>
            <a:r>
              <a:rPr lang="fr-FR" b="1" dirty="0">
                <a:solidFill>
                  <a:schemeClr val="tx1"/>
                </a:solidFill>
              </a:rPr>
              <a:t>, A. (2019). </a:t>
            </a:r>
            <a:r>
              <a:rPr lang="fr-FR" dirty="0">
                <a:solidFill>
                  <a:schemeClr val="tx1"/>
                </a:solidFill>
              </a:rPr>
              <a:t>Estimations nationales de l’incidence et de la mortalité par cancer en France métropolitaine entre 1990 et 2018. Volume 2 – Hémopathies malignes. Étude à partir des registres des cancers du réseau </a:t>
            </a:r>
            <a:r>
              <a:rPr lang="fr-FR" dirty="0" err="1">
                <a:solidFill>
                  <a:schemeClr val="tx1"/>
                </a:solidFill>
              </a:rPr>
              <a:t>Francim</a:t>
            </a:r>
            <a:r>
              <a:rPr lang="fr-FR" dirty="0">
                <a:solidFill>
                  <a:schemeClr val="tx1"/>
                </a:solidFill>
              </a:rPr>
              <a:t>. </a:t>
            </a:r>
            <a:r>
              <a:rPr lang="fr-FR" i="1" dirty="0">
                <a:solidFill>
                  <a:schemeClr val="tx1"/>
                </a:solidFill>
              </a:rPr>
              <a:t>Santé publique France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i="1" dirty="0">
                <a:solidFill>
                  <a:schemeClr val="tx1"/>
                </a:solidFill>
              </a:rPr>
              <a:t>2</a:t>
            </a:r>
            <a:r>
              <a:rPr lang="fr-FR" dirty="0">
                <a:solidFill>
                  <a:schemeClr val="tx1"/>
                </a:solidFill>
              </a:rPr>
              <a:t>, 169.</a:t>
            </a: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9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F6B652-259E-4AEE-904B-EC571DA7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B9369C-4E10-EC8E-9339-0C52F7E1D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653" y="2363638"/>
            <a:ext cx="9118121" cy="4037162"/>
          </a:xfrm>
        </p:spPr>
        <p:txBody>
          <a:bodyPr>
            <a:normAutofit fontScale="62500" lnSpcReduction="20000"/>
          </a:bodyPr>
          <a:lstStyle/>
          <a:p>
            <a:pPr algn="just"/>
            <a:endParaRPr lang="en-US" b="1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Michel, A., </a:t>
            </a:r>
            <a:r>
              <a:rPr lang="en-US" b="1" dirty="0" err="1">
                <a:solidFill>
                  <a:schemeClr val="tx1"/>
                </a:solidFill>
              </a:rPr>
              <a:t>Brigaud</a:t>
            </a:r>
            <a:r>
              <a:rPr lang="en-US" b="1" dirty="0">
                <a:solidFill>
                  <a:schemeClr val="tx1"/>
                </a:solidFill>
              </a:rPr>
              <a:t>, E., </a:t>
            </a:r>
            <a:r>
              <a:rPr lang="en-US" b="1" dirty="0" err="1">
                <a:solidFill>
                  <a:schemeClr val="tx1"/>
                </a:solidFill>
              </a:rPr>
              <a:t>Cousson-Gélie</a:t>
            </a:r>
            <a:r>
              <a:rPr lang="en-US" b="1" dirty="0">
                <a:solidFill>
                  <a:schemeClr val="tx1"/>
                </a:solidFill>
              </a:rPr>
              <a:t>, F., Vidal, J., &amp; Blanc, N. (2019).</a:t>
            </a:r>
            <a:r>
              <a:rPr lang="en-US" dirty="0">
                <a:solidFill>
                  <a:schemeClr val="tx1"/>
                </a:solidFill>
              </a:rPr>
              <a:t> Virtual reality for elderly with breast cancer : Usefulness and acceptance. </a:t>
            </a:r>
            <a:r>
              <a:rPr lang="fr-FR" i="1" dirty="0">
                <a:solidFill>
                  <a:schemeClr val="tx1"/>
                </a:solidFill>
              </a:rPr>
              <a:t>Gériatrie et Psychologie Neuropsychiatrie du </a:t>
            </a:r>
            <a:r>
              <a:rPr lang="fr-FR" i="1" dirty="0" err="1">
                <a:solidFill>
                  <a:schemeClr val="tx1"/>
                </a:solidFill>
              </a:rPr>
              <a:t>Viellissement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i="1" dirty="0">
                <a:solidFill>
                  <a:schemeClr val="tx1"/>
                </a:solidFill>
              </a:rPr>
              <a:t>17</a:t>
            </a:r>
            <a:r>
              <a:rPr lang="fr-FR" dirty="0">
                <a:solidFill>
                  <a:schemeClr val="tx1"/>
                </a:solidFill>
              </a:rPr>
              <a:t>(4), 415</a:t>
            </a:r>
            <a:r>
              <a:rPr lang="en-US" dirty="0">
                <a:solidFill>
                  <a:schemeClr val="tx1"/>
                </a:solidFill>
              </a:rPr>
              <a:t>‑</a:t>
            </a:r>
            <a:r>
              <a:rPr lang="fr-FR" dirty="0">
                <a:solidFill>
                  <a:schemeClr val="tx1"/>
                </a:solidFill>
              </a:rPr>
              <a:t>422. https://doi.org/10.1684/pnv.2019.0832</a:t>
            </a:r>
          </a:p>
          <a:p>
            <a:pPr algn="just"/>
            <a:r>
              <a:rPr lang="fr-FR" b="1" dirty="0" err="1">
                <a:solidFill>
                  <a:schemeClr val="tx1"/>
                </a:solidFill>
              </a:rPr>
              <a:t>Obrero-Gaitán</a:t>
            </a:r>
            <a:r>
              <a:rPr lang="fr-FR" b="1" dirty="0">
                <a:solidFill>
                  <a:schemeClr val="tx1"/>
                </a:solidFill>
              </a:rPr>
              <a:t>, E., Cortés-Pérez, I., </a:t>
            </a:r>
            <a:r>
              <a:rPr lang="fr-FR" b="1" dirty="0" err="1">
                <a:solidFill>
                  <a:schemeClr val="tx1"/>
                </a:solidFill>
              </a:rPr>
              <a:t>Calet</a:t>
            </a:r>
            <a:r>
              <a:rPr lang="fr-FR" b="1" dirty="0">
                <a:solidFill>
                  <a:schemeClr val="tx1"/>
                </a:solidFill>
              </a:rPr>
              <a:t>-Fernández, T., García-</a:t>
            </a:r>
            <a:r>
              <a:rPr lang="fr-FR" b="1" dirty="0" err="1">
                <a:solidFill>
                  <a:schemeClr val="tx1"/>
                </a:solidFill>
              </a:rPr>
              <a:t>López</a:t>
            </a:r>
            <a:r>
              <a:rPr lang="fr-FR" b="1" dirty="0">
                <a:solidFill>
                  <a:schemeClr val="tx1"/>
                </a:solidFill>
              </a:rPr>
              <a:t>, H., </a:t>
            </a:r>
            <a:r>
              <a:rPr lang="fr-FR" b="1" dirty="0" err="1">
                <a:solidFill>
                  <a:schemeClr val="tx1"/>
                </a:solidFill>
              </a:rPr>
              <a:t>López</a:t>
            </a:r>
            <a:r>
              <a:rPr lang="fr-FR" b="1" dirty="0">
                <a:solidFill>
                  <a:schemeClr val="tx1"/>
                </a:solidFill>
              </a:rPr>
              <a:t> Ruiz, M. </a:t>
            </a:r>
            <a:r>
              <a:rPr lang="fr-FR" b="1" dirty="0" err="1">
                <a:solidFill>
                  <a:schemeClr val="tx1"/>
                </a:solidFill>
              </a:rPr>
              <a:t>del</a:t>
            </a:r>
            <a:r>
              <a:rPr lang="fr-FR" b="1" dirty="0">
                <a:solidFill>
                  <a:schemeClr val="tx1"/>
                </a:solidFill>
              </a:rPr>
              <a:t> C., &amp; Osuna-Pérez, M. C. (2022). </a:t>
            </a:r>
            <a:r>
              <a:rPr lang="en-US" dirty="0">
                <a:solidFill>
                  <a:schemeClr val="tx1"/>
                </a:solidFill>
              </a:rPr>
              <a:t>Digital and Interactive Health Interventions Minimize the Physical and Psychological Impact of Breast Cancer, Increasing Women’s Quality of Life : A Systematic Review and Meta-Analysis. </a:t>
            </a:r>
            <a:r>
              <a:rPr lang="en-US" i="1" dirty="0">
                <a:solidFill>
                  <a:schemeClr val="tx1"/>
                </a:solidFill>
              </a:rPr>
              <a:t>Cancers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</a:rPr>
              <a:t>(17), 4133.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https://doi.org/10.3390/cancers14174133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de-DE" b="1" dirty="0">
                <a:solidFill>
                  <a:schemeClr val="tx1"/>
                </a:solidFill>
              </a:rPr>
              <a:t>Rodin, G., </a:t>
            </a:r>
            <a:r>
              <a:rPr lang="de-DE" b="1" dirty="0" err="1">
                <a:solidFill>
                  <a:schemeClr val="tx1"/>
                </a:solidFill>
              </a:rPr>
              <a:t>Yuen</a:t>
            </a:r>
            <a:r>
              <a:rPr lang="de-DE" b="1" dirty="0">
                <a:solidFill>
                  <a:schemeClr val="tx1"/>
                </a:solidFill>
              </a:rPr>
              <a:t>, D., </a:t>
            </a:r>
            <a:r>
              <a:rPr lang="de-DE" b="1" dirty="0" err="1">
                <a:solidFill>
                  <a:schemeClr val="tx1"/>
                </a:solidFill>
              </a:rPr>
              <a:t>Mischitelle</a:t>
            </a:r>
            <a:r>
              <a:rPr lang="de-DE" b="1" dirty="0">
                <a:solidFill>
                  <a:schemeClr val="tx1"/>
                </a:solidFill>
              </a:rPr>
              <a:t>, A., Minden, M. D., Brandwein, J., Schimmer, A., </a:t>
            </a:r>
            <a:r>
              <a:rPr lang="de-DE" b="1" dirty="0" err="1">
                <a:solidFill>
                  <a:schemeClr val="tx1"/>
                </a:solidFill>
              </a:rPr>
              <a:t>Marmar</a:t>
            </a:r>
            <a:r>
              <a:rPr lang="de-DE" b="1" dirty="0">
                <a:solidFill>
                  <a:schemeClr val="tx1"/>
                </a:solidFill>
              </a:rPr>
              <a:t>, C., </a:t>
            </a:r>
            <a:r>
              <a:rPr lang="de-DE" b="1" dirty="0" err="1">
                <a:solidFill>
                  <a:schemeClr val="tx1"/>
                </a:solidFill>
              </a:rPr>
              <a:t>Gagliese</a:t>
            </a:r>
            <a:r>
              <a:rPr lang="de-DE" b="1" dirty="0">
                <a:solidFill>
                  <a:schemeClr val="tx1"/>
                </a:solidFill>
              </a:rPr>
              <a:t>, L., Lo, C., </a:t>
            </a:r>
            <a:r>
              <a:rPr lang="de-DE" b="1" dirty="0" err="1">
                <a:solidFill>
                  <a:schemeClr val="tx1"/>
                </a:solidFill>
              </a:rPr>
              <a:t>Rydall</a:t>
            </a:r>
            <a:r>
              <a:rPr lang="de-DE" b="1" dirty="0">
                <a:solidFill>
                  <a:schemeClr val="tx1"/>
                </a:solidFill>
              </a:rPr>
              <a:t>, A., &amp; Zimmermann, C. (2013). </a:t>
            </a:r>
            <a:r>
              <a:rPr lang="en-US" dirty="0">
                <a:solidFill>
                  <a:schemeClr val="tx1"/>
                </a:solidFill>
              </a:rPr>
              <a:t>Traumatic stress in acute leukemia. </a:t>
            </a:r>
            <a:r>
              <a:rPr lang="en-US" i="1" dirty="0">
                <a:solidFill>
                  <a:schemeClr val="tx1"/>
                </a:solidFill>
              </a:rPr>
              <a:t>Psycho-Oncology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22</a:t>
            </a:r>
            <a:r>
              <a:rPr lang="en-US" dirty="0">
                <a:solidFill>
                  <a:schemeClr val="tx1"/>
                </a:solidFill>
              </a:rPr>
              <a:t>(2), 299‑307. https://doi.org/10.1002/pon.2092</a:t>
            </a:r>
          </a:p>
          <a:p>
            <a:pPr algn="just"/>
            <a:r>
              <a:rPr lang="fr-FR" b="1" dirty="0" err="1">
                <a:solidFill>
                  <a:schemeClr val="tx1"/>
                </a:solidFill>
              </a:rPr>
              <a:t>Tisseron</a:t>
            </a:r>
            <a:r>
              <a:rPr lang="fr-FR" b="1" dirty="0">
                <a:solidFill>
                  <a:schemeClr val="tx1"/>
                </a:solidFill>
              </a:rPr>
              <a:t>, S. (2021). </a:t>
            </a:r>
            <a:r>
              <a:rPr lang="fr-FR" dirty="0">
                <a:solidFill>
                  <a:schemeClr val="tx1"/>
                </a:solidFill>
              </a:rPr>
              <a:t>Chapitre 22. La Réalité Virtuelle : Définition, usages et éthique. In </a:t>
            </a:r>
            <a:r>
              <a:rPr lang="fr-FR" i="1" dirty="0">
                <a:solidFill>
                  <a:schemeClr val="tx1"/>
                </a:solidFill>
              </a:rPr>
              <a:t>Comprendre et soigner l’homme connecté</a:t>
            </a:r>
            <a:r>
              <a:rPr lang="fr-FR" dirty="0">
                <a:solidFill>
                  <a:schemeClr val="tx1"/>
                </a:solidFill>
              </a:rPr>
              <a:t> (p. 189</a:t>
            </a:r>
            <a:r>
              <a:rPr lang="en-US" dirty="0">
                <a:solidFill>
                  <a:schemeClr val="tx1"/>
                </a:solidFill>
              </a:rPr>
              <a:t>‑</a:t>
            </a:r>
            <a:r>
              <a:rPr lang="fr-FR" dirty="0">
                <a:solidFill>
                  <a:schemeClr val="tx1"/>
                </a:solidFill>
              </a:rPr>
              <a:t>200). </a:t>
            </a:r>
            <a:r>
              <a:rPr lang="fr-FR" dirty="0" err="1">
                <a:solidFill>
                  <a:schemeClr val="tx1"/>
                </a:solidFill>
              </a:rPr>
              <a:t>Dunod</a:t>
            </a:r>
            <a:r>
              <a:rPr lang="fr-FR" dirty="0">
                <a:solidFill>
                  <a:schemeClr val="tx1"/>
                </a:solidFill>
              </a:rPr>
              <a:t>; Cairn.info. https://www.cairn.info/comprendre-et-soigner-l-homme-connecte--9782100817559-p-189.htm</a:t>
            </a:r>
          </a:p>
          <a:p>
            <a:pPr algn="just"/>
            <a:r>
              <a:rPr lang="en-US" b="1" dirty="0" err="1">
                <a:solidFill>
                  <a:schemeClr val="tx1"/>
                </a:solidFill>
              </a:rPr>
              <a:t>Tsuda</a:t>
            </a:r>
            <a:r>
              <a:rPr lang="en-US" b="1" dirty="0">
                <a:solidFill>
                  <a:schemeClr val="tx1"/>
                </a:solidFill>
              </a:rPr>
              <a:t>, K., </a:t>
            </a:r>
            <a:r>
              <a:rPr lang="en-US" b="1" dirty="0" err="1">
                <a:solidFill>
                  <a:schemeClr val="tx1"/>
                </a:solidFill>
              </a:rPr>
              <a:t>Sudo</a:t>
            </a:r>
            <a:r>
              <a:rPr lang="en-US" b="1" dirty="0">
                <a:solidFill>
                  <a:schemeClr val="tx1"/>
                </a:solidFill>
              </a:rPr>
              <a:t>, K., </a:t>
            </a:r>
            <a:r>
              <a:rPr lang="en-US" b="1" dirty="0" err="1">
                <a:solidFill>
                  <a:schemeClr val="tx1"/>
                </a:solidFill>
              </a:rPr>
              <a:t>Goto</a:t>
            </a:r>
            <a:r>
              <a:rPr lang="en-US" b="1" dirty="0">
                <a:solidFill>
                  <a:schemeClr val="tx1"/>
                </a:solidFill>
              </a:rPr>
              <a:t>, G., </a:t>
            </a:r>
            <a:r>
              <a:rPr lang="en-US" b="1" dirty="0" err="1">
                <a:solidFill>
                  <a:schemeClr val="tx1"/>
                </a:solidFill>
              </a:rPr>
              <a:t>Takai</a:t>
            </a:r>
            <a:r>
              <a:rPr lang="en-US" b="1" dirty="0">
                <a:solidFill>
                  <a:schemeClr val="tx1"/>
                </a:solidFill>
              </a:rPr>
              <a:t>, M., Itokawa, T., </a:t>
            </a:r>
            <a:r>
              <a:rPr lang="en-US" b="1" dirty="0" err="1">
                <a:solidFill>
                  <a:schemeClr val="tx1"/>
                </a:solidFill>
              </a:rPr>
              <a:t>Isshiki</a:t>
            </a:r>
            <a:r>
              <a:rPr lang="en-US" b="1" dirty="0">
                <a:solidFill>
                  <a:schemeClr val="tx1"/>
                </a:solidFill>
              </a:rPr>
              <a:t>, T., Takei, N., </a:t>
            </a:r>
            <a:r>
              <a:rPr lang="en-US" b="1" dirty="0" err="1">
                <a:solidFill>
                  <a:schemeClr val="tx1"/>
                </a:solidFill>
              </a:rPr>
              <a:t>Tanimoto</a:t>
            </a:r>
            <a:r>
              <a:rPr lang="en-US" b="1" dirty="0">
                <a:solidFill>
                  <a:schemeClr val="tx1"/>
                </a:solidFill>
              </a:rPr>
              <a:t>, T., &amp; Komatsu, T. (2016). </a:t>
            </a:r>
            <a:r>
              <a:rPr lang="en-US" dirty="0">
                <a:solidFill>
                  <a:schemeClr val="tx1"/>
                </a:solidFill>
              </a:rPr>
              <a:t>A Feasibility Study of Virtual Reality Exercise in Elderly Patients with Hematologic Malignancies Receiving Chemotherapy. </a:t>
            </a:r>
            <a:r>
              <a:rPr lang="en-US" i="1" dirty="0">
                <a:solidFill>
                  <a:schemeClr val="tx1"/>
                </a:solidFill>
              </a:rPr>
              <a:t>Internal Medicine (Tokyo, Japan)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55</a:t>
            </a:r>
            <a:r>
              <a:rPr lang="en-US" dirty="0">
                <a:solidFill>
                  <a:schemeClr val="tx1"/>
                </a:solidFill>
              </a:rPr>
              <a:t>(4), 347‑352. https://doi.org/10.2169/internalmedicine.55.5275</a:t>
            </a:r>
            <a:endParaRPr lang="fr-FR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</a:rPr>
              <a:t>Zeng, Y., Zhang, J.-E., Cheng, A. S. K., Cheng, H., &amp; </a:t>
            </a:r>
            <a:r>
              <a:rPr lang="en-US" b="1" dirty="0" err="1">
                <a:solidFill>
                  <a:schemeClr val="tx1"/>
                </a:solidFill>
              </a:rPr>
              <a:t>Wefel</a:t>
            </a:r>
            <a:r>
              <a:rPr lang="en-US" b="1" dirty="0">
                <a:solidFill>
                  <a:schemeClr val="tx1"/>
                </a:solidFill>
              </a:rPr>
              <a:t>, J. S. (2019). </a:t>
            </a:r>
            <a:r>
              <a:rPr lang="en-US" dirty="0">
                <a:solidFill>
                  <a:schemeClr val="tx1"/>
                </a:solidFill>
              </a:rPr>
              <a:t>Meta-Analysis of the Efficacy of Virtual Reality-Based Interventions in Cancer-Related Symptom Management. </a:t>
            </a:r>
            <a:r>
              <a:rPr lang="fr-FR" i="1" dirty="0" err="1">
                <a:solidFill>
                  <a:schemeClr val="tx1"/>
                </a:solidFill>
              </a:rPr>
              <a:t>Integrative</a:t>
            </a:r>
            <a:r>
              <a:rPr lang="fr-FR" i="1" dirty="0">
                <a:solidFill>
                  <a:schemeClr val="tx1"/>
                </a:solidFill>
              </a:rPr>
              <a:t> Cancer </a:t>
            </a:r>
            <a:r>
              <a:rPr lang="fr-FR" i="1" dirty="0" err="1">
                <a:solidFill>
                  <a:schemeClr val="tx1"/>
                </a:solidFill>
              </a:rPr>
              <a:t>Therapies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i="1" dirty="0">
                <a:solidFill>
                  <a:schemeClr val="tx1"/>
                </a:solidFill>
              </a:rPr>
              <a:t>18</a:t>
            </a:r>
            <a:r>
              <a:rPr lang="fr-FR" dirty="0">
                <a:solidFill>
                  <a:schemeClr val="tx1"/>
                </a:solidFill>
              </a:rPr>
              <a:t>, 1534735419871108. https://doi.org/10.1177/1534735419871108</a:t>
            </a:r>
          </a:p>
          <a:p>
            <a:pPr algn="just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B9B088-F51A-C2F0-032A-FA75AAB6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Suivez nous…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A28083-377A-9057-E79D-45CE65EB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70" y="2363638"/>
            <a:ext cx="9696090" cy="3493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algn="ctr"/>
            <a:r>
              <a:rPr lang="fr-FR" dirty="0">
                <a:solidFill>
                  <a:schemeClr val="tx1"/>
                </a:solidFill>
              </a:rPr>
              <a:t>Contexte et généralités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Définition de la réalité virtuelle (RV)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Les vertus de la RV: revue de l’art	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Quelle mise en œuvre à Toulouse?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Perspective et innovation toulousaine</a:t>
            </a:r>
          </a:p>
          <a:p>
            <a:pPr marL="0" indent="0" algn="ctr">
              <a:buNone/>
            </a:pPr>
            <a:r>
              <a:rPr lang="fr-FR" dirty="0"/>
              <a:t>		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53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868AE-4E1C-E54B-EBA8-5E9DC59F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091"/>
            <a:ext cx="8761413" cy="1509622"/>
          </a:xfrm>
        </p:spPr>
        <p:txBody>
          <a:bodyPr/>
          <a:lstStyle/>
          <a:p>
            <a:pPr algn="ctr"/>
            <a:br>
              <a:rPr lang="fr-FR" b="1" dirty="0">
                <a:latin typeface="Baskerville Old Face" panose="02020602080505020303" pitchFamily="18" charset="0"/>
              </a:rPr>
            </a:br>
            <a:r>
              <a:rPr lang="fr-FR" sz="3400" b="1" dirty="0">
                <a:latin typeface="Baskerville Old Face" panose="02020602080505020303" pitchFamily="18" charset="0"/>
              </a:rPr>
              <a:t>Contexte 1/2</a:t>
            </a:r>
            <a:br>
              <a:rPr lang="fr-FR" sz="3400" b="1" dirty="0">
                <a:latin typeface="Baskerville Old Face" panose="02020602080505020303" pitchFamily="18" charset="0"/>
              </a:rPr>
            </a:br>
            <a:r>
              <a:rPr lang="fr-FR" sz="3400" dirty="0"/>
              <a:t> Société et cancérologie</a:t>
            </a:r>
            <a:br>
              <a:rPr lang="fr-FR" dirty="0"/>
            </a:br>
            <a:endParaRPr lang="fr-FR" b="1" dirty="0"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96FA46-5316-0715-3B22-D43F7404C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46489"/>
            <a:ext cx="10224246" cy="4380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Espérance de vie en France = </a:t>
            </a:r>
          </a:p>
          <a:p>
            <a:pPr marL="0" indent="0" algn="ctr">
              <a:buNone/>
            </a:pPr>
            <a:r>
              <a:rPr lang="fr-FR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Hommes=79,3 ; Femme= 85, 4 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382 000 nouveaux cas de cancers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45 000 nouveaux cas hémopathies malignes - Pronostic défavorable des LAM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tx1"/>
                </a:solidFill>
              </a:rPr>
              <a:t>MAIS nouvelles thérapies et innovations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Inca, 2018 – La vie 5 ans après un diagnostic de cancer – ViCan5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douleur et fatigue et autres dysfonctionnements physiques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santé mentale: troubles </a:t>
            </a:r>
            <a:r>
              <a:rPr lang="fr-FR" dirty="0" err="1">
                <a:solidFill>
                  <a:schemeClr val="tx1"/>
                </a:solidFill>
              </a:rPr>
              <a:t>anxio</a:t>
            </a:r>
            <a:r>
              <a:rPr lang="fr-FR" dirty="0">
                <a:solidFill>
                  <a:schemeClr val="tx1"/>
                </a:solidFill>
              </a:rPr>
              <a:t>-dépressifs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tx1"/>
                </a:solidFill>
              </a:rPr>
              <a:t>Qualité de vie (</a:t>
            </a:r>
            <a:r>
              <a:rPr lang="fr-FR" b="1" dirty="0" err="1">
                <a:solidFill>
                  <a:schemeClr val="tx1"/>
                </a:solidFill>
              </a:rPr>
              <a:t>QdV</a:t>
            </a:r>
            <a:r>
              <a:rPr lang="fr-FR" b="1" dirty="0">
                <a:solidFill>
                  <a:schemeClr val="tx1"/>
                </a:solidFill>
              </a:rPr>
              <a:t>) = ENJEU de santé publique</a:t>
            </a:r>
            <a:endParaRPr lang="fr-FR" b="1" dirty="0"/>
          </a:p>
          <a:p>
            <a:pPr marL="0" indent="0" algn="ctr">
              <a:buNone/>
            </a:pPr>
            <a:r>
              <a:rPr lang="fr-FR" sz="2000" b="1" dirty="0">
                <a:solidFill>
                  <a:srgbClr val="7030A0"/>
                </a:solidFill>
              </a:rPr>
              <a:t>COMMENT améliorer la </a:t>
            </a:r>
            <a:r>
              <a:rPr lang="fr-FR" sz="2000" b="1" dirty="0" err="1">
                <a:solidFill>
                  <a:srgbClr val="7030A0"/>
                </a:solidFill>
              </a:rPr>
              <a:t>QdV</a:t>
            </a:r>
            <a:r>
              <a:rPr lang="fr-FR" sz="2000" b="1" dirty="0">
                <a:solidFill>
                  <a:srgbClr val="7030A0"/>
                </a:solidFill>
              </a:rPr>
              <a:t> des patient atteints 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7030A0"/>
                </a:solidFill>
              </a:rPr>
              <a:t>d’une hémopathie maligne?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0" y="2347106"/>
            <a:ext cx="3505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0" y="4320307"/>
            <a:ext cx="2442119" cy="237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386" y="1877509"/>
            <a:ext cx="3124919" cy="208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andra\Desktop\Matr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941" y="659919"/>
            <a:ext cx="2349373" cy="330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48231" y="432030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OMS, 2012 « </a:t>
            </a:r>
            <a:r>
              <a:rPr lang="fr-FR" i="1" dirty="0"/>
              <a:t>l’application de connaissances et de compétences organisées sous forme d’outils, médicaments, vaccins, procédures et systèmes développés pour </a:t>
            </a:r>
            <a:r>
              <a:rPr lang="fr-FR" b="1" i="1" dirty="0"/>
              <a:t>résoudre un problème de santé et améliorer </a:t>
            </a:r>
            <a:r>
              <a:rPr lang="fr-FR" b="1" i="1" dirty="0">
                <a:solidFill>
                  <a:srgbClr val="7030A0"/>
                </a:solidFill>
              </a:rPr>
              <a:t>la qualité de vie</a:t>
            </a:r>
            <a:r>
              <a:rPr lang="fr-FR" i="1" dirty="0">
                <a:solidFill>
                  <a:srgbClr val="7030A0"/>
                </a:solidFill>
              </a:rPr>
              <a:t> </a:t>
            </a:r>
            <a:r>
              <a:rPr lang="fr-FR" dirty="0"/>
              <a:t>»</a:t>
            </a:r>
          </a:p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La RV comme réponse prometteuse de soins…?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E2868AE-4E1C-E54B-EBA8-5E9DC59F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52091"/>
            <a:ext cx="8761413" cy="1509622"/>
          </a:xfrm>
        </p:spPr>
        <p:txBody>
          <a:bodyPr/>
          <a:lstStyle/>
          <a:p>
            <a:pPr algn="ctr"/>
            <a:br>
              <a:rPr lang="fr-FR" b="1" dirty="0">
                <a:latin typeface="Baskerville Old Face" panose="02020602080505020303" pitchFamily="18" charset="0"/>
              </a:rPr>
            </a:br>
            <a:r>
              <a:rPr lang="fr-FR" sz="3400" b="1" dirty="0">
                <a:latin typeface="Baskerville Old Face" panose="02020602080505020303" pitchFamily="18" charset="0"/>
              </a:rPr>
              <a:t>Contexte 2/2</a:t>
            </a:r>
            <a:br>
              <a:rPr lang="fr-FR" sz="3400" b="1" dirty="0">
                <a:latin typeface="Baskerville Old Face" panose="02020602080505020303" pitchFamily="18" charset="0"/>
              </a:rPr>
            </a:br>
            <a:r>
              <a:rPr lang="fr-FR" sz="3400" dirty="0"/>
              <a:t> Société et technologies</a:t>
            </a:r>
            <a:br>
              <a:rPr lang="fr-FR" dirty="0"/>
            </a:br>
            <a:endParaRPr lang="fr-FR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7D123-1BE1-34F1-F838-D3E78F2B3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Définition et usages courants RV</a:t>
            </a:r>
            <a:endParaRPr lang="fr-FR" sz="3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8A643-AC8C-C853-E09F-9F6DEB796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01" y="2313566"/>
            <a:ext cx="11076317" cy="3906069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S.Tisseron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i="1" dirty="0">
                <a:solidFill>
                  <a:schemeClr val="tx1"/>
                </a:solidFill>
              </a:rPr>
              <a:t>Comprendre et soigner l’homme connecté</a:t>
            </a:r>
            <a:r>
              <a:rPr lang="fr-FR" dirty="0">
                <a:solidFill>
                  <a:schemeClr val="tx1"/>
                </a:solidFill>
              </a:rPr>
              <a:t>, 2021</a:t>
            </a:r>
          </a:p>
          <a:p>
            <a:pPr>
              <a:buFontTx/>
              <a:buChar char="-"/>
            </a:pPr>
            <a:r>
              <a:rPr lang="fr-FR" b="1" dirty="0">
                <a:solidFill>
                  <a:schemeClr val="tx1"/>
                </a:solidFill>
              </a:rPr>
              <a:t>3 attributs: </a:t>
            </a:r>
            <a:r>
              <a:rPr lang="fr-FR" dirty="0">
                <a:solidFill>
                  <a:schemeClr val="tx1"/>
                </a:solidFill>
              </a:rPr>
              <a:t>immersion , présence et interaction </a:t>
            </a:r>
          </a:p>
          <a:p>
            <a:pPr>
              <a:buFontTx/>
              <a:buChar char="-"/>
            </a:pPr>
            <a:r>
              <a:rPr lang="fr-FR" b="1" dirty="0">
                <a:solidFill>
                  <a:schemeClr val="tx1"/>
                </a:solidFill>
              </a:rPr>
              <a:t>6 conséquences: </a:t>
            </a:r>
            <a:r>
              <a:rPr lang="fr-FR" dirty="0">
                <a:solidFill>
                  <a:schemeClr val="tx1"/>
                </a:solidFill>
              </a:rPr>
              <a:t>3 intéressantes / plan thérapeutique</a:t>
            </a: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 RV en médecine</a:t>
            </a:r>
          </a:p>
          <a:p>
            <a:pPr marL="800100" lvl="2" indent="0">
              <a:buNone/>
            </a:pPr>
            <a:r>
              <a:rPr lang="fr-FR" dirty="0">
                <a:solidFill>
                  <a:schemeClr val="tx1"/>
                </a:solidFill>
              </a:rPr>
              <a:t>Formation interactive des soignants </a:t>
            </a:r>
          </a:p>
          <a:p>
            <a:pPr marL="800100" lvl="2" indent="0">
              <a:buNone/>
            </a:pPr>
            <a:r>
              <a:rPr lang="fr-FR" dirty="0">
                <a:solidFill>
                  <a:schemeClr val="tx1"/>
                </a:solidFill>
              </a:rPr>
              <a:t>Informer pour réassurer</a:t>
            </a:r>
          </a:p>
          <a:p>
            <a:pPr marL="800100" lvl="2" indent="0">
              <a:buNone/>
            </a:pPr>
            <a:r>
              <a:rPr lang="fr-FR" dirty="0">
                <a:solidFill>
                  <a:schemeClr val="tx1"/>
                </a:solidFill>
              </a:rPr>
              <a:t>Soins à distance </a:t>
            </a:r>
          </a:p>
          <a:p>
            <a:pPr marL="800100" lvl="2" indent="0">
              <a:buNone/>
            </a:pPr>
            <a:r>
              <a:rPr lang="fr-FR" dirty="0">
                <a:solidFill>
                  <a:schemeClr val="tx1"/>
                </a:solidFill>
              </a:rPr>
              <a:t>PEC Psychothérapie (Carl E. et </a:t>
            </a:r>
            <a:r>
              <a:rPr lang="fr-FR" i="1" dirty="0">
                <a:solidFill>
                  <a:schemeClr val="tx1"/>
                </a:solidFill>
              </a:rPr>
              <a:t>al.</a:t>
            </a:r>
            <a:r>
              <a:rPr lang="fr-FR" dirty="0">
                <a:solidFill>
                  <a:schemeClr val="tx1"/>
                </a:solidFill>
              </a:rPr>
              <a:t>, 2018; </a:t>
            </a:r>
            <a:r>
              <a:rPr lang="fr-FR" dirty="0" err="1">
                <a:solidFill>
                  <a:schemeClr val="tx1"/>
                </a:solidFill>
              </a:rPr>
              <a:t>Tisseron</a:t>
            </a:r>
            <a:r>
              <a:rPr lang="fr-FR" dirty="0">
                <a:solidFill>
                  <a:schemeClr val="tx1"/>
                </a:solidFill>
              </a:rPr>
              <a:t> S., 2021)</a:t>
            </a:r>
          </a:p>
          <a:p>
            <a:pPr marL="800100" lvl="2" indent="0">
              <a:buNone/>
            </a:pPr>
            <a:r>
              <a:rPr lang="fr-FR" dirty="0">
                <a:solidFill>
                  <a:schemeClr val="tx1"/>
                </a:solidFill>
              </a:rPr>
              <a:t>Distraction / SOINS (</a:t>
            </a:r>
            <a:r>
              <a:rPr lang="fr-FR" dirty="0" err="1">
                <a:solidFill>
                  <a:schemeClr val="tx1"/>
                </a:solidFill>
              </a:rPr>
              <a:t>Eijers</a:t>
            </a:r>
            <a:r>
              <a:rPr lang="fr-FR" dirty="0">
                <a:solidFill>
                  <a:schemeClr val="tx1"/>
                </a:solidFill>
              </a:rPr>
              <a:t> R. et </a:t>
            </a:r>
            <a:r>
              <a:rPr lang="fr-FR" i="1" dirty="0">
                <a:solidFill>
                  <a:schemeClr val="tx1"/>
                </a:solidFill>
              </a:rPr>
              <a:t>al.</a:t>
            </a:r>
            <a:r>
              <a:rPr lang="fr-FR" dirty="0">
                <a:solidFill>
                  <a:schemeClr val="tx1"/>
                </a:solidFill>
              </a:rPr>
              <a:t>, 2019)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047" y="5867981"/>
            <a:ext cx="23780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7E560-C524-4037-B458-F497AA6C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Vertus de RV: Qu’en est-il? (1/2)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82DC7F-ECDF-F273-F57B-4F50E4E33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RV et oncologie</a:t>
            </a:r>
            <a:r>
              <a:rPr lang="fr-FR" dirty="0">
                <a:solidFill>
                  <a:schemeClr val="tx1"/>
                </a:solidFill>
              </a:rPr>
              <a:t> Méta-analyse d’études menées entre 2013 et 2019 répertoriées et analysées par Zeng Y. et </a:t>
            </a:r>
            <a:r>
              <a:rPr lang="fr-FR" i="1" dirty="0">
                <a:solidFill>
                  <a:schemeClr val="tx1"/>
                </a:solidFill>
              </a:rPr>
              <a:t>al.</a:t>
            </a:r>
            <a:r>
              <a:rPr lang="fr-FR" dirty="0">
                <a:solidFill>
                  <a:schemeClr val="tx1"/>
                </a:solidFill>
              </a:rPr>
              <a:t>,2019: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Bénéfices physiques psychologiques et psychiques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3 études / RV et cancer du sein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Appétence pour immersion (Michel, A. et </a:t>
            </a:r>
            <a:r>
              <a:rPr lang="fr-FR" i="1" dirty="0">
                <a:solidFill>
                  <a:schemeClr val="tx1"/>
                </a:solidFill>
              </a:rPr>
              <a:t>al.</a:t>
            </a:r>
            <a:r>
              <a:rPr lang="fr-FR" dirty="0">
                <a:solidFill>
                  <a:schemeClr val="tx1"/>
                </a:solidFill>
              </a:rPr>
              <a:t>, 2019)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Amélioration moteur, douleur et psychologique (</a:t>
            </a:r>
            <a:r>
              <a:rPr lang="fr-FR" dirty="0" err="1">
                <a:solidFill>
                  <a:schemeClr val="tx1"/>
                </a:solidFill>
              </a:rPr>
              <a:t>Obrero</a:t>
            </a:r>
            <a:r>
              <a:rPr lang="fr-FR" dirty="0">
                <a:solidFill>
                  <a:schemeClr val="tx1"/>
                </a:solidFill>
              </a:rPr>
              <a:t>- </a:t>
            </a:r>
            <a:r>
              <a:rPr lang="fr-FR" dirty="0" err="1">
                <a:solidFill>
                  <a:schemeClr val="tx1"/>
                </a:solidFill>
              </a:rPr>
              <a:t>Gaitan</a:t>
            </a:r>
            <a:r>
              <a:rPr lang="fr-FR" dirty="0">
                <a:solidFill>
                  <a:schemeClr val="tx1"/>
                </a:solidFill>
              </a:rPr>
              <a:t> E. et </a:t>
            </a:r>
            <a:r>
              <a:rPr lang="fr-FR" i="1" dirty="0">
                <a:solidFill>
                  <a:schemeClr val="tx1"/>
                </a:solidFill>
              </a:rPr>
              <a:t>al.</a:t>
            </a:r>
            <a:r>
              <a:rPr lang="fr-FR" dirty="0">
                <a:solidFill>
                  <a:schemeClr val="tx1"/>
                </a:solidFill>
              </a:rPr>
              <a:t>, 2022)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Soulagement anxiété et apaisement émotionnel (Chirico A. et </a:t>
            </a:r>
            <a:r>
              <a:rPr lang="fr-FR" i="1" dirty="0">
                <a:solidFill>
                  <a:schemeClr val="tx1"/>
                </a:solidFill>
              </a:rPr>
              <a:t>al.</a:t>
            </a:r>
            <a:r>
              <a:rPr lang="fr-FR" dirty="0">
                <a:solidFill>
                  <a:schemeClr val="tx1"/>
                </a:solidFill>
              </a:rPr>
              <a:t>, 2019)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7030A0"/>
                </a:solidFill>
              </a:rPr>
              <a:t>=&gt; Agir sur la symptomatique liée au PEC oncologique: douleur, asthénie, anxiété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7030A0"/>
                </a:solidFill>
              </a:rPr>
              <a:t>Bien-être physique et psychique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27B66-2F09-DA47-E5BC-15278F4B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Vertus de RV: Qu’en est-il? (2/2)</a:t>
            </a:r>
            <a:endParaRPr lang="fr-FR" sz="3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1B551-4309-A807-BB50-E172159A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72" y="2242868"/>
            <a:ext cx="11266096" cy="4106174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RV et hématologie (</a:t>
            </a:r>
            <a:r>
              <a:rPr lang="fr-FR" b="1" dirty="0" err="1">
                <a:solidFill>
                  <a:schemeClr val="tx1"/>
                </a:solidFill>
              </a:rPr>
              <a:t>Tsuda</a:t>
            </a:r>
            <a:r>
              <a:rPr lang="fr-FR" b="1" dirty="0">
                <a:solidFill>
                  <a:schemeClr val="tx1"/>
                </a:solidFill>
              </a:rPr>
              <a:t> K. et al., 2016)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= Les personnes âgées </a:t>
            </a:r>
            <a:r>
              <a:rPr lang="fr-FR" b="1" dirty="0">
                <a:solidFill>
                  <a:schemeClr val="tx1"/>
                </a:solidFill>
              </a:rPr>
              <a:t>aptes</a:t>
            </a:r>
            <a:r>
              <a:rPr lang="fr-FR" dirty="0">
                <a:solidFill>
                  <a:schemeClr val="tx1"/>
                </a:solidFill>
              </a:rPr>
              <a:t> à la pratique RV </a:t>
            </a: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+ taux adhésion +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+ maintien fonction motrice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+ amélioration dimension psychosociale</a:t>
            </a:r>
            <a:endParaRPr lang="fr-FR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tx1"/>
                </a:solidFill>
              </a:rPr>
              <a:t>Limites: </a:t>
            </a:r>
            <a:r>
              <a:rPr lang="fr-FR" dirty="0">
                <a:solidFill>
                  <a:schemeClr val="tx1"/>
                </a:solidFill>
              </a:rPr>
              <a:t>impossibilité du double aveugle lié au matériel; taille échantillonnage; description du matériel, des séquences et contenus; présence d’un bras contrôle; bornes temporelles limitées/soin; définition soins standards… 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7030A0"/>
                </a:solidFill>
              </a:rPr>
              <a:t>ETUDE comparative longitudinale d’une ampleur considérable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7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661EE-4A03-E88B-1458-F317AD209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Au départ….</a:t>
            </a:r>
            <a:endParaRPr lang="fr-FR" sz="3400" dirty="0"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08585-0ED4-AAA3-49CD-9513392A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063" y="2370587"/>
            <a:ext cx="8825659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>
                <a:solidFill>
                  <a:schemeClr val="tx1"/>
                </a:solidFill>
              </a:rPr>
              <a:t>- 5 casques Oculus Go – 32 GB + usage téléphone personnel  du patient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	- Financement:  Association Gaël + AGMOP</a:t>
            </a:r>
          </a:p>
          <a:p>
            <a:r>
              <a:rPr lang="fr-FR" dirty="0">
                <a:solidFill>
                  <a:schemeClr val="tx1"/>
                </a:solidFill>
              </a:rPr>
              <a:t>Former à </a:t>
            </a:r>
            <a:r>
              <a:rPr lang="fr-FR" b="1" dirty="0">
                <a:solidFill>
                  <a:srgbClr val="7030A0"/>
                </a:solidFill>
              </a:rPr>
              <a:t>L’IDEE / L’OBJET </a:t>
            </a:r>
          </a:p>
          <a:p>
            <a:r>
              <a:rPr lang="fr-FR" dirty="0">
                <a:solidFill>
                  <a:schemeClr val="tx1"/>
                </a:solidFill>
              </a:rPr>
              <a:t>Réfléchir en groupe travail à une </a:t>
            </a:r>
            <a:r>
              <a:rPr lang="fr-FR" b="1" dirty="0">
                <a:solidFill>
                  <a:srgbClr val="7030A0"/>
                </a:solidFill>
              </a:rPr>
              <a:t>fiche reflexe </a:t>
            </a:r>
          </a:p>
          <a:p>
            <a:r>
              <a:rPr lang="fr-FR" dirty="0">
                <a:solidFill>
                  <a:schemeClr val="tx1"/>
                </a:solidFill>
              </a:rPr>
              <a:t>Compléter </a:t>
            </a:r>
            <a:r>
              <a:rPr lang="fr-FR" b="1" dirty="0">
                <a:solidFill>
                  <a:srgbClr val="7030A0"/>
                </a:solidFill>
              </a:rPr>
              <a:t>soins de proximité spécialisés</a:t>
            </a:r>
          </a:p>
          <a:p>
            <a:pPr algn="ctr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rgbClr val="7030A0"/>
                </a:solidFill>
              </a:rPr>
              <a:t>valoriser le soin relationnel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par l’accompagnement dans la RV </a:t>
            </a:r>
          </a:p>
          <a:p>
            <a:pPr marL="0" indent="0" algn="ctr">
              <a:buNone/>
            </a:pPr>
            <a:endParaRPr lang="fr-FR" dirty="0"/>
          </a:p>
          <a:p>
            <a:pPr algn="ctr">
              <a:buFont typeface="Symbol" panose="05050102010706020507" pitchFamily="18" charset="2"/>
              <a:buChar char="Þ"/>
            </a:pPr>
            <a:r>
              <a:rPr lang="fr-FR" b="1" dirty="0">
                <a:solidFill>
                  <a:schemeClr val="tx1"/>
                </a:solidFill>
              </a:rPr>
              <a:t>Penser le matériel et partenariat pour le réactualiser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7030A0"/>
                </a:solidFill>
              </a:rPr>
              <a:t>Et pour ancrer RV dans les SOINS…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5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EEA98-9915-2D93-2DB8-637463F98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400" b="1" dirty="0">
                <a:latin typeface="Baskerville Old Face" panose="02020602080505020303" pitchFamily="18" charset="0"/>
              </a:rPr>
              <a:t>Recherche clinique 1/2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1154954" y="2311879"/>
            <a:ext cx="4825158" cy="40630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dirty="0">
                <a:solidFill>
                  <a:srgbClr val="7030A0"/>
                </a:solidFill>
              </a:rPr>
              <a:t>Situation DEPART </a:t>
            </a:r>
            <a:r>
              <a:rPr lang="fr-FR" dirty="0">
                <a:solidFill>
                  <a:schemeClr val="tx1"/>
                </a:solidFill>
              </a:rPr>
              <a:t>de diagnostic </a:t>
            </a:r>
            <a:r>
              <a:rPr lang="fr-FR" b="1" dirty="0">
                <a:solidFill>
                  <a:srgbClr val="7030A0"/>
                </a:solidFill>
              </a:rPr>
              <a:t>LAM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avec induction par chimiothérapie intensive +/- réanimation </a:t>
            </a:r>
            <a:r>
              <a:rPr lang="fr-FR" b="1" dirty="0">
                <a:solidFill>
                  <a:srgbClr val="7030A0"/>
                </a:solidFill>
              </a:rPr>
              <a:t>= stress et anxiété</a:t>
            </a:r>
          </a:p>
          <a:p>
            <a:pPr marL="0" indent="0" algn="just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4 semaines d’</a:t>
            </a:r>
            <a:r>
              <a:rPr lang="fr-FR" b="1" dirty="0">
                <a:solidFill>
                  <a:srgbClr val="7030A0"/>
                </a:solidFill>
              </a:rPr>
              <a:t>isolement  + EI graves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+ E.I. affaiblissement physique et psychologique </a:t>
            </a:r>
          </a:p>
          <a:p>
            <a:pPr marL="0" indent="0" algn="just">
              <a:buNone/>
            </a:pPr>
            <a:r>
              <a:rPr lang="fr-FR" i="1" dirty="0">
                <a:solidFill>
                  <a:schemeClr val="tx1"/>
                </a:solidFill>
              </a:rPr>
              <a:t>+ </a:t>
            </a:r>
            <a:r>
              <a:rPr lang="fr-FR" dirty="0">
                <a:solidFill>
                  <a:schemeClr val="tx1"/>
                </a:solidFill>
              </a:rPr>
              <a:t>effets persistants 5ans après le diagnostic d’un cancer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(</a:t>
            </a:r>
            <a:r>
              <a:rPr lang="fr-FR" dirty="0" err="1">
                <a:solidFill>
                  <a:schemeClr val="tx1"/>
                </a:solidFill>
              </a:rPr>
              <a:t>InCa</a:t>
            </a:r>
            <a:r>
              <a:rPr lang="fr-FR" dirty="0">
                <a:solidFill>
                  <a:schemeClr val="tx1"/>
                </a:solidFill>
              </a:rPr>
              <a:t>, 2018)</a:t>
            </a:r>
            <a:r>
              <a:rPr lang="fr-FR" b="1" dirty="0">
                <a:solidFill>
                  <a:schemeClr val="tx1"/>
                </a:solidFill>
              </a:rPr>
              <a:t>+ SSPT </a:t>
            </a:r>
            <a:r>
              <a:rPr lang="fr-FR" dirty="0">
                <a:solidFill>
                  <a:schemeClr val="tx1"/>
                </a:solidFill>
              </a:rPr>
              <a:t>(Rodin G., 2013)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300" b="1" dirty="0">
                <a:solidFill>
                  <a:srgbClr val="7030A0"/>
                </a:solidFill>
              </a:rPr>
              <a:t>Rupture biographique =&gt; altération </a:t>
            </a:r>
            <a:r>
              <a:rPr lang="fr-FR" sz="2300" b="1" dirty="0" err="1">
                <a:solidFill>
                  <a:srgbClr val="7030A0"/>
                </a:solidFill>
              </a:rPr>
              <a:t>QdV</a:t>
            </a:r>
            <a:endParaRPr lang="fr-FR" sz="2300" b="1" dirty="0">
              <a:solidFill>
                <a:srgbClr val="7030A0"/>
              </a:solidFill>
            </a:endParaRPr>
          </a:p>
          <a:p>
            <a:pPr algn="just"/>
            <a:endParaRPr lang="fr-FR" i="1" dirty="0"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6208712" y="2320506"/>
            <a:ext cx="4825159" cy="39595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Compensation médicamenteuse</a:t>
            </a:r>
          </a:p>
          <a:p>
            <a:pPr marL="0" indent="0" algn="just">
              <a:buFont typeface="Wingdings 3" charset="2"/>
              <a:buNone/>
            </a:pPr>
            <a:endParaRPr lang="fr-FR" b="1" dirty="0">
              <a:solidFill>
                <a:srgbClr val="7030A0"/>
              </a:solidFill>
            </a:endParaRPr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Compensation soins de support</a:t>
            </a:r>
          </a:p>
          <a:p>
            <a:pPr marL="0" indent="0" algn="just">
              <a:buFont typeface="Wingdings 3" charset="2"/>
              <a:buNone/>
            </a:pPr>
            <a:endParaRPr lang="fr-FR" dirty="0"/>
          </a:p>
          <a:p>
            <a:pPr algn="just"/>
            <a:r>
              <a:rPr lang="fr-FR" b="1" dirty="0">
                <a:solidFill>
                  <a:srgbClr val="7030A0"/>
                </a:solidFill>
              </a:rPr>
              <a:t>RV </a:t>
            </a:r>
            <a:r>
              <a:rPr lang="fr-FR" dirty="0"/>
              <a:t>/ </a:t>
            </a:r>
            <a:r>
              <a:rPr lang="fr-FR" b="1" dirty="0">
                <a:solidFill>
                  <a:schemeClr val="tx1"/>
                </a:solidFill>
              </a:rPr>
              <a:t>douleur anxiété, fatigue et stress</a:t>
            </a:r>
          </a:p>
          <a:p>
            <a:pPr algn="just"/>
            <a:endParaRPr lang="fr-FR" b="1" dirty="0"/>
          </a:p>
          <a:p>
            <a:pPr marL="0" indent="0" algn="just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4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TM02900722[[fn=Salle Ion]]</Template>
  <TotalTime>9704</TotalTime>
  <Words>1762</Words>
  <Application>Microsoft Office PowerPoint</Application>
  <PresentationFormat>Grand écran</PresentationFormat>
  <Paragraphs>132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Baskerville Old Face</vt:lpstr>
      <vt:lpstr>Calibri</vt:lpstr>
      <vt:lpstr>Century Gothic</vt:lpstr>
      <vt:lpstr>Symbol</vt:lpstr>
      <vt:lpstr>Times New Roman</vt:lpstr>
      <vt:lpstr>Wingdings 3</vt:lpstr>
      <vt:lpstr>Salle d’ions</vt:lpstr>
      <vt:lpstr>REALITE VIRTUELLE EN ONCO HEMATOLOGIE IUCT-Toulouse Oncopole</vt:lpstr>
      <vt:lpstr>Suivez nous…</vt:lpstr>
      <vt:lpstr> Contexte 1/2  Société et cancérologie </vt:lpstr>
      <vt:lpstr> Contexte 2/2  Société et technologies </vt:lpstr>
      <vt:lpstr>Définition et usages courants RV</vt:lpstr>
      <vt:lpstr>Vertus de RV: Qu’en est-il? (1/2)</vt:lpstr>
      <vt:lpstr>Vertus de RV: Qu’en est-il? (2/2)</vt:lpstr>
      <vt:lpstr>Au départ….</vt:lpstr>
      <vt:lpstr>Recherche clinique 1/2 </vt:lpstr>
      <vt:lpstr>Recherche clinique 2/2 </vt:lpstr>
      <vt:lpstr>En somme…</vt:lpstr>
      <vt:lpstr>Présentation PowerPoint</vt:lpstr>
      <vt:lpstr>Bibliographie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REALITE VIRTUELLE EN ONCO HEMATOLOGIE IUCT-Toulouse Oncopole</dc:title>
  <dc:creator>Sandra Meloni</dc:creator>
  <cp:lastModifiedBy>Administrateur</cp:lastModifiedBy>
  <cp:revision>131</cp:revision>
  <dcterms:created xsi:type="dcterms:W3CDTF">2022-09-22T13:38:22Z</dcterms:created>
  <dcterms:modified xsi:type="dcterms:W3CDTF">2022-11-10T07:44:23Z</dcterms:modified>
</cp:coreProperties>
</file>