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0"/>
  </p:notesMasterIdLst>
  <p:sldIdLst>
    <p:sldId id="256" r:id="rId2"/>
    <p:sldId id="259" r:id="rId3"/>
    <p:sldId id="273" r:id="rId4"/>
    <p:sldId id="261" r:id="rId5"/>
    <p:sldId id="263" r:id="rId6"/>
    <p:sldId id="264" r:id="rId7"/>
    <p:sldId id="265" r:id="rId8"/>
    <p:sldId id="266" r:id="rId9"/>
    <p:sldId id="267" r:id="rId10"/>
    <p:sldId id="268" r:id="rId11"/>
    <p:sldId id="258" r:id="rId12"/>
    <p:sldId id="262" r:id="rId13"/>
    <p:sldId id="269" r:id="rId14"/>
    <p:sldId id="274" r:id="rId15"/>
    <p:sldId id="270" r:id="rId16"/>
    <p:sldId id="272" r:id="rId17"/>
    <p:sldId id="271" r:id="rId18"/>
    <p:sldId id="260" r:id="rId19"/>
  </p:sldIdLst>
  <p:sldSz cx="9144000" cy="6858000" type="screen4x3"/>
  <p:notesSz cx="6889750" cy="100187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5558" cy="502676"/>
          </a:xfrm>
          <a:prstGeom prst="rect">
            <a:avLst/>
          </a:prstGeom>
        </p:spPr>
        <p:txBody>
          <a:bodyPr vert="horz" lIns="96616" tIns="48308" rIns="96616" bIns="48308" rtlCol="0"/>
          <a:lstStyle>
            <a:lvl1pPr algn="l">
              <a:defRPr sz="1300"/>
            </a:lvl1pPr>
          </a:lstStyle>
          <a:p>
            <a:endParaRPr lang="fr-FR"/>
          </a:p>
        </p:txBody>
      </p:sp>
      <p:sp>
        <p:nvSpPr>
          <p:cNvPr id="3" name="Espace réservé de la date 2"/>
          <p:cNvSpPr>
            <a:spLocks noGrp="1"/>
          </p:cNvSpPr>
          <p:nvPr>
            <p:ph type="dt" idx="1"/>
          </p:nvPr>
        </p:nvSpPr>
        <p:spPr>
          <a:xfrm>
            <a:off x="3902597" y="0"/>
            <a:ext cx="2985558" cy="502676"/>
          </a:xfrm>
          <a:prstGeom prst="rect">
            <a:avLst/>
          </a:prstGeom>
        </p:spPr>
        <p:txBody>
          <a:bodyPr vert="horz" lIns="96616" tIns="48308" rIns="96616" bIns="48308" rtlCol="0"/>
          <a:lstStyle>
            <a:lvl1pPr algn="r">
              <a:defRPr sz="1300"/>
            </a:lvl1pPr>
          </a:lstStyle>
          <a:p>
            <a:fld id="{ED7D66B2-4BD2-0149-A2BF-852D6386C1E2}" type="datetimeFigureOut">
              <a:rPr lang="fr-FR" smtClean="0"/>
              <a:t>09/11/2022</a:t>
            </a:fld>
            <a:endParaRPr lang="fr-FR"/>
          </a:p>
        </p:txBody>
      </p:sp>
      <p:sp>
        <p:nvSpPr>
          <p:cNvPr id="4" name="Espace réservé de l’image des diapositives 3"/>
          <p:cNvSpPr>
            <a:spLocks noGrp="1" noRot="1" noChangeAspect="1"/>
          </p:cNvSpPr>
          <p:nvPr>
            <p:ph type="sldImg" idx="2"/>
          </p:nvPr>
        </p:nvSpPr>
        <p:spPr>
          <a:xfrm>
            <a:off x="1190625" y="1252538"/>
            <a:ext cx="4508500" cy="3381375"/>
          </a:xfrm>
          <a:prstGeom prst="rect">
            <a:avLst/>
          </a:prstGeom>
          <a:noFill/>
          <a:ln w="12700">
            <a:solidFill>
              <a:prstClr val="black"/>
            </a:solidFill>
          </a:ln>
        </p:spPr>
        <p:txBody>
          <a:bodyPr vert="horz" lIns="96616" tIns="48308" rIns="96616" bIns="48308" rtlCol="0" anchor="ctr"/>
          <a:lstStyle/>
          <a:p>
            <a:endParaRPr lang="fr-FR"/>
          </a:p>
        </p:txBody>
      </p:sp>
      <p:sp>
        <p:nvSpPr>
          <p:cNvPr id="5" name="Espace réservé des commentaires 4"/>
          <p:cNvSpPr>
            <a:spLocks noGrp="1"/>
          </p:cNvSpPr>
          <p:nvPr>
            <p:ph type="body" sz="quarter" idx="3"/>
          </p:nvPr>
        </p:nvSpPr>
        <p:spPr>
          <a:xfrm>
            <a:off x="688975" y="4821506"/>
            <a:ext cx="5511800" cy="3944868"/>
          </a:xfrm>
          <a:prstGeom prst="rect">
            <a:avLst/>
          </a:prstGeom>
        </p:spPr>
        <p:txBody>
          <a:bodyPr vert="horz" lIns="96616" tIns="48308" rIns="96616" bIns="48308"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16039"/>
            <a:ext cx="2985558" cy="502674"/>
          </a:xfrm>
          <a:prstGeom prst="rect">
            <a:avLst/>
          </a:prstGeom>
        </p:spPr>
        <p:txBody>
          <a:bodyPr vert="horz" lIns="96616" tIns="48308" rIns="96616" bIns="48308"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2597" y="9516039"/>
            <a:ext cx="2985558" cy="502674"/>
          </a:xfrm>
          <a:prstGeom prst="rect">
            <a:avLst/>
          </a:prstGeom>
        </p:spPr>
        <p:txBody>
          <a:bodyPr vert="horz" lIns="96616" tIns="48308" rIns="96616" bIns="48308" rtlCol="0" anchor="b"/>
          <a:lstStyle>
            <a:lvl1pPr algn="r">
              <a:defRPr sz="1300"/>
            </a:lvl1pPr>
          </a:lstStyle>
          <a:p>
            <a:fld id="{6BECAE1A-431A-6D4C-81CE-C8FC25C59132}" type="slidenum">
              <a:rPr lang="fr-FR" smtClean="0"/>
              <a:t>‹N°›</a:t>
            </a:fld>
            <a:endParaRPr lang="fr-FR"/>
          </a:p>
        </p:txBody>
      </p:sp>
    </p:spTree>
    <p:extLst>
      <p:ext uri="{BB962C8B-B14F-4D97-AF65-F5344CB8AC3E}">
        <p14:creationId xmlns:p14="http://schemas.microsoft.com/office/powerpoint/2010/main" val="1757980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L’objectif de mon intervention</a:t>
            </a:r>
            <a:r>
              <a:rPr lang="fr-FR" baseline="0" dirty="0"/>
              <a:t> est de vous aider à mieux comprendre les éléments clés dans le vécu familial face à la maladie, notamment d’un point de vue psychique</a:t>
            </a:r>
            <a:endParaRPr lang="fr-FR" dirty="0"/>
          </a:p>
        </p:txBody>
      </p:sp>
      <p:sp>
        <p:nvSpPr>
          <p:cNvPr id="4" name="Espace réservé du numéro de diapositive 3"/>
          <p:cNvSpPr>
            <a:spLocks noGrp="1"/>
          </p:cNvSpPr>
          <p:nvPr>
            <p:ph type="sldNum" sz="quarter" idx="10"/>
          </p:nvPr>
        </p:nvSpPr>
        <p:spPr/>
        <p:txBody>
          <a:bodyPr/>
          <a:lstStyle/>
          <a:p>
            <a:fld id="{6BECAE1A-431A-6D4C-81CE-C8FC25C59132}" type="slidenum">
              <a:rPr lang="fr-FR" smtClean="0"/>
              <a:t>2</a:t>
            </a:fld>
            <a:endParaRPr lang="fr-FR"/>
          </a:p>
        </p:txBody>
      </p:sp>
    </p:spTree>
    <p:extLst>
      <p:ext uri="{BB962C8B-B14F-4D97-AF65-F5344CB8AC3E}">
        <p14:creationId xmlns:p14="http://schemas.microsoft.com/office/powerpoint/2010/main" val="1027484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La famille reste une famille, même si elle souffre, lutte, se dissout</a:t>
            </a:r>
          </a:p>
        </p:txBody>
      </p:sp>
      <p:sp>
        <p:nvSpPr>
          <p:cNvPr id="4" name="Espace réservé du numéro de diapositive 3"/>
          <p:cNvSpPr>
            <a:spLocks noGrp="1"/>
          </p:cNvSpPr>
          <p:nvPr>
            <p:ph type="sldNum" sz="quarter" idx="10"/>
          </p:nvPr>
        </p:nvSpPr>
        <p:spPr/>
        <p:txBody>
          <a:bodyPr/>
          <a:lstStyle/>
          <a:p>
            <a:fld id="{6BECAE1A-431A-6D4C-81CE-C8FC25C59132}" type="slidenum">
              <a:rPr lang="fr-FR" smtClean="0"/>
              <a:t>16</a:t>
            </a:fld>
            <a:endParaRPr lang="fr-FR"/>
          </a:p>
        </p:txBody>
      </p:sp>
    </p:spTree>
    <p:extLst>
      <p:ext uri="{BB962C8B-B14F-4D97-AF65-F5344CB8AC3E}">
        <p14:creationId xmlns:p14="http://schemas.microsoft.com/office/powerpoint/2010/main" val="1728325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Tout soignant travaillant en pédiatrie sait que la maladie somatique sévère, à pronostic potentiellement létal, atteint profondément</a:t>
            </a:r>
            <a:r>
              <a:rPr lang="fr-FR" baseline="0" dirty="0"/>
              <a:t> et douloureuse l’enfant touché mais également l’ensemble de sa famille, particulièrement parents et fratrie.</a:t>
            </a:r>
            <a:endParaRPr lang="fr-FR" dirty="0"/>
          </a:p>
        </p:txBody>
      </p:sp>
      <p:sp>
        <p:nvSpPr>
          <p:cNvPr id="4" name="Espace réservé du numéro de diapositive 3"/>
          <p:cNvSpPr>
            <a:spLocks noGrp="1"/>
          </p:cNvSpPr>
          <p:nvPr>
            <p:ph type="sldNum" sz="quarter" idx="10"/>
          </p:nvPr>
        </p:nvSpPr>
        <p:spPr/>
        <p:txBody>
          <a:bodyPr/>
          <a:lstStyle/>
          <a:p>
            <a:fld id="{6BECAE1A-431A-6D4C-81CE-C8FC25C59132}" type="slidenum">
              <a:rPr lang="fr-FR" smtClean="0"/>
              <a:t>3</a:t>
            </a:fld>
            <a:endParaRPr lang="fr-FR"/>
          </a:p>
        </p:txBody>
      </p:sp>
    </p:spTree>
    <p:extLst>
      <p:ext uri="{BB962C8B-B14F-4D97-AF65-F5344CB8AC3E}">
        <p14:creationId xmlns:p14="http://schemas.microsoft.com/office/powerpoint/2010/main" val="2053022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On ne peut pas parler d’impact sur la dynamique familiale sans</a:t>
            </a:r>
            <a:r>
              <a:rPr lang="fr-FR" baseline="0" dirty="0"/>
              <a:t> évoquer les différents stade de la maladie</a:t>
            </a:r>
          </a:p>
          <a:p>
            <a:endParaRPr lang="fr-FR" baseline="0" dirty="0"/>
          </a:p>
          <a:p>
            <a:r>
              <a:rPr lang="fr-FR" baseline="0" dirty="0"/>
              <a:t>On est pas sans savoir que dès le diagnostic, des mécanismes de défense sont mis en place pour s’</a:t>
            </a:r>
            <a:r>
              <a:rPr lang="fr-FR" baseline="0" dirty="0" err="1"/>
              <a:t>e’xtraire</a:t>
            </a:r>
            <a:r>
              <a:rPr lang="fr-FR" baseline="0" dirty="0"/>
              <a:t> de la sidération initiale et faire face à la dimension traumatique, notamment pour lutter contre l’idée d'une mort anticipée</a:t>
            </a:r>
          </a:p>
          <a:p>
            <a:endParaRPr lang="fr-FR" baseline="0" dirty="0"/>
          </a:p>
          <a:p>
            <a:r>
              <a:rPr lang="fr-FR" baseline="0" dirty="0"/>
              <a:t>Plusieurs études mettent en avant que le temps « d’après-cancer » annonce un temps de désorganisation et de délitement de la structure familiale. Chacun a vécu les choses différemment, avec sa souffrance et sa perception, sans avoir pu toujours la partager. L’enfant cristallise toutes les attentions et les dysfonctionnement préalables sont en sourdine.</a:t>
            </a:r>
          </a:p>
          <a:p>
            <a:endParaRPr lang="fr-FR" dirty="0"/>
          </a:p>
        </p:txBody>
      </p:sp>
      <p:sp>
        <p:nvSpPr>
          <p:cNvPr id="4" name="Espace réservé du numéro de diapositive 3"/>
          <p:cNvSpPr>
            <a:spLocks noGrp="1"/>
          </p:cNvSpPr>
          <p:nvPr>
            <p:ph type="sldNum" sz="quarter" idx="10"/>
          </p:nvPr>
        </p:nvSpPr>
        <p:spPr/>
        <p:txBody>
          <a:bodyPr/>
          <a:lstStyle/>
          <a:p>
            <a:fld id="{6BECAE1A-431A-6D4C-81CE-C8FC25C59132}" type="slidenum">
              <a:rPr lang="fr-FR" smtClean="0"/>
              <a:t>4</a:t>
            </a:fld>
            <a:endParaRPr lang="fr-FR"/>
          </a:p>
        </p:txBody>
      </p:sp>
    </p:spTree>
    <p:extLst>
      <p:ext uri="{BB962C8B-B14F-4D97-AF65-F5344CB8AC3E}">
        <p14:creationId xmlns:p14="http://schemas.microsoft.com/office/powerpoint/2010/main" val="1290416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Lorsque le</a:t>
            </a:r>
            <a:r>
              <a:rPr lang="fr-FR" baseline="0" dirty="0"/>
              <a:t> parent apprend la maladie grave de son enfant, il va ressentir des sentiments ambivalents. L’irruption de la maladie renvoie aux constructions fantasmatiques inconscientes des parents. Que faire de tous les projets, espoirs et désirs qu’ils avaient inconsciemment investis?</a:t>
            </a:r>
          </a:p>
          <a:p>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fld id="{6BECAE1A-431A-6D4C-81CE-C8FC25C59132}" type="slidenum">
              <a:rPr lang="fr-FR" smtClean="0"/>
              <a:t>6</a:t>
            </a:fld>
            <a:endParaRPr lang="fr-FR"/>
          </a:p>
        </p:txBody>
      </p:sp>
    </p:spTree>
    <p:extLst>
      <p:ext uri="{BB962C8B-B14F-4D97-AF65-F5344CB8AC3E}">
        <p14:creationId xmlns:p14="http://schemas.microsoft.com/office/powerpoint/2010/main" val="852886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charset="0"/>
              <a:buChar char="•"/>
            </a:pPr>
            <a:r>
              <a:rPr lang="fr-FR" dirty="0"/>
              <a:t>En fonction de l’âge de l’enfant, de sa place dans la fratrie, de l’organisation</a:t>
            </a:r>
            <a:r>
              <a:rPr lang="fr-FR" baseline="0" dirty="0"/>
              <a:t> familiale, de la culture, on peut parfois noter un désinvestissement de l’enfant malade. La peur de le perdre ou de perdre la vie rêvée prend le dessus.</a:t>
            </a:r>
          </a:p>
          <a:p>
            <a:pPr marL="171450" indent="-171450">
              <a:buFont typeface="Arial" charset="0"/>
              <a:buChar char="•"/>
            </a:pPr>
            <a:r>
              <a:rPr lang="fr-FR" baseline="0" dirty="0"/>
              <a:t>** les règles de communication changent de façon à se protéger et éviter le conflit</a:t>
            </a:r>
          </a:p>
          <a:p>
            <a:pPr marL="171450" indent="-171450">
              <a:buFont typeface="Arial" charset="0"/>
              <a:buChar char="•"/>
            </a:pPr>
            <a:r>
              <a:rPr lang="fr-FR" baseline="0" dirty="0"/>
              <a:t>Recherche de sens</a:t>
            </a:r>
          </a:p>
          <a:p>
            <a:pPr marL="171450" indent="-171450">
              <a:buFont typeface="Arial" charset="0"/>
              <a:buChar char="•"/>
            </a:pPr>
            <a:endParaRPr lang="fr-FR" dirty="0"/>
          </a:p>
          <a:p>
            <a:r>
              <a:rPr lang="fr-FR" dirty="0"/>
              <a:t>Les rôles et les</a:t>
            </a:r>
            <a:r>
              <a:rPr lang="fr-FR" baseline="0" dirty="0"/>
              <a:t> devoirs s’entremêlent. Les parents deviennent connaisseurs de la maladie, des traitements, et des machines. Ils déploient des trésors d’ingéniosité pour faire avaler les médicaments ou détourner l’attention lors d’un soin. </a:t>
            </a:r>
            <a:endParaRPr lang="fr-FR" dirty="0"/>
          </a:p>
        </p:txBody>
      </p:sp>
      <p:sp>
        <p:nvSpPr>
          <p:cNvPr id="4" name="Espace réservé du numéro de diapositive 3"/>
          <p:cNvSpPr>
            <a:spLocks noGrp="1"/>
          </p:cNvSpPr>
          <p:nvPr>
            <p:ph type="sldNum" sz="quarter" idx="10"/>
          </p:nvPr>
        </p:nvSpPr>
        <p:spPr/>
        <p:txBody>
          <a:bodyPr/>
          <a:lstStyle/>
          <a:p>
            <a:fld id="{6BECAE1A-431A-6D4C-81CE-C8FC25C59132}" type="slidenum">
              <a:rPr lang="fr-FR" smtClean="0"/>
              <a:t>7</a:t>
            </a:fld>
            <a:endParaRPr lang="fr-FR"/>
          </a:p>
        </p:txBody>
      </p:sp>
    </p:spTree>
    <p:extLst>
      <p:ext uri="{BB962C8B-B14F-4D97-AF65-F5344CB8AC3E}">
        <p14:creationId xmlns:p14="http://schemas.microsoft.com/office/powerpoint/2010/main" val="227489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Une maman me disait</a:t>
            </a:r>
            <a:r>
              <a:rPr lang="fr-FR" baseline="0" dirty="0"/>
              <a:t> l’autre jour sa crainte de davantage aimer son enfant qu’elle connaît désormais par cœur et avec qui elle a une relation fusionnelle. Elle s’en veut de s’éloigner de son autre enfant.</a:t>
            </a:r>
            <a:endParaRPr lang="fr-FR" dirty="0"/>
          </a:p>
        </p:txBody>
      </p:sp>
      <p:sp>
        <p:nvSpPr>
          <p:cNvPr id="4" name="Espace réservé du numéro de diapositive 3"/>
          <p:cNvSpPr>
            <a:spLocks noGrp="1"/>
          </p:cNvSpPr>
          <p:nvPr>
            <p:ph type="sldNum" sz="quarter" idx="10"/>
          </p:nvPr>
        </p:nvSpPr>
        <p:spPr/>
        <p:txBody>
          <a:bodyPr/>
          <a:lstStyle/>
          <a:p>
            <a:fld id="{6BECAE1A-431A-6D4C-81CE-C8FC25C59132}" type="slidenum">
              <a:rPr lang="fr-FR" smtClean="0"/>
              <a:t>8</a:t>
            </a:fld>
            <a:endParaRPr lang="fr-FR"/>
          </a:p>
        </p:txBody>
      </p:sp>
    </p:spTree>
    <p:extLst>
      <p:ext uri="{BB962C8B-B14F-4D97-AF65-F5344CB8AC3E}">
        <p14:creationId xmlns:p14="http://schemas.microsoft.com/office/powerpoint/2010/main" val="503634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BECAE1A-431A-6D4C-81CE-C8FC25C59132}" type="slidenum">
              <a:rPr lang="fr-FR" smtClean="0"/>
              <a:t>10</a:t>
            </a:fld>
            <a:endParaRPr lang="fr-FR"/>
          </a:p>
        </p:txBody>
      </p:sp>
    </p:spTree>
    <p:extLst>
      <p:ext uri="{BB962C8B-B14F-4D97-AF65-F5344CB8AC3E}">
        <p14:creationId xmlns:p14="http://schemas.microsoft.com/office/powerpoint/2010/main" val="1189696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Il n’est pas rare</a:t>
            </a:r>
            <a:r>
              <a:rPr lang="fr-FR" baseline="0" dirty="0"/>
              <a:t> d’avoir en consultation des familles des mois voir des années après… problème de comportement, de place, de limites, d’accordage.</a:t>
            </a:r>
          </a:p>
        </p:txBody>
      </p:sp>
      <p:sp>
        <p:nvSpPr>
          <p:cNvPr id="4" name="Espace réservé du numéro de diapositive 3"/>
          <p:cNvSpPr>
            <a:spLocks noGrp="1"/>
          </p:cNvSpPr>
          <p:nvPr>
            <p:ph type="sldNum" sz="quarter" idx="10"/>
          </p:nvPr>
        </p:nvSpPr>
        <p:spPr/>
        <p:txBody>
          <a:bodyPr/>
          <a:lstStyle/>
          <a:p>
            <a:fld id="{6BECAE1A-431A-6D4C-81CE-C8FC25C59132}" type="slidenum">
              <a:rPr lang="fr-FR" smtClean="0"/>
              <a:t>12</a:t>
            </a:fld>
            <a:endParaRPr lang="fr-FR"/>
          </a:p>
        </p:txBody>
      </p:sp>
    </p:spTree>
    <p:extLst>
      <p:ext uri="{BB962C8B-B14F-4D97-AF65-F5344CB8AC3E}">
        <p14:creationId xmlns:p14="http://schemas.microsoft.com/office/powerpoint/2010/main" val="2031713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BECAE1A-431A-6D4C-81CE-C8FC25C59132}" type="slidenum">
              <a:rPr lang="fr-FR" smtClean="0"/>
              <a:t>13</a:t>
            </a:fld>
            <a:endParaRPr lang="fr-FR"/>
          </a:p>
        </p:txBody>
      </p:sp>
    </p:spTree>
    <p:extLst>
      <p:ext uri="{BB962C8B-B14F-4D97-AF65-F5344CB8AC3E}">
        <p14:creationId xmlns:p14="http://schemas.microsoft.com/office/powerpoint/2010/main" val="1654289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fr-FR"/>
              <a:t>Cliquez et modifiez le titre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96B0C6EF-C3E3-4A36-8E60-7C93921B2BC1}" type="datetimeFigureOut">
              <a:rPr lang="fr-FR" smtClean="0"/>
              <a:t>09/11/2022</a:t>
            </a:fld>
            <a:endParaRPr lang="fr-FR"/>
          </a:p>
        </p:txBody>
      </p:sp>
      <p:sp>
        <p:nvSpPr>
          <p:cNvPr id="5" name="Footer Placeholder 4"/>
          <p:cNvSpPr>
            <a:spLocks noGrp="1"/>
          </p:cNvSpPr>
          <p:nvPr>
            <p:ph type="ftr" sz="quarter" idx="11"/>
          </p:nvPr>
        </p:nvSpPr>
        <p:spPr>
          <a:xfrm>
            <a:off x="3623733" y="6117336"/>
            <a:ext cx="3609438" cy="365125"/>
          </a:xfrm>
        </p:spPr>
        <p:txBody>
          <a:bodyPr/>
          <a:lstStyle/>
          <a:p>
            <a:endParaRPr lang="fr-FR"/>
          </a:p>
        </p:txBody>
      </p:sp>
      <p:sp>
        <p:nvSpPr>
          <p:cNvPr id="6" name="Slide Number Placeholder 5"/>
          <p:cNvSpPr>
            <a:spLocks noGrp="1"/>
          </p:cNvSpPr>
          <p:nvPr>
            <p:ph type="sldNum" sz="quarter" idx="12"/>
          </p:nvPr>
        </p:nvSpPr>
        <p:spPr>
          <a:xfrm>
            <a:off x="8275320" y="6117336"/>
            <a:ext cx="411480" cy="365125"/>
          </a:xfrm>
        </p:spPr>
        <p:txBody>
          <a:bodyPr/>
          <a:lstStyle/>
          <a:p>
            <a:fld id="{2DAFD22E-C067-4A35-B96B-5A2E1691714B}" type="slidenum">
              <a:rPr lang="fr-FR" smtClean="0"/>
              <a:t>‹N°›</a:t>
            </a:fld>
            <a:endParaRPr lang="fr-FR"/>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484236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fr-FR"/>
              <a:t>Cliquez et modifiez le titre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6B0C6EF-C3E3-4A36-8E60-7C93921B2BC1}" type="datetimeFigureOut">
              <a:rPr lang="fr-FR" smtClean="0"/>
              <a:t>09/11/2022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120246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fr-FR"/>
              <a:t>Cliquez et modifiez le titre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B0C6EF-C3E3-4A36-8E60-7C93921B2BC1}" type="datetimeFigureOut">
              <a:rPr lang="fr-FR" smtClean="0"/>
              <a:t>09/11/2022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200780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fr-FR"/>
              <a:t>Cliquez et modifiez le titre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B0C6EF-C3E3-4A36-8E60-7C93921B2BC1}" type="datetimeFigureOut">
              <a:rPr lang="fr-FR" smtClean="0"/>
              <a:t>09/11/2022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813642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fr-FR"/>
              <a:t>Cliquez et modifiez le titre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B0C6EF-C3E3-4A36-8E60-7C93921B2BC1}" type="datetimeFigureOut">
              <a:rPr lang="fr-FR" smtClean="0"/>
              <a:t>09/11/2022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1855671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fr-FR"/>
              <a:t>Cliquez et modifiez le titre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B0C6EF-C3E3-4A36-8E60-7C93921B2BC1}" type="datetimeFigureOut">
              <a:rPr lang="fr-FR" smtClean="0"/>
              <a:t>09/11/2022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367290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fr-FR"/>
              <a:t>Cliquez et modifiez le titre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B0C6EF-C3E3-4A36-8E60-7C93921B2BC1}" type="datetimeFigureOut">
              <a:rPr lang="fr-FR" smtClean="0"/>
              <a:t>09/11/2022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1176709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B0C6EF-C3E3-4A36-8E60-7C93921B2BC1}" type="datetimeFigureOut">
              <a:rPr lang="fr-FR" smtClean="0"/>
              <a:t>09/11/2022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774988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B0C6EF-C3E3-4A36-8E60-7C93921B2BC1}" type="datetimeFigureOut">
              <a:rPr lang="fr-FR" smtClean="0"/>
              <a:t>09/11/2022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750644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fr-FR"/>
              <a:t>Cliquez et modifiez le titre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7344329" y="6108173"/>
            <a:ext cx="857473" cy="365125"/>
          </a:xfrm>
        </p:spPr>
        <p:txBody>
          <a:bodyPr/>
          <a:lstStyle/>
          <a:p>
            <a:fld id="{96B0C6EF-C3E3-4A36-8E60-7C93921B2BC1}" type="datetimeFigureOut">
              <a:rPr lang="fr-FR" smtClean="0"/>
              <a:t>09/11/2022</a:t>
            </a:fld>
            <a:endParaRPr lang="fr-FR"/>
          </a:p>
        </p:txBody>
      </p:sp>
      <p:sp>
        <p:nvSpPr>
          <p:cNvPr id="5" name="Footer Placeholder 4"/>
          <p:cNvSpPr>
            <a:spLocks noGrp="1"/>
          </p:cNvSpPr>
          <p:nvPr>
            <p:ph type="ftr" sz="quarter" idx="11"/>
          </p:nvPr>
        </p:nvSpPr>
        <p:spPr>
          <a:xfrm>
            <a:off x="1972647" y="6108173"/>
            <a:ext cx="5314517" cy="365125"/>
          </a:xfrm>
        </p:spPr>
        <p:txBody>
          <a:bodyPr/>
          <a:lstStyle/>
          <a:p>
            <a:endParaRPr lang="fr-FR"/>
          </a:p>
        </p:txBody>
      </p:sp>
      <p:sp>
        <p:nvSpPr>
          <p:cNvPr id="6" name="Slide Number Placeholder 5"/>
          <p:cNvSpPr>
            <a:spLocks noGrp="1"/>
          </p:cNvSpPr>
          <p:nvPr>
            <p:ph type="sldNum" sz="quarter" idx="12"/>
          </p:nvPr>
        </p:nvSpPr>
        <p:spPr>
          <a:xfrm>
            <a:off x="8258967" y="6108173"/>
            <a:ext cx="427833" cy="365125"/>
          </a:xfrm>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1738930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fr-FR"/>
              <a:t>Cliquez et modifiez le titre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B0C6EF-C3E3-4A36-8E60-7C93921B2BC1}" type="datetimeFigureOut">
              <a:rPr lang="fr-FR" smtClean="0"/>
              <a:t>09/11/2022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8273317" y="6116070"/>
            <a:ext cx="413483" cy="365125"/>
          </a:xfrm>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1097003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fr-FR"/>
              <a:t>Cliquez et modifiez le titre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6B0C6EF-C3E3-4A36-8E60-7C93921B2BC1}" type="datetimeFigureOut">
              <a:rPr lang="fr-FR" smtClean="0"/>
              <a:t>09/11/2022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1189790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Cliquez et modifiez le titre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6B0C6EF-C3E3-4A36-8E60-7C93921B2BC1}" type="datetimeFigureOut">
              <a:rPr lang="fr-FR" smtClean="0"/>
              <a:t>09/11/2022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1590713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96B0C6EF-C3E3-4A36-8E60-7C93921B2BC1}" type="datetimeFigureOut">
              <a:rPr lang="fr-FR" smtClean="0"/>
              <a:t>09/11/2022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1091536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B0C6EF-C3E3-4A36-8E60-7C93921B2BC1}" type="datetimeFigureOut">
              <a:rPr lang="fr-FR" smtClean="0"/>
              <a:t>09/11/2022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1652979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fr-FR"/>
              <a:t>Cliquez et modifiez le titre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6B0C6EF-C3E3-4A36-8E60-7C93921B2BC1}" type="datetimeFigureOut">
              <a:rPr lang="fr-FR" smtClean="0"/>
              <a:t>09/11/2022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1770133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fr-FR"/>
              <a:t>Cliquez et modifiez le titre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6B0C6EF-C3E3-4A36-8E60-7C93921B2BC1}" type="datetimeFigureOut">
              <a:rPr lang="fr-FR" smtClean="0"/>
              <a:t>09/11/2022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DAFD22E-C067-4A35-B96B-5A2E1691714B}" type="slidenum">
              <a:rPr lang="fr-FR" smtClean="0"/>
              <a:t>‹N°›</a:t>
            </a:fld>
            <a:endParaRPr lang="fr-FR"/>
          </a:p>
        </p:txBody>
      </p:sp>
    </p:spTree>
    <p:extLst>
      <p:ext uri="{BB962C8B-B14F-4D97-AF65-F5344CB8AC3E}">
        <p14:creationId xmlns:p14="http://schemas.microsoft.com/office/powerpoint/2010/main" val="1538268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6B0C6EF-C3E3-4A36-8E60-7C93921B2BC1}" type="datetimeFigureOut">
              <a:rPr lang="fr-FR" smtClean="0"/>
              <a:t>09/11/2022</a:t>
            </a:fld>
            <a:endParaRPr lang="fr-FR"/>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r-FR"/>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DAFD22E-C067-4A35-B96B-5A2E1691714B}" type="slidenum">
              <a:rPr lang="fr-FR" smtClean="0"/>
              <a:t>‹N°›</a:t>
            </a:fld>
            <a:endParaRPr lang="fr-FR"/>
          </a:p>
        </p:txBody>
      </p:sp>
    </p:spTree>
    <p:extLst>
      <p:ext uri="{BB962C8B-B14F-4D97-AF65-F5344CB8AC3E}">
        <p14:creationId xmlns:p14="http://schemas.microsoft.com/office/powerpoint/2010/main" val="212285223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3600" dirty="0"/>
              <a:t>-</a:t>
            </a:r>
            <a:r>
              <a:rPr lang="fr-FR" sz="3600" i="1" dirty="0"/>
              <a:t>L’impact de la maladie grave sur la dynamique familiale-</a:t>
            </a:r>
            <a:br>
              <a:rPr lang="fr-FR" sz="3600" dirty="0"/>
            </a:br>
            <a:br>
              <a:rPr lang="fr-FR" sz="3600" dirty="0"/>
            </a:br>
            <a:r>
              <a:rPr lang="fr-FR" sz="2800" dirty="0"/>
              <a:t>Expérience et réflexions du service d’oncologie pédiatrique de Nantes</a:t>
            </a:r>
          </a:p>
        </p:txBody>
      </p:sp>
      <p:sp>
        <p:nvSpPr>
          <p:cNvPr id="3" name="Sous-titre 2"/>
          <p:cNvSpPr>
            <a:spLocks noGrp="1"/>
          </p:cNvSpPr>
          <p:nvPr>
            <p:ph type="subTitle" idx="1"/>
          </p:nvPr>
        </p:nvSpPr>
        <p:spPr>
          <a:xfrm>
            <a:off x="1371600" y="5013176"/>
            <a:ext cx="6400800" cy="1008112"/>
          </a:xfrm>
        </p:spPr>
        <p:txBody>
          <a:bodyPr>
            <a:normAutofit fontScale="92500" lnSpcReduction="20000"/>
          </a:bodyPr>
          <a:lstStyle/>
          <a:p>
            <a:r>
              <a:rPr lang="fr-FR" dirty="0"/>
              <a:t>Coralie GONIN-OLYMPIADE</a:t>
            </a:r>
          </a:p>
          <a:p>
            <a:r>
              <a:rPr lang="fr-FR" dirty="0"/>
              <a:t>Psychologue</a:t>
            </a:r>
          </a:p>
          <a:p>
            <a:r>
              <a:rPr lang="fr-FR" dirty="0"/>
              <a:t>10/11/2022</a:t>
            </a:r>
          </a:p>
        </p:txBody>
      </p:sp>
      <p:pic>
        <p:nvPicPr>
          <p:cNvPr id="6146" name="Picture 2" descr="hoto de Silhouette Animée D 39 Une Illustration Vectorielle De Grenade,  grenad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0"/>
            <a:ext cx="1872208" cy="1767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446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883567"/>
          </a:xfrm>
        </p:spPr>
        <p:txBody>
          <a:bodyPr>
            <a:normAutofit/>
          </a:bodyPr>
          <a:lstStyle/>
          <a:p>
            <a:r>
              <a:rPr lang="fr-FR" sz="3600" dirty="0">
                <a:latin typeface="Abadi MT Condensed Extra Bold" charset="0"/>
                <a:ea typeface="Abadi MT Condensed Extra Bold" charset="0"/>
                <a:cs typeface="Abadi MT Condensed Extra Bold" charset="0"/>
              </a:rPr>
              <a:t>La fratrie</a:t>
            </a:r>
          </a:p>
        </p:txBody>
      </p:sp>
      <p:sp>
        <p:nvSpPr>
          <p:cNvPr id="3" name="Espace réservé du contenu 2"/>
          <p:cNvSpPr>
            <a:spLocks noGrp="1"/>
          </p:cNvSpPr>
          <p:nvPr>
            <p:ph idx="1"/>
          </p:nvPr>
        </p:nvSpPr>
        <p:spPr>
          <a:xfrm>
            <a:off x="982133" y="1484784"/>
            <a:ext cx="7704667" cy="4752528"/>
          </a:xfrm>
        </p:spPr>
        <p:txBody>
          <a:bodyPr>
            <a:normAutofit fontScale="92500" lnSpcReduction="10000"/>
          </a:bodyPr>
          <a:lstStyle/>
          <a:p>
            <a:endParaRPr lang="fr-FR" sz="2000" dirty="0"/>
          </a:p>
          <a:p>
            <a:r>
              <a:rPr lang="fr-FR" sz="1800" dirty="0"/>
              <a:t>Elle est prise aux sentiments d’abandon. Les parents doivent abandonner leurs prérogatives parentales auprès des autres enfants, par manque de temps et disponibilité psychique</a:t>
            </a:r>
          </a:p>
          <a:p>
            <a:r>
              <a:rPr lang="fr-FR" sz="1800" dirty="0"/>
              <a:t>Elle est souvent habitée par des sentiments contradictoires d’envie, de jalousie et de culpabilité incontournable.</a:t>
            </a:r>
          </a:p>
          <a:p>
            <a:r>
              <a:rPr lang="fr-FR" sz="1800" dirty="0"/>
              <a:t>Se met en hyper-adaptation</a:t>
            </a:r>
          </a:p>
          <a:p>
            <a:r>
              <a:rPr lang="fr-FR" sz="1800" dirty="0"/>
              <a:t>On est vigilant quant à la dépression, la chute scolaire, la révolte violente ou passive </a:t>
            </a:r>
            <a:r>
              <a:rPr lang="fr-FR" sz="1800" dirty="0">
                <a:sym typeface="Wingdings" panose="05000000000000000000" pitchFamily="2" charset="2"/>
              </a:rPr>
              <a:t> illégitimité de leur souffrance</a:t>
            </a:r>
            <a:endParaRPr lang="fr-FR" sz="1800" dirty="0"/>
          </a:p>
          <a:p>
            <a:r>
              <a:rPr lang="fr-FR" sz="1800" dirty="0"/>
              <a:t>Souvent gardés par les grands-parents ou amis proches. Ils perdent leur rythme, leurs repères et leur sécurité interne.</a:t>
            </a:r>
          </a:p>
          <a:p>
            <a:r>
              <a:rPr lang="fr-FR" sz="1800" dirty="0"/>
              <a:t>Ne voulant pas en « rajouter » ils taisent souvent leurs émotions et ressentis. Et développent ainsi des « maux » pour attirer </a:t>
            </a:r>
          </a:p>
          <a:p>
            <a:pPr marL="0" indent="0">
              <a:buNone/>
            </a:pPr>
            <a:r>
              <a:rPr lang="fr-FR" sz="1800" dirty="0"/>
              <a:t>      l’attention</a:t>
            </a:r>
          </a:p>
          <a:p>
            <a:r>
              <a:rPr lang="fr-FR" sz="1800" dirty="0"/>
              <a:t>Attention aux pensées magiques</a:t>
            </a:r>
          </a:p>
          <a:p>
            <a:pPr marL="0" indent="0">
              <a:buNone/>
            </a:pPr>
            <a:endParaRPr lang="fr-FR" sz="2000" dirty="0"/>
          </a:p>
          <a:p>
            <a:pPr marL="0" indent="0">
              <a:buNone/>
            </a:pPr>
            <a:endParaRPr lang="fr-FR" sz="2000" dirty="0"/>
          </a:p>
          <a:p>
            <a:endParaRPr lang="fr-FR" sz="2000" dirty="0"/>
          </a:p>
        </p:txBody>
      </p:sp>
      <p:pic>
        <p:nvPicPr>
          <p:cNvPr id="5128" name="Picture 8" descr="llustration male female kid siblings Banque de photographies et d'images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9704" y="4725144"/>
            <a:ext cx="2664296" cy="2561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597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1243607"/>
          </a:xfrm>
        </p:spPr>
        <p:txBody>
          <a:bodyPr>
            <a:normAutofit/>
          </a:bodyPr>
          <a:lstStyle/>
          <a:p>
            <a:r>
              <a:rPr lang="fr-FR" sz="3200" dirty="0">
                <a:latin typeface="Abadi MT Condensed Extra Bold" charset="0"/>
                <a:ea typeface="Abadi MT Condensed Extra Bold" charset="0"/>
                <a:cs typeface="Abadi MT Condensed Extra Bold" charset="0"/>
              </a:rPr>
              <a:t>Les éléments préalables déterminants</a:t>
            </a:r>
          </a:p>
        </p:txBody>
      </p:sp>
      <p:sp>
        <p:nvSpPr>
          <p:cNvPr id="3" name="Espace réservé du contenu 2"/>
          <p:cNvSpPr>
            <a:spLocks noGrp="1"/>
          </p:cNvSpPr>
          <p:nvPr>
            <p:ph idx="1"/>
          </p:nvPr>
        </p:nvSpPr>
        <p:spPr/>
        <p:txBody>
          <a:bodyPr>
            <a:normAutofit fontScale="85000" lnSpcReduction="20000"/>
          </a:bodyPr>
          <a:lstStyle/>
          <a:p>
            <a:r>
              <a:rPr lang="fr-FR" dirty="0"/>
              <a:t>La place de l’enfant dans la famille</a:t>
            </a:r>
          </a:p>
          <a:p>
            <a:r>
              <a:rPr lang="fr-FR" dirty="0"/>
              <a:t>L’âge de l’enfant</a:t>
            </a:r>
          </a:p>
          <a:p>
            <a:r>
              <a:rPr lang="fr-FR" dirty="0"/>
              <a:t>La durée de la maladie</a:t>
            </a:r>
          </a:p>
          <a:p>
            <a:r>
              <a:rPr lang="fr-FR" dirty="0"/>
              <a:t>L’organisation familiale existante : cohésion, compréhension, adaptabilité, communication</a:t>
            </a:r>
          </a:p>
          <a:p>
            <a:r>
              <a:rPr lang="fr-FR" dirty="0"/>
              <a:t>L’entourage : soutien intra et extrahospitalier</a:t>
            </a:r>
          </a:p>
          <a:p>
            <a:r>
              <a:rPr lang="fr-FR" dirty="0"/>
              <a:t>Les croyances</a:t>
            </a:r>
          </a:p>
          <a:p>
            <a:r>
              <a:rPr lang="fr-FR" dirty="0"/>
              <a:t>Le vécu personnel et familial</a:t>
            </a:r>
          </a:p>
          <a:p>
            <a:r>
              <a:rPr lang="fr-FR" dirty="0"/>
              <a:t>La structure psychique de chacun</a:t>
            </a:r>
          </a:p>
          <a:p>
            <a:endParaRPr lang="fr-FR" dirty="0"/>
          </a:p>
          <a:p>
            <a:endParaRPr lang="fr-FR" dirty="0"/>
          </a:p>
        </p:txBody>
      </p:sp>
    </p:spTree>
    <p:extLst>
      <p:ext uri="{BB962C8B-B14F-4D97-AF65-F5344CB8AC3E}">
        <p14:creationId xmlns:p14="http://schemas.microsoft.com/office/powerpoint/2010/main" val="3835134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955575"/>
          </a:xfrm>
        </p:spPr>
        <p:txBody>
          <a:bodyPr>
            <a:normAutofit/>
          </a:bodyPr>
          <a:lstStyle/>
          <a:p>
            <a:r>
              <a:rPr lang="fr-FR" sz="3200" b="1" dirty="0">
                <a:ea typeface="Abadi MT Condensed Extra Bold" charset="0"/>
                <a:cs typeface="Abadi MT Condensed Extra Bold" charset="0"/>
              </a:rPr>
              <a:t>Et après….</a:t>
            </a:r>
          </a:p>
        </p:txBody>
      </p:sp>
      <p:sp>
        <p:nvSpPr>
          <p:cNvPr id="3" name="Espace réservé du contenu 2"/>
          <p:cNvSpPr>
            <a:spLocks noGrp="1"/>
          </p:cNvSpPr>
          <p:nvPr>
            <p:ph idx="1"/>
          </p:nvPr>
        </p:nvSpPr>
        <p:spPr>
          <a:xfrm>
            <a:off x="982133" y="1844824"/>
            <a:ext cx="7704667" cy="4320480"/>
          </a:xfrm>
        </p:spPr>
        <p:txBody>
          <a:bodyPr>
            <a:normAutofit fontScale="77500" lnSpcReduction="20000"/>
          </a:bodyPr>
          <a:lstStyle/>
          <a:p>
            <a:r>
              <a:rPr lang="fr-FR" dirty="0"/>
              <a:t>Faire face à son « enfant d’après » est souvent une difficulté rapportée</a:t>
            </a:r>
          </a:p>
          <a:p>
            <a:r>
              <a:rPr lang="fr-FR" dirty="0"/>
              <a:t>Les réajustements des liens et du « </a:t>
            </a:r>
            <a:r>
              <a:rPr lang="fr-FR" dirty="0" err="1"/>
              <a:t>réaccordage</a:t>
            </a:r>
            <a:r>
              <a:rPr lang="fr-FR" dirty="0"/>
              <a:t> affectif » est parfois long</a:t>
            </a:r>
          </a:p>
          <a:p>
            <a:r>
              <a:rPr lang="fr-FR" dirty="0"/>
              <a:t>Avoir « supporté » son enfant pendant des mois et des années n’est pas aisé. Etre à nouveau des parents limitants et structurants, inscrits dans une dynamique vivante, reste un défi permanent.</a:t>
            </a:r>
          </a:p>
          <a:p>
            <a:r>
              <a:rPr lang="fr-FR" dirty="0"/>
              <a:t>Redevenir une (autre) famille demande des efforts à chaque membre</a:t>
            </a:r>
          </a:p>
          <a:p>
            <a:r>
              <a:rPr lang="fr-FR" dirty="0"/>
              <a:t>Une expérience où chacun se découvre différemment et se rapproche. </a:t>
            </a:r>
          </a:p>
          <a:p>
            <a:r>
              <a:rPr lang="fr-FR" dirty="0"/>
              <a:t>En fonction de leur période de vie, les couples se rapprochent ou s’éloignent. Le travail psychologique engagé va permettre de retrouver un équilibre</a:t>
            </a:r>
          </a:p>
          <a:p>
            <a:endParaRPr lang="fr-FR" dirty="0"/>
          </a:p>
          <a:p>
            <a:pPr marL="0" indent="0" algn="ctr">
              <a:buNone/>
            </a:pPr>
            <a:r>
              <a:rPr lang="fr-FR" i="1" dirty="0">
                <a:solidFill>
                  <a:schemeClr val="accent5">
                    <a:lumMod val="75000"/>
                  </a:schemeClr>
                </a:solidFill>
              </a:rPr>
              <a:t>Le traumatisme vécu ici a ceci de particulier qu’il est partagé par tous les membres de la famille</a:t>
            </a:r>
          </a:p>
        </p:txBody>
      </p:sp>
    </p:spTree>
    <p:extLst>
      <p:ext uri="{BB962C8B-B14F-4D97-AF65-F5344CB8AC3E}">
        <p14:creationId xmlns:p14="http://schemas.microsoft.com/office/powerpoint/2010/main" val="100651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811559"/>
          </a:xfrm>
        </p:spPr>
        <p:txBody>
          <a:bodyPr>
            <a:normAutofit/>
          </a:bodyPr>
          <a:lstStyle/>
          <a:p>
            <a:r>
              <a:rPr lang="fr-FR" sz="3200" b="1" dirty="0">
                <a:latin typeface="Abadi MT Condensed Extra Bold" charset="0"/>
                <a:ea typeface="Abadi MT Condensed Extra Bold" charset="0"/>
                <a:cs typeface="Abadi MT Condensed Extra Bold" charset="0"/>
              </a:rPr>
              <a:t>Ce que l’on peut proposer</a:t>
            </a:r>
          </a:p>
        </p:txBody>
      </p:sp>
      <p:sp>
        <p:nvSpPr>
          <p:cNvPr id="3" name="Espace réservé du contenu 2"/>
          <p:cNvSpPr>
            <a:spLocks noGrp="1"/>
          </p:cNvSpPr>
          <p:nvPr>
            <p:ph idx="1"/>
          </p:nvPr>
        </p:nvSpPr>
        <p:spPr>
          <a:xfrm>
            <a:off x="982133" y="1340768"/>
            <a:ext cx="7704667" cy="4824536"/>
          </a:xfrm>
        </p:spPr>
        <p:txBody>
          <a:bodyPr>
            <a:normAutofit fontScale="92500" lnSpcReduction="20000"/>
          </a:bodyPr>
          <a:lstStyle/>
          <a:p>
            <a:endParaRPr lang="fr-FR" b="1" dirty="0"/>
          </a:p>
          <a:p>
            <a:endParaRPr lang="fr-FR" b="1" dirty="0"/>
          </a:p>
          <a:p>
            <a:r>
              <a:rPr lang="fr-FR" b="1" dirty="0"/>
              <a:t>PENDANT</a:t>
            </a:r>
            <a:r>
              <a:rPr lang="fr-FR" dirty="0"/>
              <a:t>:</a:t>
            </a:r>
          </a:p>
          <a:p>
            <a:pPr marL="0" indent="0">
              <a:buNone/>
            </a:pPr>
            <a:r>
              <a:rPr lang="fr-FR" dirty="0"/>
              <a:t>- Inviter à libérer la parole</a:t>
            </a:r>
          </a:p>
          <a:p>
            <a:pPr marL="0" indent="0">
              <a:buNone/>
            </a:pPr>
            <a:r>
              <a:rPr lang="fr-FR" dirty="0"/>
              <a:t>- Encourager à solliciter l’entourage pour aider dans l’organisation</a:t>
            </a:r>
          </a:p>
          <a:p>
            <a:pPr marL="0" indent="0">
              <a:buNone/>
            </a:pPr>
            <a:r>
              <a:rPr lang="fr-FR" dirty="0"/>
              <a:t>- Aider à la compréhension des différents « temps » et des besoins de chacun</a:t>
            </a:r>
          </a:p>
          <a:p>
            <a:pPr marL="0" indent="0">
              <a:buNone/>
            </a:pPr>
            <a:r>
              <a:rPr lang="fr-FR" dirty="0"/>
              <a:t>- Rassurer sur leurs compétences de parents et d’enfant. Valoriser les ressources, les forces et les besoins de chacun</a:t>
            </a:r>
          </a:p>
          <a:p>
            <a:pPr marL="0" indent="0">
              <a:buNone/>
            </a:pPr>
            <a:r>
              <a:rPr lang="fr-FR" dirty="0"/>
              <a:t>- « valider » les ressentis</a:t>
            </a:r>
          </a:p>
          <a:p>
            <a:pPr marL="0" indent="0">
              <a:buNone/>
            </a:pPr>
            <a:r>
              <a:rPr lang="fr-FR" dirty="0"/>
              <a:t>- Proposer une écoute individualisée et une attention particulière quant on peut</a:t>
            </a:r>
          </a:p>
          <a:p>
            <a:pPr marL="0" indent="0">
              <a:buNone/>
            </a:pPr>
            <a:endParaRPr lang="fr-FR" dirty="0"/>
          </a:p>
          <a:p>
            <a:pPr>
              <a:buFontTx/>
              <a:buChar char="-"/>
            </a:pPr>
            <a:endParaRPr lang="fr-FR" dirty="0"/>
          </a:p>
          <a:p>
            <a:endParaRPr lang="fr-FR" dirty="0"/>
          </a:p>
        </p:txBody>
      </p:sp>
    </p:spTree>
    <p:extLst>
      <p:ext uri="{BB962C8B-B14F-4D97-AF65-F5344CB8AC3E}">
        <p14:creationId xmlns:p14="http://schemas.microsoft.com/office/powerpoint/2010/main" val="604350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667543"/>
          </a:xfrm>
        </p:spPr>
        <p:txBody>
          <a:bodyPr>
            <a:normAutofit/>
          </a:bodyPr>
          <a:lstStyle/>
          <a:p>
            <a:r>
              <a:rPr lang="fr-FR" sz="3200" b="1" dirty="0"/>
              <a:t>Le psychologue</a:t>
            </a:r>
          </a:p>
        </p:txBody>
      </p:sp>
      <p:sp>
        <p:nvSpPr>
          <p:cNvPr id="3" name="Espace réservé du contenu 2"/>
          <p:cNvSpPr>
            <a:spLocks noGrp="1"/>
          </p:cNvSpPr>
          <p:nvPr>
            <p:ph idx="1"/>
          </p:nvPr>
        </p:nvSpPr>
        <p:spPr>
          <a:xfrm>
            <a:off x="982133" y="1484784"/>
            <a:ext cx="7704667" cy="4824536"/>
          </a:xfrm>
        </p:spPr>
        <p:txBody>
          <a:bodyPr>
            <a:normAutofit fontScale="85000" lnSpcReduction="10000"/>
          </a:bodyPr>
          <a:lstStyle/>
          <a:p>
            <a:pPr>
              <a:buFontTx/>
              <a:buChar char="-"/>
            </a:pPr>
            <a:r>
              <a:rPr lang="fr-FR" dirty="0"/>
              <a:t>Apprendre à cibler les éléments importants et à travailler sur la déculpabilisation</a:t>
            </a:r>
          </a:p>
          <a:p>
            <a:pPr>
              <a:buFontTx/>
              <a:buChar char="-"/>
            </a:pPr>
            <a:r>
              <a:rPr lang="fr-FR" dirty="0"/>
              <a:t>Accompagner à prendre doucement conscience de la perte de « l’avant »</a:t>
            </a:r>
          </a:p>
          <a:p>
            <a:pPr>
              <a:buFontTx/>
              <a:buChar char="-"/>
            </a:pPr>
            <a:r>
              <a:rPr lang="fr-FR" dirty="0"/>
              <a:t>Porter un œil attentif à la fratrie qui aura tendance à se faire oublier</a:t>
            </a:r>
          </a:p>
          <a:p>
            <a:pPr>
              <a:buFontTx/>
              <a:buChar char="-"/>
            </a:pPr>
            <a:r>
              <a:rPr lang="fr-FR" dirty="0"/>
              <a:t>Le rôle du psychologue est parfois de « prêter » son appareil à penser et aider les parents à mettre des mots sur des ressentis trop extrêmes et violents « </a:t>
            </a:r>
            <a:r>
              <a:rPr lang="fr-FR" i="1" dirty="0">
                <a:solidFill>
                  <a:schemeClr val="bg2">
                    <a:lumMod val="50000"/>
                  </a:schemeClr>
                </a:solidFill>
              </a:rPr>
              <a:t>Peut être que parfois, confronté à cette maladie, on en veut à la terre entière, y compris à son enfant »</a:t>
            </a:r>
          </a:p>
          <a:p>
            <a:pPr>
              <a:buFontTx/>
              <a:buChar char="-"/>
            </a:pPr>
            <a:r>
              <a:rPr lang="fr-FR" dirty="0"/>
              <a:t>Accueille l’expression des besoins, des sentiments et des pensées, dans une fonction contenante. Notamment pour les parents les plus fragilisés</a:t>
            </a:r>
          </a:p>
          <a:p>
            <a:pPr>
              <a:buFontTx/>
              <a:buChar char="-"/>
            </a:pPr>
            <a:r>
              <a:rPr lang="fr-FR" dirty="0"/>
              <a:t>Faciliter la communication entre les deux parents, entre l’enfant et ses parents, la fratrie, mais aussi avec les soignants</a:t>
            </a:r>
          </a:p>
          <a:p>
            <a:pPr>
              <a:buFontTx/>
              <a:buChar char="-"/>
            </a:pPr>
            <a:endParaRPr lang="fr-FR" dirty="0"/>
          </a:p>
          <a:p>
            <a:endParaRPr lang="fr-FR" dirty="0"/>
          </a:p>
        </p:txBody>
      </p:sp>
    </p:spTree>
    <p:extLst>
      <p:ext uri="{BB962C8B-B14F-4D97-AF65-F5344CB8AC3E}">
        <p14:creationId xmlns:p14="http://schemas.microsoft.com/office/powerpoint/2010/main" val="23838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235495"/>
          </a:xfrm>
        </p:spPr>
        <p:txBody>
          <a:bodyPr>
            <a:normAutofit fontScale="90000"/>
          </a:bodyPr>
          <a:lstStyle/>
          <a:p>
            <a:endParaRPr lang="fr-FR" dirty="0"/>
          </a:p>
        </p:txBody>
      </p:sp>
      <p:sp>
        <p:nvSpPr>
          <p:cNvPr id="3" name="Espace réservé du contenu 2"/>
          <p:cNvSpPr>
            <a:spLocks noGrp="1"/>
          </p:cNvSpPr>
          <p:nvPr>
            <p:ph idx="1"/>
          </p:nvPr>
        </p:nvSpPr>
        <p:spPr>
          <a:xfrm>
            <a:off x="982133" y="1196752"/>
            <a:ext cx="7704667" cy="4803064"/>
          </a:xfrm>
        </p:spPr>
        <p:txBody>
          <a:bodyPr/>
          <a:lstStyle/>
          <a:p>
            <a:r>
              <a:rPr lang="fr-FR" b="1" dirty="0"/>
              <a:t>APRES</a:t>
            </a:r>
            <a:r>
              <a:rPr lang="fr-FR" dirty="0"/>
              <a:t>:</a:t>
            </a:r>
          </a:p>
          <a:p>
            <a:pPr>
              <a:buFontTx/>
              <a:buChar char="-"/>
            </a:pPr>
            <a:r>
              <a:rPr lang="fr-FR" dirty="0"/>
              <a:t>Inciter à la thérapie familiale et individuelle</a:t>
            </a:r>
          </a:p>
          <a:p>
            <a:pPr>
              <a:buFontTx/>
              <a:buChar char="-"/>
            </a:pPr>
            <a:r>
              <a:rPr lang="fr-FR" dirty="0"/>
              <a:t>S’assurer du relai fait à la maison</a:t>
            </a:r>
          </a:p>
          <a:p>
            <a:pPr>
              <a:buFontTx/>
              <a:buChar char="-"/>
            </a:pPr>
            <a:r>
              <a:rPr lang="fr-FR" dirty="0"/>
              <a:t>Rester disponible au long court</a:t>
            </a:r>
          </a:p>
          <a:p>
            <a:pPr>
              <a:buFontTx/>
              <a:buChar char="-"/>
            </a:pPr>
            <a:r>
              <a:rPr lang="fr-FR" dirty="0"/>
              <a:t>Inviter à se rapprocher d’associations </a:t>
            </a:r>
          </a:p>
          <a:p>
            <a:pPr>
              <a:buFontTx/>
              <a:buChar char="-"/>
            </a:pPr>
            <a:r>
              <a:rPr lang="fr-FR" dirty="0"/>
              <a:t>Identifier les facteurs </a:t>
            </a:r>
            <a:r>
              <a:rPr lang="fr-FR" i="1" dirty="0"/>
              <a:t>ressources</a:t>
            </a:r>
            <a:r>
              <a:rPr lang="fr-FR" dirty="0"/>
              <a:t> (aides) vs </a:t>
            </a:r>
            <a:r>
              <a:rPr lang="fr-FR" i="1" dirty="0"/>
              <a:t>entraves </a:t>
            </a:r>
            <a:r>
              <a:rPr lang="fr-FR" dirty="0"/>
              <a:t>(ex: la mauvaise santé d’un proche, un problème financier…)</a:t>
            </a:r>
          </a:p>
          <a:p>
            <a:pPr>
              <a:buFontTx/>
              <a:buChar char="-"/>
            </a:pPr>
            <a:endParaRPr lang="fr-FR" dirty="0"/>
          </a:p>
          <a:p>
            <a:endParaRPr lang="fr-FR" dirty="0"/>
          </a:p>
        </p:txBody>
      </p:sp>
    </p:spTree>
    <p:extLst>
      <p:ext uri="{BB962C8B-B14F-4D97-AF65-F5344CB8AC3E}">
        <p14:creationId xmlns:p14="http://schemas.microsoft.com/office/powerpoint/2010/main" val="3207962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a:bodyPr>
          <a:lstStyle/>
          <a:p>
            <a:r>
              <a:rPr lang="fr-FR" sz="2800" dirty="0">
                <a:latin typeface="Abadi MT Condensed Extra Bold" charset="0"/>
                <a:ea typeface="Abadi MT Condensed Extra Bold" charset="0"/>
                <a:cs typeface="Abadi MT Condensed Extra Bold" charset="0"/>
              </a:rPr>
              <a:t>En quelques mots – la parole donnée aux parents</a:t>
            </a:r>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42321" y="1052736"/>
            <a:ext cx="5459358" cy="5459358"/>
          </a:xfrm>
          <a:prstGeom prst="rect">
            <a:avLst/>
          </a:prstGeom>
        </p:spPr>
      </p:pic>
    </p:spTree>
    <p:extLst>
      <p:ext uri="{BB962C8B-B14F-4D97-AF65-F5344CB8AC3E}">
        <p14:creationId xmlns:p14="http://schemas.microsoft.com/office/powerpoint/2010/main" val="2106089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739551"/>
          </a:xfrm>
        </p:spPr>
        <p:txBody>
          <a:bodyPr>
            <a:normAutofit fontScale="90000"/>
          </a:bodyPr>
          <a:lstStyle/>
          <a:p>
            <a:br>
              <a:rPr lang="fr-FR" sz="3200" b="1" dirty="0"/>
            </a:br>
            <a:r>
              <a:rPr lang="fr-FR" sz="3200" b="1" dirty="0"/>
              <a:t>Merci aux recherches</a:t>
            </a:r>
          </a:p>
        </p:txBody>
      </p:sp>
      <p:sp>
        <p:nvSpPr>
          <p:cNvPr id="3" name="Espace réservé du contenu 2"/>
          <p:cNvSpPr>
            <a:spLocks noGrp="1"/>
          </p:cNvSpPr>
          <p:nvPr>
            <p:ph idx="1"/>
          </p:nvPr>
        </p:nvSpPr>
        <p:spPr/>
        <p:txBody>
          <a:bodyPr/>
          <a:lstStyle/>
          <a:p>
            <a:r>
              <a:rPr lang="fr-FR" dirty="0" err="1"/>
              <a:t>Célis-Gennart</a:t>
            </a:r>
            <a:r>
              <a:rPr lang="fr-FR" dirty="0"/>
              <a:t> et </a:t>
            </a:r>
            <a:r>
              <a:rPr lang="fr-FR" dirty="0" err="1"/>
              <a:t>Vannotti</a:t>
            </a:r>
            <a:r>
              <a:rPr lang="fr-FR" dirty="0"/>
              <a:t>, 2000</a:t>
            </a:r>
          </a:p>
          <a:p>
            <a:r>
              <a:rPr lang="fr-FR" dirty="0"/>
              <a:t>Delvaux, 2006</a:t>
            </a:r>
          </a:p>
          <a:p>
            <a:r>
              <a:rPr lang="fr-FR" dirty="0" err="1"/>
              <a:t>Graindorge</a:t>
            </a:r>
            <a:r>
              <a:rPr lang="fr-FR" dirty="0"/>
              <a:t>, 2005 ; </a:t>
            </a:r>
            <a:r>
              <a:rPr lang="fr-FR" dirty="0" err="1"/>
              <a:t>Wintgens</a:t>
            </a:r>
            <a:r>
              <a:rPr lang="fr-FR" dirty="0"/>
              <a:t> et </a:t>
            </a:r>
            <a:r>
              <a:rPr lang="fr-FR" dirty="0" err="1"/>
              <a:t>Hayez</a:t>
            </a:r>
            <a:r>
              <a:rPr lang="fr-FR" dirty="0"/>
              <a:t>, 2003 ; </a:t>
            </a:r>
            <a:r>
              <a:rPr lang="fr-FR" dirty="0" err="1"/>
              <a:t>Bouteyre</a:t>
            </a:r>
            <a:r>
              <a:rPr lang="fr-FR" i="1" dirty="0"/>
              <a:t> et al., </a:t>
            </a:r>
            <a:r>
              <a:rPr lang="fr-FR" dirty="0"/>
              <a:t>2006</a:t>
            </a:r>
          </a:p>
          <a:p>
            <a:r>
              <a:rPr lang="fr-FR" dirty="0"/>
              <a:t>Claire Van </a:t>
            </a:r>
            <a:r>
              <a:rPr lang="fr-FR" dirty="0" err="1"/>
              <a:t>Pevenage</a:t>
            </a:r>
            <a:r>
              <a:rPr lang="fr-FR" dirty="0"/>
              <a:t> et Isabelle </a:t>
            </a:r>
            <a:r>
              <a:rPr lang="fr-FR" dirty="0" err="1"/>
              <a:t>Lambotte</a:t>
            </a:r>
            <a:r>
              <a:rPr lang="fr-FR" dirty="0"/>
              <a:t>; 2016. Bruxelles</a:t>
            </a:r>
          </a:p>
          <a:p>
            <a:r>
              <a:rPr lang="fr-FR" dirty="0"/>
              <a:t>Hélène Lecomte, Anthropologie et Santé, 2016</a:t>
            </a:r>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1289995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Abadi MT Condensed Extra Bold" charset="0"/>
                <a:ea typeface="Abadi MT Condensed Extra Bold" charset="0"/>
                <a:cs typeface="Abadi MT Condensed Extra Bold" charset="0"/>
              </a:rPr>
              <a:t>MERCI!</a:t>
            </a:r>
          </a:p>
        </p:txBody>
      </p:sp>
      <p:pic>
        <p:nvPicPr>
          <p:cNvPr id="6" name="Picture 2" descr="edia.istockphoto.com/vectors/kid-fighting-cance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7744" y="1916832"/>
            <a:ext cx="4896544" cy="453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739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811559"/>
          </a:xfrm>
        </p:spPr>
        <p:txBody>
          <a:bodyPr>
            <a:normAutofit fontScale="90000"/>
          </a:bodyPr>
          <a:lstStyle/>
          <a:p>
            <a:r>
              <a:rPr lang="fr-FR" sz="3200" b="1" dirty="0"/>
              <a:t>Les différents acteurs de la </a:t>
            </a:r>
            <a:r>
              <a:rPr lang="fr-FR" sz="3200" b="1"/>
              <a:t>cellule familiale</a:t>
            </a:r>
            <a:br>
              <a:rPr lang="fr-FR" sz="3200" b="1"/>
            </a:br>
            <a:endParaRPr lang="fr-FR" sz="3200" b="1" dirty="0"/>
          </a:p>
        </p:txBody>
      </p:sp>
      <p:sp>
        <p:nvSpPr>
          <p:cNvPr id="3" name="Espace réservé du contenu 2"/>
          <p:cNvSpPr>
            <a:spLocks noGrp="1"/>
          </p:cNvSpPr>
          <p:nvPr>
            <p:ph idx="1"/>
          </p:nvPr>
        </p:nvSpPr>
        <p:spPr>
          <a:xfrm>
            <a:off x="1259632" y="2544202"/>
            <a:ext cx="7427168" cy="3765118"/>
          </a:xfrm>
        </p:spPr>
        <p:txBody>
          <a:bodyPr>
            <a:normAutofit lnSpcReduction="10000"/>
          </a:bodyPr>
          <a:lstStyle/>
          <a:p>
            <a:pPr marL="0" indent="0">
              <a:buNone/>
            </a:pPr>
            <a:endParaRPr lang="fr-FR" dirty="0">
              <a:solidFill>
                <a:schemeClr val="accent6"/>
              </a:solidFill>
            </a:endParaRPr>
          </a:p>
          <a:p>
            <a:r>
              <a:rPr lang="fr-FR" dirty="0">
                <a:solidFill>
                  <a:schemeClr val="accent6"/>
                </a:solidFill>
              </a:rPr>
              <a:t>Les parents = couple parental/couple conjugal</a:t>
            </a:r>
          </a:p>
          <a:p>
            <a:r>
              <a:rPr lang="fr-FR" dirty="0">
                <a:solidFill>
                  <a:schemeClr val="accent6"/>
                </a:solidFill>
              </a:rPr>
              <a:t>La mère</a:t>
            </a:r>
          </a:p>
          <a:p>
            <a:r>
              <a:rPr lang="fr-FR" dirty="0">
                <a:solidFill>
                  <a:schemeClr val="accent6"/>
                </a:solidFill>
              </a:rPr>
              <a:t>Le père</a:t>
            </a:r>
          </a:p>
          <a:p>
            <a:r>
              <a:rPr lang="fr-FR" dirty="0">
                <a:solidFill>
                  <a:schemeClr val="accent6"/>
                </a:solidFill>
              </a:rPr>
              <a:t>La fratrie</a:t>
            </a:r>
          </a:p>
          <a:p>
            <a:r>
              <a:rPr lang="fr-FR" dirty="0"/>
              <a:t>Le cercle proche : les grands-parents/les oncles tantes cousins</a:t>
            </a:r>
          </a:p>
          <a:p>
            <a:r>
              <a:rPr lang="fr-FR" dirty="0"/>
              <a:t>La sphère sociale</a:t>
            </a:r>
          </a:p>
        </p:txBody>
      </p:sp>
      <p:pic>
        <p:nvPicPr>
          <p:cNvPr id="2052" name="Picture 4" descr="7.storage.canalblog.com/75/49/1244459/96502206.j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1052736"/>
            <a:ext cx="3348474" cy="2092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7376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667543"/>
          </a:xfrm>
        </p:spPr>
        <p:txBody>
          <a:bodyPr>
            <a:normAutofit fontScale="90000"/>
          </a:bodyPr>
          <a:lstStyle/>
          <a:p>
            <a:r>
              <a:rPr lang="fr-FR" b="1" dirty="0"/>
              <a:t>La famille</a:t>
            </a:r>
          </a:p>
        </p:txBody>
      </p:sp>
      <p:sp>
        <p:nvSpPr>
          <p:cNvPr id="3" name="Espace réservé du contenu 2"/>
          <p:cNvSpPr>
            <a:spLocks noGrp="1"/>
          </p:cNvSpPr>
          <p:nvPr>
            <p:ph idx="1"/>
          </p:nvPr>
        </p:nvSpPr>
        <p:spPr>
          <a:xfrm>
            <a:off x="982133" y="1268760"/>
            <a:ext cx="7704667" cy="4731056"/>
          </a:xfrm>
        </p:spPr>
        <p:txBody>
          <a:bodyPr/>
          <a:lstStyle/>
          <a:p>
            <a:pPr algn="just"/>
            <a:r>
              <a:rPr lang="fr-FR" dirty="0"/>
              <a:t>Organisation dynamique et structurée, caractérisée entre autres par une répartition des rôles et des responsabilités.</a:t>
            </a:r>
          </a:p>
          <a:p>
            <a:pPr marL="0" indent="0" algn="just">
              <a:buNone/>
            </a:pPr>
            <a:endParaRPr lang="fr-FR" dirty="0"/>
          </a:p>
          <a:p>
            <a:pPr algn="just"/>
            <a:r>
              <a:rPr lang="fr-FR" dirty="0"/>
              <a:t>La maladie exige des parents qu’ils assurent différentes nouvelles fonctions tout en s’efforçant d’entretenir leur quotidien, et en s’adaptant à la situation médicale en évolution</a:t>
            </a:r>
          </a:p>
        </p:txBody>
      </p:sp>
    </p:spTree>
    <p:extLst>
      <p:ext uri="{BB962C8B-B14F-4D97-AF65-F5344CB8AC3E}">
        <p14:creationId xmlns:p14="http://schemas.microsoft.com/office/powerpoint/2010/main" val="2146444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883567"/>
          </a:xfrm>
        </p:spPr>
        <p:txBody>
          <a:bodyPr>
            <a:normAutofit/>
          </a:bodyPr>
          <a:lstStyle/>
          <a:p>
            <a:r>
              <a:rPr lang="fr-FR" sz="2800" dirty="0">
                <a:latin typeface="Abadi MT Condensed Extra Bold" charset="0"/>
                <a:ea typeface="Abadi MT Condensed Extra Bold" charset="0"/>
                <a:cs typeface="Abadi MT Condensed Extra Bold" charset="0"/>
              </a:rPr>
              <a:t>Impact </a:t>
            </a:r>
            <a:r>
              <a:rPr lang="fr-FR" sz="2800" i="1" dirty="0">
                <a:latin typeface="Abadi MT Condensed Extra Bold" charset="0"/>
                <a:ea typeface="Abadi MT Condensed Extra Bold" charset="0"/>
                <a:cs typeface="Abadi MT Condensed Extra Bold" charset="0"/>
              </a:rPr>
              <a:t>chronique</a:t>
            </a:r>
            <a:r>
              <a:rPr lang="fr-FR" sz="2800" dirty="0">
                <a:latin typeface="Abadi MT Condensed Extra Bold" charset="0"/>
                <a:ea typeface="Abadi MT Condensed Extra Bold" charset="0"/>
                <a:cs typeface="Abadi MT Condensed Extra Bold" charset="0"/>
              </a:rPr>
              <a:t> de la maladie grave sur la famille</a:t>
            </a:r>
          </a:p>
        </p:txBody>
      </p:sp>
      <p:sp>
        <p:nvSpPr>
          <p:cNvPr id="3" name="Espace réservé du contenu 2"/>
          <p:cNvSpPr>
            <a:spLocks noGrp="1"/>
          </p:cNvSpPr>
          <p:nvPr>
            <p:ph idx="1"/>
          </p:nvPr>
        </p:nvSpPr>
        <p:spPr>
          <a:xfrm>
            <a:off x="982133" y="1340768"/>
            <a:ext cx="7704667" cy="4659048"/>
          </a:xfrm>
        </p:spPr>
        <p:txBody>
          <a:bodyPr>
            <a:normAutofit/>
          </a:bodyPr>
          <a:lstStyle/>
          <a:p>
            <a:r>
              <a:rPr lang="fr-FR" sz="2000" dirty="0">
                <a:solidFill>
                  <a:schemeClr val="accent6"/>
                </a:solidFill>
              </a:rPr>
              <a:t>Diagnostic</a:t>
            </a:r>
            <a:r>
              <a:rPr lang="fr-FR" sz="2000" dirty="0"/>
              <a:t> : L’annonce qui fait traumatisme et impacte différemment les membres de la famille </a:t>
            </a:r>
            <a:r>
              <a:rPr lang="fr-FR" sz="2000" dirty="0">
                <a:sym typeface="Wingdings"/>
              </a:rPr>
              <a:t> mécanismes </a:t>
            </a:r>
            <a:r>
              <a:rPr lang="fr-FR" sz="2000">
                <a:sym typeface="Wingdings"/>
              </a:rPr>
              <a:t>de défense/lutte idée mort</a:t>
            </a:r>
            <a:endParaRPr lang="fr-FR" sz="2000" dirty="0"/>
          </a:p>
          <a:p>
            <a:r>
              <a:rPr lang="fr-FR" sz="2000" dirty="0">
                <a:solidFill>
                  <a:schemeClr val="accent6"/>
                </a:solidFill>
              </a:rPr>
              <a:t>Traitements</a:t>
            </a:r>
            <a:r>
              <a:rPr lang="fr-FR" sz="2000" dirty="0"/>
              <a:t>: lourdeur et longueur de cette période où chacun doit trouver l’équilibre entre fatigue, impatience, espoir, stratégies défensives et culpabilité.</a:t>
            </a:r>
          </a:p>
          <a:p>
            <a:r>
              <a:rPr lang="fr-FR" sz="2000" dirty="0">
                <a:solidFill>
                  <a:schemeClr val="accent6"/>
                </a:solidFill>
              </a:rPr>
              <a:t>Retour à la maison </a:t>
            </a:r>
            <a:r>
              <a:rPr lang="fr-FR" sz="2000" dirty="0"/>
              <a:t>: soulagement / retour des angoisses</a:t>
            </a:r>
          </a:p>
          <a:p>
            <a:r>
              <a:rPr lang="fr-FR" sz="2000" dirty="0">
                <a:solidFill>
                  <a:schemeClr val="accent6"/>
                </a:solidFill>
              </a:rPr>
              <a:t>Guérison</a:t>
            </a:r>
            <a:r>
              <a:rPr lang="fr-FR" sz="2000" dirty="0"/>
              <a:t>: n’a pas toujours l’effet escompté et n’arrête pas le processus défensif en cours</a:t>
            </a:r>
          </a:p>
          <a:p>
            <a:r>
              <a:rPr lang="fr-FR" sz="2000" dirty="0">
                <a:solidFill>
                  <a:schemeClr val="accent6"/>
                </a:solidFill>
              </a:rPr>
              <a:t>Après le temps de la maladie</a:t>
            </a:r>
            <a:r>
              <a:rPr lang="fr-FR" sz="2000" dirty="0"/>
              <a:t>: impact à long terme sur le fonctionnement familial avec une notion d’avant/après. </a:t>
            </a:r>
          </a:p>
          <a:p>
            <a:pPr marL="0" indent="0">
              <a:buNone/>
            </a:pPr>
            <a:endParaRPr lang="fr-FR" sz="2000" dirty="0"/>
          </a:p>
          <a:p>
            <a:pPr marL="0" indent="0">
              <a:buNone/>
            </a:pPr>
            <a:r>
              <a:rPr lang="fr-FR" sz="2000" i="1" dirty="0">
                <a:solidFill>
                  <a:schemeClr val="accent5">
                    <a:lumMod val="75000"/>
                  </a:schemeClr>
                </a:solidFill>
                <a:sym typeface="Wingdings"/>
              </a:rPr>
              <a:t> </a:t>
            </a:r>
            <a:r>
              <a:rPr lang="fr-FR" sz="2000" i="1" dirty="0">
                <a:solidFill>
                  <a:schemeClr val="accent5">
                    <a:lumMod val="75000"/>
                  </a:schemeClr>
                </a:solidFill>
              </a:rPr>
              <a:t>La guérison du corps ne se superpose pas à la guérison psychique </a:t>
            </a:r>
          </a:p>
        </p:txBody>
      </p:sp>
    </p:spTree>
    <p:extLst>
      <p:ext uri="{BB962C8B-B14F-4D97-AF65-F5344CB8AC3E}">
        <p14:creationId xmlns:p14="http://schemas.microsoft.com/office/powerpoint/2010/main" val="843249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739551"/>
          </a:xfrm>
        </p:spPr>
        <p:txBody>
          <a:bodyPr>
            <a:normAutofit/>
          </a:bodyPr>
          <a:lstStyle/>
          <a:p>
            <a:r>
              <a:rPr lang="fr-FR" sz="3200" dirty="0">
                <a:latin typeface="Abadi MT Condensed Extra Bold" charset="0"/>
                <a:ea typeface="Abadi MT Condensed Extra Bold" charset="0"/>
                <a:cs typeface="Abadi MT Condensed Extra Bold" charset="0"/>
              </a:rPr>
              <a:t>Les parents</a:t>
            </a:r>
          </a:p>
        </p:txBody>
      </p:sp>
      <p:sp>
        <p:nvSpPr>
          <p:cNvPr id="3" name="Espace réservé du contenu 2"/>
          <p:cNvSpPr>
            <a:spLocks noGrp="1"/>
          </p:cNvSpPr>
          <p:nvPr>
            <p:ph idx="1"/>
          </p:nvPr>
        </p:nvSpPr>
        <p:spPr>
          <a:xfrm>
            <a:off x="982133" y="1340768"/>
            <a:ext cx="7704667" cy="4659048"/>
          </a:xfrm>
        </p:spPr>
        <p:txBody>
          <a:bodyPr/>
          <a:lstStyle/>
          <a:p>
            <a:r>
              <a:rPr lang="fr-FR" sz="2000" dirty="0">
                <a:solidFill>
                  <a:srgbClr val="0070C0"/>
                </a:solidFill>
              </a:rPr>
              <a:t>Le couple parental </a:t>
            </a:r>
            <a:r>
              <a:rPr lang="fr-FR" sz="2000" dirty="0"/>
              <a:t>: « </a:t>
            </a:r>
            <a:r>
              <a:rPr lang="fr-FR" sz="2000" i="1" dirty="0"/>
              <a:t>Etre parent c’est être aimants et protecteurs tout en étant fermes, confiants et exigeants. C’est aussi veiller aux besoins physiques et psychologiques de nos enfants, en leur accordant du temps, du réconfort, tout en leur transmettant des valeurs éducatives et sociétales</a:t>
            </a:r>
            <a:r>
              <a:rPr lang="fr-FR" sz="2000" dirty="0"/>
              <a:t> »</a:t>
            </a:r>
          </a:p>
          <a:p>
            <a:pPr marL="0" indent="0">
              <a:buNone/>
            </a:pPr>
            <a:r>
              <a:rPr lang="fr-FR" sz="2000" i="1" dirty="0">
                <a:solidFill>
                  <a:srgbClr val="0070C0"/>
                </a:solidFill>
              </a:rPr>
              <a:t>Les 2 parents doivent s’accorder pour veiller à la sécurité de leur enfant, contribuer à son entretien matériel et moral.</a:t>
            </a:r>
          </a:p>
          <a:p>
            <a:r>
              <a:rPr lang="fr-FR" sz="2000" dirty="0">
                <a:solidFill>
                  <a:srgbClr val="0070C0"/>
                </a:solidFill>
              </a:rPr>
              <a:t>Le couple conjugal </a:t>
            </a:r>
            <a:r>
              <a:rPr lang="fr-FR" sz="2000" dirty="0"/>
              <a:t>: préexiste au couple parental, et s’équilibre à 2. Il est le début de la construction d’une famille.</a:t>
            </a:r>
          </a:p>
          <a:p>
            <a:pPr algn="just"/>
            <a:r>
              <a:rPr lang="fr-FR" sz="2000" i="1" dirty="0">
                <a:solidFill>
                  <a:srgbClr val="0070C0"/>
                </a:solidFill>
              </a:rPr>
              <a:t>L’enfant</a:t>
            </a:r>
            <a:r>
              <a:rPr lang="fr-FR" sz="2000" dirty="0"/>
              <a:t>: projection narcissique inconsciente. Prolongement des projets, désirs et illusions… l’enfant devient le support des projections parentales infantiles</a:t>
            </a:r>
          </a:p>
          <a:p>
            <a:endParaRPr lang="fr-FR" dirty="0"/>
          </a:p>
        </p:txBody>
      </p:sp>
    </p:spTree>
    <p:extLst>
      <p:ext uri="{BB962C8B-B14F-4D97-AF65-F5344CB8AC3E}">
        <p14:creationId xmlns:p14="http://schemas.microsoft.com/office/powerpoint/2010/main" val="1312147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91479"/>
          </a:xfrm>
        </p:spPr>
        <p:txBody>
          <a:bodyPr>
            <a:normAutofit fontScale="90000"/>
          </a:bodyPr>
          <a:lstStyle/>
          <a:p>
            <a:endParaRPr lang="fr-FR"/>
          </a:p>
        </p:txBody>
      </p:sp>
      <p:sp>
        <p:nvSpPr>
          <p:cNvPr id="3" name="Espace réservé du contenu 2"/>
          <p:cNvSpPr>
            <a:spLocks noGrp="1"/>
          </p:cNvSpPr>
          <p:nvPr>
            <p:ph idx="1"/>
          </p:nvPr>
        </p:nvSpPr>
        <p:spPr>
          <a:xfrm>
            <a:off x="982133" y="1196752"/>
            <a:ext cx="7704667" cy="5400600"/>
          </a:xfrm>
        </p:spPr>
        <p:txBody>
          <a:bodyPr>
            <a:normAutofit fontScale="77500" lnSpcReduction="20000"/>
          </a:bodyPr>
          <a:lstStyle/>
          <a:p>
            <a:r>
              <a:rPr lang="fr-FR" sz="2200" dirty="0"/>
              <a:t>La maladie vient ébranler à peu près tout ce que les parents ont mis en place dans leur vie, consciemment et inconsciemment. Le sentiment de </a:t>
            </a:r>
            <a:r>
              <a:rPr lang="fr-FR" sz="2200" dirty="0" err="1">
                <a:solidFill>
                  <a:srgbClr val="0070C0"/>
                </a:solidFill>
              </a:rPr>
              <a:t>déparentalisation</a:t>
            </a:r>
            <a:r>
              <a:rPr lang="fr-FR" sz="2200" dirty="0"/>
              <a:t> est fort et constant.</a:t>
            </a:r>
          </a:p>
          <a:p>
            <a:r>
              <a:rPr lang="fr-FR" sz="2200" dirty="0"/>
              <a:t>Ce sont les témoins impuissants de la souffrance de leur enfant.</a:t>
            </a:r>
          </a:p>
          <a:p>
            <a:r>
              <a:rPr lang="fr-FR" sz="2200" dirty="0"/>
              <a:t>Ils cherchent l’équilibre entre des sentiments ambivalents, notamment la </a:t>
            </a:r>
            <a:r>
              <a:rPr lang="fr-FR" sz="2200" i="1" dirty="0">
                <a:solidFill>
                  <a:schemeClr val="accent6">
                    <a:lumMod val="75000"/>
                  </a:schemeClr>
                </a:solidFill>
              </a:rPr>
              <a:t>peur et l’espoir</a:t>
            </a:r>
            <a:r>
              <a:rPr lang="fr-FR" sz="2200" dirty="0"/>
              <a:t>, </a:t>
            </a:r>
            <a:r>
              <a:rPr lang="fr-FR" sz="2200" i="1" dirty="0">
                <a:solidFill>
                  <a:schemeClr val="accent4">
                    <a:lumMod val="75000"/>
                  </a:schemeClr>
                </a:solidFill>
              </a:rPr>
              <a:t>l’inutilité et la présence active</a:t>
            </a:r>
            <a:r>
              <a:rPr lang="fr-FR" sz="2200" dirty="0"/>
              <a:t>, la </a:t>
            </a:r>
            <a:r>
              <a:rPr lang="fr-FR" sz="2200" i="1" dirty="0">
                <a:solidFill>
                  <a:schemeClr val="accent3">
                    <a:lumMod val="75000"/>
                  </a:schemeClr>
                </a:solidFill>
              </a:rPr>
              <a:t>colère et la dette</a:t>
            </a:r>
            <a:r>
              <a:rPr lang="fr-FR" sz="2200" i="1" dirty="0"/>
              <a:t>.*</a:t>
            </a:r>
          </a:p>
          <a:p>
            <a:r>
              <a:rPr lang="fr-FR" sz="2200" dirty="0"/>
              <a:t>Une prise de conscience de la </a:t>
            </a:r>
            <a:r>
              <a:rPr lang="fr-FR" sz="2200" dirty="0">
                <a:solidFill>
                  <a:srgbClr val="0070C0"/>
                </a:solidFill>
              </a:rPr>
              <a:t>perte</a:t>
            </a:r>
            <a:r>
              <a:rPr lang="fr-FR" sz="2200" dirty="0"/>
              <a:t> s’opère :</a:t>
            </a:r>
          </a:p>
          <a:p>
            <a:pPr>
              <a:buFontTx/>
              <a:buChar char="-"/>
            </a:pPr>
            <a:r>
              <a:rPr lang="fr-FR" sz="2200" dirty="0"/>
              <a:t>De l’enfant fantasmé</a:t>
            </a:r>
          </a:p>
          <a:p>
            <a:pPr>
              <a:buFontTx/>
              <a:buChar char="-"/>
            </a:pPr>
            <a:r>
              <a:rPr lang="fr-FR" sz="2200" dirty="0"/>
              <a:t>De la vie sociale et professionnelle d’avant – leur identité</a:t>
            </a:r>
          </a:p>
          <a:p>
            <a:pPr>
              <a:buFontTx/>
              <a:buChar char="-"/>
            </a:pPr>
            <a:r>
              <a:rPr lang="fr-FR" sz="2200" dirty="0"/>
              <a:t>De ce qu’ils étaient avant la maladie – un ami, un frère, un collègue etc…</a:t>
            </a:r>
          </a:p>
          <a:p>
            <a:pPr>
              <a:buFontTx/>
              <a:buChar char="-"/>
            </a:pPr>
            <a:r>
              <a:rPr lang="fr-FR" sz="2200" dirty="0"/>
              <a:t>De leurs repères</a:t>
            </a:r>
          </a:p>
          <a:p>
            <a:pPr marL="0" indent="0">
              <a:buNone/>
            </a:pPr>
            <a:endParaRPr lang="fr-FR" sz="2200" dirty="0"/>
          </a:p>
          <a:p>
            <a:pPr marL="0" indent="0" algn="just">
              <a:buNone/>
            </a:pPr>
            <a:r>
              <a:rPr lang="fr-FR" sz="2200" dirty="0"/>
              <a:t>La représentation de la mort plane et les sentiments agressifs sont refoulés.</a:t>
            </a:r>
          </a:p>
          <a:p>
            <a:pPr marL="0" indent="0" algn="just">
              <a:buNone/>
            </a:pPr>
            <a:r>
              <a:rPr lang="fr-FR" sz="2200" dirty="0"/>
              <a:t>Le renoncement à l’enfant fantasmatique et le sentiment d’impuissance entrainent de la déception, de l’angoisse et de l’agressivité pouvant se manifester par un désinvestissement de la réalité </a:t>
            </a:r>
          </a:p>
          <a:p>
            <a:pPr marL="0" indent="0" algn="just">
              <a:buNone/>
            </a:pPr>
            <a:r>
              <a:rPr lang="fr-FR" sz="2200" dirty="0">
                <a:sym typeface="Wingdings"/>
              </a:rPr>
              <a:t> le temps est figé et l’impact de la « perte » parfois à très long terme</a:t>
            </a:r>
            <a:endParaRPr lang="fr-FR" sz="2200" dirty="0"/>
          </a:p>
          <a:p>
            <a:pPr marL="0" indent="0">
              <a:buNone/>
            </a:pPr>
            <a:endParaRPr lang="fr-FR" sz="2200" dirty="0"/>
          </a:p>
          <a:p>
            <a:endParaRPr lang="fr-FR" dirty="0"/>
          </a:p>
        </p:txBody>
      </p:sp>
    </p:spTree>
    <p:extLst>
      <p:ext uri="{BB962C8B-B14F-4D97-AF65-F5344CB8AC3E}">
        <p14:creationId xmlns:p14="http://schemas.microsoft.com/office/powerpoint/2010/main" val="1189433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457201"/>
            <a:ext cx="7704667" cy="163487"/>
          </a:xfrm>
        </p:spPr>
        <p:txBody>
          <a:bodyPr>
            <a:normAutofit fontScale="90000"/>
          </a:bodyPr>
          <a:lstStyle/>
          <a:p>
            <a:endParaRPr lang="fr-FR"/>
          </a:p>
        </p:txBody>
      </p:sp>
      <p:sp>
        <p:nvSpPr>
          <p:cNvPr id="3" name="Espace réservé du contenu 2"/>
          <p:cNvSpPr>
            <a:spLocks noGrp="1"/>
          </p:cNvSpPr>
          <p:nvPr>
            <p:ph idx="1"/>
          </p:nvPr>
        </p:nvSpPr>
        <p:spPr>
          <a:xfrm>
            <a:off x="982133" y="692696"/>
            <a:ext cx="7704667" cy="5307120"/>
          </a:xfrm>
        </p:spPr>
        <p:txBody>
          <a:bodyPr>
            <a:normAutofit/>
          </a:bodyPr>
          <a:lstStyle/>
          <a:p>
            <a:r>
              <a:rPr lang="fr-FR" sz="2000" dirty="0"/>
              <a:t>Le couple conjugal s’estompe, au profit du couple parental. </a:t>
            </a:r>
          </a:p>
          <a:p>
            <a:r>
              <a:rPr lang="fr-FR" sz="2000" dirty="0"/>
              <a:t>L’important est d’être un « bon » parent. Tous les sacrifices sont permis. </a:t>
            </a:r>
          </a:p>
          <a:p>
            <a:r>
              <a:rPr lang="fr-FR" sz="2000" dirty="0"/>
              <a:t>La </a:t>
            </a:r>
            <a:r>
              <a:rPr lang="fr-FR" sz="2000" i="1" dirty="0">
                <a:solidFill>
                  <a:srgbClr val="0070C0"/>
                </a:solidFill>
              </a:rPr>
              <a:t>permissivité</a:t>
            </a:r>
            <a:r>
              <a:rPr lang="fr-FR" sz="2000" dirty="0"/>
              <a:t> et </a:t>
            </a:r>
            <a:r>
              <a:rPr lang="fr-FR" sz="2000" i="1" dirty="0">
                <a:solidFill>
                  <a:srgbClr val="0070C0"/>
                </a:solidFill>
              </a:rPr>
              <a:t>l’</a:t>
            </a:r>
            <a:r>
              <a:rPr lang="fr-FR" sz="2000" i="1" dirty="0" err="1">
                <a:solidFill>
                  <a:srgbClr val="0070C0"/>
                </a:solidFill>
              </a:rPr>
              <a:t>hyperprotection</a:t>
            </a:r>
            <a:r>
              <a:rPr lang="fr-FR" sz="2000" dirty="0"/>
              <a:t> (auprès de l’enfant malade et des autres enfants) s’imposent, pour combattre ce qui est incontrôlable.*</a:t>
            </a:r>
          </a:p>
          <a:p>
            <a:r>
              <a:rPr lang="fr-FR" sz="2000" dirty="0"/>
              <a:t>Les différents conjugaux antérieurs s’exacerbent.</a:t>
            </a:r>
          </a:p>
          <a:p>
            <a:r>
              <a:rPr lang="fr-FR" sz="2000" dirty="0"/>
              <a:t>L’énergie est mise à disposition de la lutte, du combat, et n’est plus pour le couple. Le temps est consacré à l’enfant malade. **</a:t>
            </a:r>
          </a:p>
          <a:p>
            <a:r>
              <a:rPr lang="fr-FR" sz="2000" dirty="0"/>
              <a:t>S’accorder du temps, du plaisir, le droit de faire autre chose majore les angoisses et le sentiment d’abandonner leur enfant.</a:t>
            </a:r>
          </a:p>
          <a:p>
            <a:pPr marL="0" indent="0">
              <a:buNone/>
            </a:pPr>
            <a:endParaRPr lang="fr-FR" sz="2000" dirty="0"/>
          </a:p>
          <a:p>
            <a:r>
              <a:rPr lang="fr-FR" sz="2000" u="sng" dirty="0"/>
              <a:t>Double combat</a:t>
            </a:r>
            <a:r>
              <a:rPr lang="fr-FR" sz="2000" dirty="0"/>
              <a:t>: la maladie de leur enfant et leurs propres angoisses</a:t>
            </a:r>
          </a:p>
          <a:p>
            <a:r>
              <a:rPr lang="fr-FR" sz="2000" u="sng" dirty="0"/>
              <a:t>Double rôle</a:t>
            </a:r>
            <a:r>
              <a:rPr lang="fr-FR" sz="2000" dirty="0"/>
              <a:t>: autorité parentale, autorité médicale</a:t>
            </a:r>
          </a:p>
        </p:txBody>
      </p:sp>
    </p:spTree>
    <p:extLst>
      <p:ext uri="{BB962C8B-B14F-4D97-AF65-F5344CB8AC3E}">
        <p14:creationId xmlns:p14="http://schemas.microsoft.com/office/powerpoint/2010/main" val="1421939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21225" y="-6208"/>
            <a:ext cx="3862944" cy="455701"/>
          </a:xfrm>
        </p:spPr>
        <p:txBody>
          <a:bodyPr>
            <a:normAutofit fontScale="90000"/>
          </a:bodyPr>
          <a:lstStyle/>
          <a:p>
            <a:br>
              <a:rPr lang="fr-FR" dirty="0">
                <a:latin typeface="Abadi MT Condensed Extra Bold" charset="0"/>
                <a:ea typeface="Abadi MT Condensed Extra Bold" charset="0"/>
                <a:cs typeface="Abadi MT Condensed Extra Bold" charset="0"/>
              </a:rPr>
            </a:br>
            <a:br>
              <a:rPr lang="fr-FR" dirty="0">
                <a:latin typeface="Abadi MT Condensed Extra Bold" charset="0"/>
                <a:ea typeface="Abadi MT Condensed Extra Bold" charset="0"/>
                <a:cs typeface="Abadi MT Condensed Extra Bold" charset="0"/>
              </a:rPr>
            </a:br>
            <a:br>
              <a:rPr lang="fr-FR" dirty="0">
                <a:latin typeface="Abadi MT Condensed Extra Bold" charset="0"/>
                <a:ea typeface="Abadi MT Condensed Extra Bold" charset="0"/>
                <a:cs typeface="Abadi MT Condensed Extra Bold" charset="0"/>
              </a:rPr>
            </a:br>
            <a:r>
              <a:rPr lang="fr-FR" dirty="0">
                <a:latin typeface="Abadi MT Condensed Extra Bold" charset="0"/>
                <a:ea typeface="Abadi MT Condensed Extra Bold" charset="0"/>
                <a:cs typeface="Abadi MT Condensed Extra Bold" charset="0"/>
              </a:rPr>
              <a:t>La mère</a:t>
            </a:r>
          </a:p>
        </p:txBody>
      </p:sp>
      <p:sp>
        <p:nvSpPr>
          <p:cNvPr id="3" name="Espace réservé du contenu 2"/>
          <p:cNvSpPr>
            <a:spLocks noGrp="1"/>
          </p:cNvSpPr>
          <p:nvPr>
            <p:ph idx="1"/>
          </p:nvPr>
        </p:nvSpPr>
        <p:spPr>
          <a:xfrm>
            <a:off x="982133" y="2060848"/>
            <a:ext cx="7704667" cy="4536504"/>
          </a:xfrm>
        </p:spPr>
        <p:txBody>
          <a:bodyPr>
            <a:normAutofit/>
          </a:bodyPr>
          <a:lstStyle/>
          <a:p>
            <a:r>
              <a:rPr lang="fr-FR" sz="2000" dirty="0"/>
              <a:t>Elle interrompt son activité professionnelle (85% des familles)</a:t>
            </a:r>
          </a:p>
          <a:p>
            <a:r>
              <a:rPr lang="fr-FR" sz="2000" dirty="0"/>
              <a:t>Rapidement on observe une relation fusionnelle régressive, proche du maternage</a:t>
            </a:r>
          </a:p>
          <a:p>
            <a:r>
              <a:rPr lang="fr-FR" sz="2000" dirty="0"/>
              <a:t>Sentiment d’échec lié au sentiment de ne pouvoir remplir pleinement sa </a:t>
            </a:r>
            <a:r>
              <a:rPr lang="fr-FR" sz="2000" dirty="0">
                <a:solidFill>
                  <a:srgbClr val="0070C0"/>
                </a:solidFill>
              </a:rPr>
              <a:t>fonction maternelle </a:t>
            </a:r>
            <a:r>
              <a:rPr lang="fr-FR" sz="2000" dirty="0"/>
              <a:t>: fonction nourricière, soins du corps etc…</a:t>
            </a:r>
          </a:p>
          <a:p>
            <a:r>
              <a:rPr lang="fr-FR" sz="2000" dirty="0"/>
              <a:t>Rôle décisionnel et organisationnel amputé</a:t>
            </a:r>
          </a:p>
          <a:p>
            <a:r>
              <a:rPr lang="fr-FR" sz="2000" dirty="0"/>
              <a:t>Fort sentiment de </a:t>
            </a:r>
            <a:r>
              <a:rPr lang="fr-FR" sz="2000" dirty="0">
                <a:solidFill>
                  <a:srgbClr val="0070C0"/>
                </a:solidFill>
              </a:rPr>
              <a:t>culpabilité</a:t>
            </a:r>
            <a:r>
              <a:rPr lang="fr-FR" sz="2000" dirty="0"/>
              <a:t> et </a:t>
            </a:r>
            <a:r>
              <a:rPr lang="fr-FR" sz="2000" dirty="0">
                <a:solidFill>
                  <a:srgbClr val="0070C0"/>
                </a:solidFill>
              </a:rPr>
              <a:t>d’impuissance</a:t>
            </a:r>
            <a:r>
              <a:rPr lang="fr-FR" sz="2000" dirty="0"/>
              <a:t>. Sentiments agressifs ambivalents</a:t>
            </a:r>
          </a:p>
          <a:p>
            <a:r>
              <a:rPr lang="fr-FR" sz="2000" dirty="0"/>
              <a:t>Se centre fortement sur son enfant malade, pouvant mettre de côté les autres membres de la famille, consciemment ou non.</a:t>
            </a:r>
          </a:p>
          <a:p>
            <a:endParaRPr lang="fr-FR" dirty="0"/>
          </a:p>
        </p:txBody>
      </p:sp>
      <p:pic>
        <p:nvPicPr>
          <p:cNvPr id="4098" name="Picture 2" descr="8 adorables dessins qui illustrent avec humour l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1561" y="0"/>
            <a:ext cx="3923928" cy="2063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015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2133" y="332656"/>
            <a:ext cx="7704667" cy="1008112"/>
          </a:xfrm>
        </p:spPr>
        <p:txBody>
          <a:bodyPr>
            <a:normAutofit/>
          </a:bodyPr>
          <a:lstStyle/>
          <a:p>
            <a:r>
              <a:rPr lang="fr-FR" sz="3600" dirty="0">
                <a:latin typeface="Abadi MT Condensed Extra Bold" charset="0"/>
                <a:ea typeface="Abadi MT Condensed Extra Bold" charset="0"/>
                <a:cs typeface="Abadi MT Condensed Extra Bold" charset="0"/>
              </a:rPr>
              <a:t>Le père</a:t>
            </a:r>
          </a:p>
        </p:txBody>
      </p:sp>
      <p:sp>
        <p:nvSpPr>
          <p:cNvPr id="3" name="Espace réservé du contenu 2"/>
          <p:cNvSpPr>
            <a:spLocks noGrp="1"/>
          </p:cNvSpPr>
          <p:nvPr>
            <p:ph idx="1"/>
          </p:nvPr>
        </p:nvSpPr>
        <p:spPr>
          <a:xfrm>
            <a:off x="982133" y="1340768"/>
            <a:ext cx="7704667" cy="5040560"/>
          </a:xfrm>
        </p:spPr>
        <p:txBody>
          <a:bodyPr>
            <a:normAutofit fontScale="85000" lnSpcReduction="20000"/>
          </a:bodyPr>
          <a:lstStyle/>
          <a:p>
            <a:endParaRPr lang="fr-FR" sz="2200" dirty="0"/>
          </a:p>
          <a:p>
            <a:endParaRPr lang="fr-FR" sz="2200" dirty="0"/>
          </a:p>
          <a:p>
            <a:pPr algn="just"/>
            <a:r>
              <a:rPr lang="fr-FR" sz="2200" dirty="0"/>
              <a:t>Les rôles de protecteur et d’éducateur qui lui</a:t>
            </a:r>
          </a:p>
          <a:p>
            <a:pPr marL="0" indent="0" algn="just">
              <a:buNone/>
            </a:pPr>
            <a:r>
              <a:rPr lang="fr-FR" sz="2200" dirty="0"/>
              <a:t> étaient assignés sont symboliquement repris par le</a:t>
            </a:r>
          </a:p>
          <a:p>
            <a:pPr marL="0" indent="0" algn="just">
              <a:buNone/>
            </a:pPr>
            <a:r>
              <a:rPr lang="fr-FR" sz="2200" dirty="0"/>
              <a:t> médecin</a:t>
            </a:r>
          </a:p>
          <a:p>
            <a:pPr algn="just"/>
            <a:r>
              <a:rPr lang="fr-FR" sz="2200" dirty="0"/>
              <a:t>La souffrance peut aussi être accrue s’il a le sentiment d’être exclu de la dyade mère-enfant. Il ne peut plus exercer son rôle de séparateur.</a:t>
            </a:r>
          </a:p>
          <a:p>
            <a:pPr algn="just"/>
            <a:r>
              <a:rPr lang="fr-FR" sz="2200" dirty="0"/>
              <a:t>Il doit répondre à de nouvelles exigences domestiques</a:t>
            </a:r>
          </a:p>
          <a:p>
            <a:pPr algn="just"/>
            <a:r>
              <a:rPr lang="fr-FR" sz="2200" dirty="0"/>
              <a:t>Il se retrouve souvent seul</a:t>
            </a:r>
          </a:p>
          <a:p>
            <a:pPr algn="just"/>
            <a:r>
              <a:rPr lang="fr-FR" sz="2200" dirty="0"/>
              <a:t>Les convenances sociales lui imposent d’être fort, encourageant, réconfortant envers l’enfant et sa conjointe</a:t>
            </a:r>
          </a:p>
          <a:p>
            <a:pPr algn="just"/>
            <a:r>
              <a:rPr lang="fr-FR" sz="2200" dirty="0"/>
              <a:t>L’équipe médicale ménage souvent moins le père qui exprime moins ses angoisses et son chagrin</a:t>
            </a:r>
          </a:p>
          <a:p>
            <a:pPr algn="just"/>
            <a:r>
              <a:rPr lang="fr-FR" sz="2200" dirty="0"/>
              <a:t>Il adopte des voies détournées pour manifester sa détresse: somatisation, problèmes professionnels, alcool…</a:t>
            </a:r>
          </a:p>
          <a:p>
            <a:endParaRPr lang="fr-FR" dirty="0"/>
          </a:p>
        </p:txBody>
      </p:sp>
      <p:pic>
        <p:nvPicPr>
          <p:cNvPr id="3074" name="Picture 2" descr="apa portant dans ses bras son petit fils nouveau-né 2288069 - Telecharger  Vectoriel Gratuit, Clipart Graphiqu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11528"/>
            <a:ext cx="2809156" cy="2809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64178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e">
  <a:themeElements>
    <a:clrScheme name="Parallaxe">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2033</TotalTime>
  <Words>1876</Words>
  <Application>Microsoft Office PowerPoint</Application>
  <PresentationFormat>Affichage à l'écran (4:3)</PresentationFormat>
  <Paragraphs>158</Paragraphs>
  <Slides>18</Slides>
  <Notes>10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Abadi MT Condensed Extra Bold</vt:lpstr>
      <vt:lpstr>Arial</vt:lpstr>
      <vt:lpstr>Calibri</vt:lpstr>
      <vt:lpstr>Corbel</vt:lpstr>
      <vt:lpstr>Parallaxe</vt:lpstr>
      <vt:lpstr>-L’impact de la maladie grave sur la dynamique familiale-  Expérience et réflexions du service d’oncologie pédiatrique de Nantes</vt:lpstr>
      <vt:lpstr>Les différents acteurs de la cellule familiale </vt:lpstr>
      <vt:lpstr>La famille</vt:lpstr>
      <vt:lpstr>Impact chronique de la maladie grave sur la famille</vt:lpstr>
      <vt:lpstr>Les parents</vt:lpstr>
      <vt:lpstr>Présentation PowerPoint</vt:lpstr>
      <vt:lpstr>Présentation PowerPoint</vt:lpstr>
      <vt:lpstr>   La mère</vt:lpstr>
      <vt:lpstr>Le père</vt:lpstr>
      <vt:lpstr>La fratrie</vt:lpstr>
      <vt:lpstr>Les éléments préalables déterminants</vt:lpstr>
      <vt:lpstr>Et après….</vt:lpstr>
      <vt:lpstr>Ce que l’on peut proposer</vt:lpstr>
      <vt:lpstr>Le psychologue</vt:lpstr>
      <vt:lpstr>Présentation PowerPoint</vt:lpstr>
      <vt:lpstr>En quelques mots – la parole donnée aux parents</vt:lpstr>
      <vt:lpstr> Merci aux recherches</vt:lpstr>
      <vt:lpstr>MERCI!</vt:lpstr>
    </vt:vector>
  </TitlesOfParts>
  <Company>CHU de NANTES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-L’impact de la maladie grave sur la dynamique familiale-  Expérience du service d’oncologie pédiatrique de Nantes</dc:title>
  <dc:creator>OLYMPIADE Coralie</dc:creator>
  <cp:lastModifiedBy>Guillaume Olympiade</cp:lastModifiedBy>
  <cp:revision>46</cp:revision>
  <cp:lastPrinted>2022-11-07T08:51:47Z</cp:lastPrinted>
  <dcterms:created xsi:type="dcterms:W3CDTF">2022-10-24T15:46:06Z</dcterms:created>
  <dcterms:modified xsi:type="dcterms:W3CDTF">2022-11-09T13:17:53Z</dcterms:modified>
</cp:coreProperties>
</file>