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3"/>
  </p:notesMasterIdLst>
  <p:sldIdLst>
    <p:sldId id="341" r:id="rId4"/>
    <p:sldId id="381" r:id="rId5"/>
    <p:sldId id="412" r:id="rId6"/>
    <p:sldId id="430" r:id="rId7"/>
    <p:sldId id="432" r:id="rId8"/>
    <p:sldId id="441" r:id="rId9"/>
    <p:sldId id="437" r:id="rId10"/>
    <p:sldId id="438" r:id="rId11"/>
    <p:sldId id="439" r:id="rId12"/>
    <p:sldId id="436" r:id="rId13"/>
    <p:sldId id="434" r:id="rId14"/>
    <p:sldId id="435" r:id="rId15"/>
    <p:sldId id="443" r:id="rId16"/>
    <p:sldId id="440" r:id="rId17"/>
    <p:sldId id="431" r:id="rId18"/>
    <p:sldId id="388" r:id="rId19"/>
    <p:sldId id="384" r:id="rId20"/>
    <p:sldId id="383" r:id="rId21"/>
    <p:sldId id="421" r:id="rId22"/>
    <p:sldId id="416" r:id="rId23"/>
    <p:sldId id="419" r:id="rId24"/>
    <p:sldId id="444" r:id="rId25"/>
    <p:sldId id="418" r:id="rId26"/>
    <p:sldId id="417" r:id="rId27"/>
    <p:sldId id="415" r:id="rId28"/>
    <p:sldId id="420" r:id="rId29"/>
    <p:sldId id="423" r:id="rId30"/>
    <p:sldId id="422" r:id="rId31"/>
    <p:sldId id="413" r:id="rId32"/>
    <p:sldId id="425" r:id="rId33"/>
    <p:sldId id="426" r:id="rId34"/>
    <p:sldId id="427" r:id="rId35"/>
    <p:sldId id="428" r:id="rId36"/>
    <p:sldId id="429" r:id="rId37"/>
    <p:sldId id="424" r:id="rId38"/>
    <p:sldId id="442" r:id="rId39"/>
    <p:sldId id="445" r:id="rId40"/>
    <p:sldId id="446" r:id="rId41"/>
    <p:sldId id="44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434" autoAdjust="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46FA-835F-4430-90AA-94B8709295F6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3D043-A1F2-473F-A5AA-A0F9FBE2B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11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9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1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04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Maladie </a:t>
            </a:r>
            <a:r>
              <a:rPr lang="fr-FR" dirty="0" err="1"/>
              <a:t>veino</a:t>
            </a:r>
            <a:r>
              <a:rPr lang="fr-FR" dirty="0"/>
              <a:t> occlusive – syndrome d’obstruction sinusoïdale</a:t>
            </a:r>
          </a:p>
          <a:p>
            <a:endParaRPr lang="fr-FR" dirty="0"/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ce qui concerne les autres facteurs de risque, une MVO/SOS a été rapportée chez 6 des 11 patients (55 %) ayant reçu un schéma de conditionnement pour une GCSH contenant 2 agents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alkylants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9 des 53 patients (17 %) ayant reçu un schéma de conditionnement pour une GCSH contenant 1 agent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alkylant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 des 17 patients (41 %) étant âgés de 55 ans ou plus et 11 des 62 patients (18 %) étant âgés de moins de 55 ans, et 7 des 12 patients (58 %) présentant un taux de bilirubine sérique ≥ LSN avant la GCSH et chez 11/67 (16 %) patients présentant un taux de bilirubine sérique &lt; LSN avant la GCSH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32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Maladie </a:t>
            </a:r>
            <a:r>
              <a:rPr lang="fr-FR" dirty="0" err="1"/>
              <a:t>veino</a:t>
            </a:r>
            <a:r>
              <a:rPr lang="fr-FR" dirty="0"/>
              <a:t> occlusive – syndrome d’obstruction sinusoïdale</a:t>
            </a:r>
          </a:p>
          <a:p>
            <a:endParaRPr lang="fr-FR" dirty="0"/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ce qui concerne les autres facteurs de risque, une MVO/SOS a été rapportée chez 6 des 11 patients (55 %) ayant reçu un schéma de conditionnement pour une GCSH contenant 2 agents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alkylants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9 des 53 patients (17 %) ayant reçu un schéma de conditionnement pour une GCSH contenant 1 agent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alkylant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 des 17 patients (41 %) étant âgés de 55 ans ou plus et 11 des 62 patients (18 %) étant âgés de moins de 55 ans, et 7 des 12 patients (58 %) présentant un taux de bilirubine sérique ≥ LSN avant la GCSH et chez 11/67 (16 %) patients présentant un taux de bilirubine sérique &lt; LSN avant la GCSH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4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864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51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03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02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0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74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10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353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86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7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801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07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03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0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13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Homme aussi pour </a:t>
            </a:r>
            <a:r>
              <a:rPr lang="fr-FR" dirty="0" err="1"/>
              <a:t>ponatinib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071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50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100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739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810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764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significatif</a:t>
            </a:r>
            <a:r>
              <a:rPr lang="fr-FR" baseline="0" dirty="0"/>
              <a:t> avec le IPP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349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Homme aussi pour </a:t>
            </a:r>
            <a:r>
              <a:rPr lang="fr-FR" dirty="0" err="1"/>
              <a:t>ponatinib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124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Homme aussi pour </a:t>
            </a:r>
            <a:r>
              <a:rPr lang="fr-FR" dirty="0" err="1"/>
              <a:t>ponatinib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141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Homme aussi pour </a:t>
            </a:r>
            <a:r>
              <a:rPr lang="fr-FR" dirty="0" err="1"/>
              <a:t>ponatinib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326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Homme aussi pour </a:t>
            </a:r>
            <a:r>
              <a:rPr lang="fr-FR" dirty="0" err="1"/>
              <a:t>ponatinib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5382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Homme aussi pour </a:t>
            </a:r>
            <a:r>
              <a:rPr lang="fr-FR" dirty="0" err="1"/>
              <a:t>ponatinib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83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2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86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21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10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6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3D043-A1F2-473F-A5AA-A0F9FBE2B8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7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8883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D65AE-A17C-44F8-B5D1-BBFD21B3771A}"/>
              </a:ext>
            </a:extLst>
          </p:cNvPr>
          <p:cNvSpPr txBox="1"/>
          <p:nvPr/>
        </p:nvSpPr>
        <p:spPr>
          <a:xfrm>
            <a:off x="-6008" y="2322421"/>
            <a:ext cx="121918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Pauline Gohier 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</a:rPr>
              <a:t>Pharmacienne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AD81EA4-0AA1-EEDB-F179-E2F83E0F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t="28041" r="11692" b="34733"/>
          <a:stretch/>
        </p:blipFill>
        <p:spPr>
          <a:xfrm>
            <a:off x="189609" y="130629"/>
            <a:ext cx="2422706" cy="11478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3979" y="1526973"/>
            <a:ext cx="6223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002060"/>
                </a:solidFill>
              </a:rPr>
              <a:t>Les thérapies ciblées dans la LAL</a:t>
            </a:r>
          </a:p>
        </p:txBody>
      </p: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Syndrome de relargage de cytokines (CRS)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1523150"/>
            <a:ext cx="11386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err="1"/>
              <a:t>Blinatumomab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Décrit chez 15% des patients (2,4% graves) – délai moyen : 2 jours </a:t>
            </a:r>
            <a:r>
              <a:rPr lang="fr-FR" dirty="0">
                <a:sym typeface="Wingdings" panose="05000000000000000000" pitchFamily="2" charset="2"/>
              </a:rPr>
              <a:t> SURVEILLANCE ETROITE</a:t>
            </a:r>
            <a:endParaRPr lang="fr-FR" dirty="0"/>
          </a:p>
          <a:p>
            <a:endParaRPr lang="fr-FR" dirty="0"/>
          </a:p>
          <a:p>
            <a:r>
              <a:rPr lang="fr-FR" dirty="0"/>
              <a:t>Signes cliniques : fièvre, asthénie, céphalées, hypotension, augmentation de la bilirubine totale et nausées … </a:t>
            </a:r>
            <a:r>
              <a:rPr lang="fr-FR" dirty="0">
                <a:sym typeface="Wingdings" panose="05000000000000000000" pitchFamily="2" charset="2"/>
              </a:rPr>
              <a:t> CIVD</a:t>
            </a:r>
            <a:endParaRPr lang="fr-FR" dirty="0"/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Attention</a:t>
            </a:r>
            <a:r>
              <a:rPr lang="fr-FR" dirty="0">
                <a:sym typeface="Wingdings" panose="05000000000000000000" pitchFamily="2" charset="2"/>
              </a:rPr>
              <a:t> : difficile à discriminer de la réaction à la perfusion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4" y="4607157"/>
            <a:ext cx="1024080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Neurotoxicité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1319" y="1815428"/>
            <a:ext cx="11386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Céphalées, tremblement, paresthésie, convulsion, encéphalopathie …  </a:t>
            </a:r>
          </a:p>
          <a:p>
            <a:endParaRPr lang="fr-FR" dirty="0"/>
          </a:p>
          <a:p>
            <a:r>
              <a:rPr lang="fr-FR" dirty="0"/>
              <a:t>Délai médian : 14 jours </a:t>
            </a:r>
          </a:p>
          <a:p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Décrits chez 66% des patients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De grade &gt;3 chez 12% des patients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b="1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4848" y="1184453"/>
            <a:ext cx="93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err="1"/>
              <a:t>Blinatumomab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r="610"/>
          <a:stretch/>
        </p:blipFill>
        <p:spPr>
          <a:xfrm>
            <a:off x="4053630" y="3831212"/>
            <a:ext cx="4075632" cy="26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Hépatotoxicité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2" y="1523150"/>
            <a:ext cx="6596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Bilan hépatique : avant le début et pendant le traitement (48 premières heures des 2 premiers cycles)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Signes cliniques : élévation de la bilirubine totale, hépatomégalie, prise de poids rapide, ascite </a:t>
            </a:r>
          </a:p>
          <a:p>
            <a:endParaRPr lang="fr-FR" dirty="0"/>
          </a:p>
          <a:p>
            <a:r>
              <a:rPr lang="fr-FR" dirty="0"/>
              <a:t>Bilan hépatique : avant et après chaque dose</a:t>
            </a:r>
          </a:p>
          <a:p>
            <a:endParaRPr lang="fr-FR" dirty="0"/>
          </a:p>
          <a:p>
            <a:r>
              <a:rPr lang="fr-FR" dirty="0"/>
              <a:t>Vigilance particulière pendant le 1</a:t>
            </a:r>
            <a:r>
              <a:rPr lang="fr-FR" baseline="30000" dirty="0"/>
              <a:t>er</a:t>
            </a:r>
            <a:r>
              <a:rPr lang="fr-FR" dirty="0"/>
              <a:t> mois post GCSH si allogreffe 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8083" y="1621802"/>
            <a:ext cx="93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err="1"/>
              <a:t>Blinatumomab</a:t>
            </a:r>
            <a:r>
              <a:rPr lang="fr-FR" dirty="0"/>
              <a:t> : </a:t>
            </a:r>
            <a:r>
              <a:rPr lang="fr-FR" dirty="0" err="1"/>
              <a:t>hépatotoxicité</a:t>
            </a:r>
            <a:r>
              <a:rPr lang="fr-FR" dirty="0"/>
              <a:t> : 22,4% des patients – délai moyen : 4 jours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8081" y="3202456"/>
            <a:ext cx="93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err="1"/>
              <a:t>Inotuzumab</a:t>
            </a:r>
            <a:r>
              <a:rPr lang="fr-FR" dirty="0"/>
              <a:t> :  MVO/SOS : 14% des patients  - 23% si </a:t>
            </a:r>
            <a:r>
              <a:rPr lang="fr-FR" dirty="0" err="1"/>
              <a:t>alloG</a:t>
            </a:r>
            <a:r>
              <a:rPr lang="fr-FR" dirty="0"/>
              <a:t> – délai moyen : 56 jours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87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Hépatotoxicité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2" y="1523150"/>
            <a:ext cx="6596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Bilan hépatique : avant le début et pendant le traitement (48 premières heures des 2 premiers cycles)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Signes cliniques : élévation de la bilirubine totale, hépatomégalie, prise de poids rapide, ascite </a:t>
            </a:r>
          </a:p>
          <a:p>
            <a:endParaRPr lang="fr-FR" dirty="0"/>
          </a:p>
          <a:p>
            <a:r>
              <a:rPr lang="fr-FR" dirty="0"/>
              <a:t>Bilan hépatique : avant et après chaque dose</a:t>
            </a:r>
          </a:p>
          <a:p>
            <a:endParaRPr lang="fr-FR" dirty="0"/>
          </a:p>
          <a:p>
            <a:r>
              <a:rPr lang="fr-FR" dirty="0"/>
              <a:t>Vigilance particulière pendant le 1</a:t>
            </a:r>
            <a:r>
              <a:rPr lang="fr-FR" baseline="30000" dirty="0"/>
              <a:t>er</a:t>
            </a:r>
            <a:r>
              <a:rPr lang="fr-FR" dirty="0"/>
              <a:t> mois post GCSH si allogreffe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101691" y="2268133"/>
            <a:ext cx="377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De courte durée, spontanément résolutif sans arrêt de traitement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01692" y="4593771"/>
            <a:ext cx="377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Arrêt définitif du traitement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6650182" y="2351314"/>
            <a:ext cx="961901" cy="593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6650181" y="4513370"/>
            <a:ext cx="961901" cy="593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8083" y="1621802"/>
            <a:ext cx="93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err="1"/>
              <a:t>Blinatumomab</a:t>
            </a:r>
            <a:r>
              <a:rPr lang="fr-FR" dirty="0"/>
              <a:t> : </a:t>
            </a:r>
            <a:r>
              <a:rPr lang="fr-FR" dirty="0" err="1"/>
              <a:t>hépatotoxicité</a:t>
            </a:r>
            <a:r>
              <a:rPr lang="fr-FR" dirty="0"/>
              <a:t> : 22,4% des patients – délai moyen : 4 jours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8081" y="3202456"/>
            <a:ext cx="93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err="1"/>
              <a:t>Inotuzumab</a:t>
            </a:r>
            <a:r>
              <a:rPr lang="fr-FR" dirty="0"/>
              <a:t> :  MVO/SOS : 14% des patients  - 23% si </a:t>
            </a:r>
            <a:r>
              <a:rPr lang="fr-FR" dirty="0" err="1"/>
              <a:t>alloG</a:t>
            </a:r>
            <a:r>
              <a:rPr lang="fr-FR" dirty="0"/>
              <a:t> – délai moyen : 56 jours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69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7" y="2850350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Inhibiteurs de tyrosine </a:t>
            </a:r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kianse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5" name="Google Shape;896;p40"/>
          <p:cNvGrpSpPr/>
          <p:nvPr/>
        </p:nvGrpSpPr>
        <p:grpSpPr>
          <a:xfrm>
            <a:off x="10319968" y="619304"/>
            <a:ext cx="1464841" cy="1306153"/>
            <a:chOff x="9294422" y="870750"/>
            <a:chExt cx="697277" cy="621711"/>
          </a:xfrm>
        </p:grpSpPr>
        <p:sp>
          <p:nvSpPr>
            <p:cNvPr id="6" name="Google Shape;897;p40"/>
            <p:cNvSpPr/>
            <p:nvPr/>
          </p:nvSpPr>
          <p:spPr>
            <a:xfrm>
              <a:off x="9294422" y="870750"/>
              <a:ext cx="697277" cy="621711"/>
            </a:xfrm>
            <a:custGeom>
              <a:avLst/>
              <a:gdLst/>
              <a:ahLst/>
              <a:cxnLst/>
              <a:rect l="l" t="t" r="r" b="b"/>
              <a:pathLst>
                <a:path w="11931" h="10638" extrusionOk="0">
                  <a:moveTo>
                    <a:pt x="6443" y="1"/>
                  </a:moveTo>
                  <a:cubicBezTo>
                    <a:pt x="6309" y="1"/>
                    <a:pt x="6181" y="8"/>
                    <a:pt x="6062" y="22"/>
                  </a:cubicBezTo>
                  <a:cubicBezTo>
                    <a:pt x="6062" y="22"/>
                    <a:pt x="2509" y="22"/>
                    <a:pt x="1152" y="2423"/>
                  </a:cubicBezTo>
                  <a:cubicBezTo>
                    <a:pt x="0" y="4458"/>
                    <a:pt x="484" y="7655"/>
                    <a:pt x="3295" y="8883"/>
                  </a:cubicBezTo>
                  <a:cubicBezTo>
                    <a:pt x="3241" y="9561"/>
                    <a:pt x="3176" y="10519"/>
                    <a:pt x="3295" y="10627"/>
                  </a:cubicBezTo>
                  <a:cubicBezTo>
                    <a:pt x="3301" y="10634"/>
                    <a:pt x="3311" y="10638"/>
                    <a:pt x="3324" y="10638"/>
                  </a:cubicBezTo>
                  <a:cubicBezTo>
                    <a:pt x="3515" y="10638"/>
                    <a:pt x="4340" y="9847"/>
                    <a:pt x="4834" y="9303"/>
                  </a:cubicBezTo>
                  <a:lnTo>
                    <a:pt x="4942" y="9313"/>
                  </a:lnTo>
                  <a:cubicBezTo>
                    <a:pt x="5394" y="9370"/>
                    <a:pt x="5829" y="9398"/>
                    <a:pt x="6245" y="9398"/>
                  </a:cubicBezTo>
                  <a:cubicBezTo>
                    <a:pt x="9758" y="9398"/>
                    <a:pt x="11931" y="7422"/>
                    <a:pt x="11488" y="4361"/>
                  </a:cubicBezTo>
                  <a:cubicBezTo>
                    <a:pt x="11038" y="1185"/>
                    <a:pt x="8171" y="1"/>
                    <a:pt x="6443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98;p40"/>
            <p:cNvSpPr/>
            <p:nvPr/>
          </p:nvSpPr>
          <p:spPr>
            <a:xfrm>
              <a:off x="9725432" y="993420"/>
              <a:ext cx="135294" cy="135353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2" y="1"/>
                  </a:moveTo>
                  <a:cubicBezTo>
                    <a:pt x="517" y="1"/>
                    <a:pt x="0" y="518"/>
                    <a:pt x="0" y="1164"/>
                  </a:cubicBezTo>
                  <a:cubicBezTo>
                    <a:pt x="0" y="1799"/>
                    <a:pt x="517" y="2316"/>
                    <a:pt x="1152" y="2316"/>
                  </a:cubicBezTo>
                  <a:cubicBezTo>
                    <a:pt x="1798" y="2316"/>
                    <a:pt x="2315" y="1799"/>
                    <a:pt x="2315" y="1164"/>
                  </a:cubicBezTo>
                  <a:cubicBezTo>
                    <a:pt x="2315" y="518"/>
                    <a:pt x="1798" y="1"/>
                    <a:pt x="1152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99;p40"/>
            <p:cNvSpPr/>
            <p:nvPr/>
          </p:nvSpPr>
          <p:spPr>
            <a:xfrm>
              <a:off x="9768211" y="993420"/>
              <a:ext cx="51663" cy="134710"/>
            </a:xfrm>
            <a:custGeom>
              <a:avLst/>
              <a:gdLst/>
              <a:ahLst/>
              <a:cxnLst/>
              <a:rect l="l" t="t" r="r" b="b"/>
              <a:pathLst>
                <a:path w="884" h="2305" extrusionOk="0">
                  <a:moveTo>
                    <a:pt x="345" y="1"/>
                  </a:moveTo>
                  <a:cubicBezTo>
                    <a:pt x="226" y="1"/>
                    <a:pt x="108" y="33"/>
                    <a:pt x="0" y="76"/>
                  </a:cubicBezTo>
                  <a:cubicBezTo>
                    <a:pt x="0" y="76"/>
                    <a:pt x="568" y="2305"/>
                    <a:pt x="592" y="2305"/>
                  </a:cubicBezTo>
                  <a:cubicBezTo>
                    <a:pt x="592" y="2305"/>
                    <a:pt x="592" y="2305"/>
                    <a:pt x="592" y="2305"/>
                  </a:cubicBezTo>
                  <a:cubicBezTo>
                    <a:pt x="689" y="2283"/>
                    <a:pt x="786" y="2262"/>
                    <a:pt x="883" y="222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00;p40"/>
            <p:cNvSpPr/>
            <p:nvPr/>
          </p:nvSpPr>
          <p:spPr>
            <a:xfrm>
              <a:off x="9420248" y="1075881"/>
              <a:ext cx="135937" cy="135937"/>
            </a:xfrm>
            <a:custGeom>
              <a:avLst/>
              <a:gdLst/>
              <a:ahLst/>
              <a:cxnLst/>
              <a:rect l="l" t="t" r="r" b="b"/>
              <a:pathLst>
                <a:path w="2326" h="2326" extrusionOk="0">
                  <a:moveTo>
                    <a:pt x="1163" y="0"/>
                  </a:moveTo>
                  <a:cubicBezTo>
                    <a:pt x="528" y="0"/>
                    <a:pt x="0" y="528"/>
                    <a:pt x="0" y="1163"/>
                  </a:cubicBezTo>
                  <a:cubicBezTo>
                    <a:pt x="0" y="1809"/>
                    <a:pt x="528" y="2326"/>
                    <a:pt x="1163" y="2326"/>
                  </a:cubicBezTo>
                  <a:cubicBezTo>
                    <a:pt x="1809" y="2326"/>
                    <a:pt x="2326" y="1809"/>
                    <a:pt x="2326" y="1163"/>
                  </a:cubicBezTo>
                  <a:cubicBezTo>
                    <a:pt x="2326" y="528"/>
                    <a:pt x="1809" y="0"/>
                    <a:pt x="1163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1;p40"/>
            <p:cNvSpPr/>
            <p:nvPr/>
          </p:nvSpPr>
          <p:spPr>
            <a:xfrm>
              <a:off x="9464254" y="1076466"/>
              <a:ext cx="51079" cy="134768"/>
            </a:xfrm>
            <a:custGeom>
              <a:avLst/>
              <a:gdLst/>
              <a:ahLst/>
              <a:cxnLst/>
              <a:rect l="l" t="t" r="r" b="b"/>
              <a:pathLst>
                <a:path w="874" h="2306" extrusionOk="0">
                  <a:moveTo>
                    <a:pt x="335" y="1"/>
                  </a:moveTo>
                  <a:cubicBezTo>
                    <a:pt x="216" y="1"/>
                    <a:pt x="98" y="22"/>
                    <a:pt x="1" y="76"/>
                  </a:cubicBezTo>
                  <a:cubicBezTo>
                    <a:pt x="1" y="76"/>
                    <a:pt x="561" y="2305"/>
                    <a:pt x="593" y="2305"/>
                  </a:cubicBezTo>
                  <a:cubicBezTo>
                    <a:pt x="690" y="2283"/>
                    <a:pt x="776" y="2262"/>
                    <a:pt x="873" y="2219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2;p40"/>
            <p:cNvSpPr/>
            <p:nvPr/>
          </p:nvSpPr>
          <p:spPr>
            <a:xfrm>
              <a:off x="9551742" y="951926"/>
              <a:ext cx="135996" cy="135294"/>
            </a:xfrm>
            <a:custGeom>
              <a:avLst/>
              <a:gdLst/>
              <a:ahLst/>
              <a:cxnLst/>
              <a:rect l="l" t="t" r="r" b="b"/>
              <a:pathLst>
                <a:path w="2327" h="2315" extrusionOk="0">
                  <a:moveTo>
                    <a:pt x="1163" y="0"/>
                  </a:moveTo>
                  <a:cubicBezTo>
                    <a:pt x="517" y="0"/>
                    <a:pt x="1" y="517"/>
                    <a:pt x="1" y="1152"/>
                  </a:cubicBezTo>
                  <a:cubicBezTo>
                    <a:pt x="1" y="1798"/>
                    <a:pt x="517" y="2315"/>
                    <a:pt x="1163" y="2315"/>
                  </a:cubicBezTo>
                  <a:cubicBezTo>
                    <a:pt x="1799" y="2315"/>
                    <a:pt x="2326" y="1798"/>
                    <a:pt x="2326" y="1152"/>
                  </a:cubicBezTo>
                  <a:cubicBezTo>
                    <a:pt x="2326" y="517"/>
                    <a:pt x="1799" y="0"/>
                    <a:pt x="1163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3;p40"/>
            <p:cNvSpPr/>
            <p:nvPr/>
          </p:nvSpPr>
          <p:spPr>
            <a:xfrm>
              <a:off x="9561794" y="968290"/>
              <a:ext cx="116476" cy="98826"/>
            </a:xfrm>
            <a:custGeom>
              <a:avLst/>
              <a:gdLst/>
              <a:ahLst/>
              <a:cxnLst/>
              <a:rect l="l" t="t" r="r" b="b"/>
              <a:pathLst>
                <a:path w="1993" h="1691" extrusionOk="0">
                  <a:moveTo>
                    <a:pt x="227" y="0"/>
                  </a:moveTo>
                  <a:cubicBezTo>
                    <a:pt x="130" y="75"/>
                    <a:pt x="55" y="162"/>
                    <a:pt x="1" y="269"/>
                  </a:cubicBezTo>
                  <a:cubicBezTo>
                    <a:pt x="1" y="269"/>
                    <a:pt x="1772" y="1691"/>
                    <a:pt x="1820" y="1691"/>
                  </a:cubicBezTo>
                  <a:cubicBezTo>
                    <a:pt x="1820" y="1691"/>
                    <a:pt x="1820" y="1691"/>
                    <a:pt x="1820" y="1690"/>
                  </a:cubicBezTo>
                  <a:cubicBezTo>
                    <a:pt x="1885" y="1615"/>
                    <a:pt x="1939" y="1540"/>
                    <a:pt x="1993" y="145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04;p40"/>
            <p:cNvSpPr/>
            <p:nvPr/>
          </p:nvSpPr>
          <p:spPr>
            <a:xfrm>
              <a:off x="9552385" y="1186337"/>
              <a:ext cx="84508" cy="84625"/>
            </a:xfrm>
            <a:custGeom>
              <a:avLst/>
              <a:gdLst/>
              <a:ahLst/>
              <a:cxnLst/>
              <a:rect l="l" t="t" r="r" b="b"/>
              <a:pathLst>
                <a:path w="1446" h="1448" extrusionOk="0">
                  <a:moveTo>
                    <a:pt x="727" y="1"/>
                  </a:moveTo>
                  <a:cubicBezTo>
                    <a:pt x="473" y="1"/>
                    <a:pt x="224" y="149"/>
                    <a:pt x="162" y="490"/>
                  </a:cubicBezTo>
                  <a:lnTo>
                    <a:pt x="0" y="1179"/>
                  </a:lnTo>
                  <a:lnTo>
                    <a:pt x="1152" y="1448"/>
                  </a:lnTo>
                  <a:lnTo>
                    <a:pt x="1314" y="759"/>
                  </a:lnTo>
                  <a:cubicBezTo>
                    <a:pt x="1446" y="293"/>
                    <a:pt x="1082" y="1"/>
                    <a:pt x="727" y="1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5;p40"/>
            <p:cNvSpPr/>
            <p:nvPr/>
          </p:nvSpPr>
          <p:spPr>
            <a:xfrm>
              <a:off x="9537950" y="1255182"/>
              <a:ext cx="81820" cy="77086"/>
            </a:xfrm>
            <a:custGeom>
              <a:avLst/>
              <a:gdLst/>
              <a:ahLst/>
              <a:cxnLst/>
              <a:rect l="l" t="t" r="r" b="b"/>
              <a:pathLst>
                <a:path w="1400" h="1319" extrusionOk="0">
                  <a:moveTo>
                    <a:pt x="247" y="1"/>
                  </a:moveTo>
                  <a:lnTo>
                    <a:pt x="107" y="593"/>
                  </a:lnTo>
                  <a:cubicBezTo>
                    <a:pt x="0" y="1040"/>
                    <a:pt x="351" y="1318"/>
                    <a:pt x="696" y="1318"/>
                  </a:cubicBezTo>
                  <a:cubicBezTo>
                    <a:pt x="941" y="1318"/>
                    <a:pt x="1183" y="1179"/>
                    <a:pt x="1259" y="862"/>
                  </a:cubicBezTo>
                  <a:lnTo>
                    <a:pt x="1399" y="2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6;p40"/>
            <p:cNvSpPr/>
            <p:nvPr/>
          </p:nvSpPr>
          <p:spPr>
            <a:xfrm>
              <a:off x="9739867" y="1229409"/>
              <a:ext cx="98242" cy="77845"/>
            </a:xfrm>
            <a:custGeom>
              <a:avLst/>
              <a:gdLst/>
              <a:ahLst/>
              <a:cxnLst/>
              <a:rect l="l" t="t" r="r" b="b"/>
              <a:pathLst>
                <a:path w="1681" h="1332" extrusionOk="0">
                  <a:moveTo>
                    <a:pt x="270" y="0"/>
                  </a:moveTo>
                  <a:lnTo>
                    <a:pt x="1" y="1152"/>
                  </a:lnTo>
                  <a:lnTo>
                    <a:pt x="690" y="1314"/>
                  </a:lnTo>
                  <a:cubicBezTo>
                    <a:pt x="743" y="1326"/>
                    <a:pt x="795" y="1331"/>
                    <a:pt x="843" y="1331"/>
                  </a:cubicBezTo>
                  <a:cubicBezTo>
                    <a:pt x="1497" y="1331"/>
                    <a:pt x="1680" y="322"/>
                    <a:pt x="959" y="162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7;p40"/>
            <p:cNvSpPr/>
            <p:nvPr/>
          </p:nvSpPr>
          <p:spPr>
            <a:xfrm>
              <a:off x="9665646" y="1220467"/>
              <a:ext cx="90001" cy="76326"/>
            </a:xfrm>
            <a:custGeom>
              <a:avLst/>
              <a:gdLst/>
              <a:ahLst/>
              <a:cxnLst/>
              <a:rect l="l" t="t" r="r" b="b"/>
              <a:pathLst>
                <a:path w="1540" h="1306" extrusionOk="0">
                  <a:moveTo>
                    <a:pt x="821" y="1"/>
                  </a:moveTo>
                  <a:cubicBezTo>
                    <a:pt x="188" y="1"/>
                    <a:pt x="1" y="973"/>
                    <a:pt x="679" y="1165"/>
                  </a:cubicBezTo>
                  <a:lnTo>
                    <a:pt x="1271" y="1305"/>
                  </a:lnTo>
                  <a:lnTo>
                    <a:pt x="1540" y="153"/>
                  </a:lnTo>
                  <a:lnTo>
                    <a:pt x="948" y="13"/>
                  </a:lnTo>
                  <a:cubicBezTo>
                    <a:pt x="904" y="5"/>
                    <a:pt x="861" y="1"/>
                    <a:pt x="82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8;p40"/>
            <p:cNvSpPr/>
            <p:nvPr/>
          </p:nvSpPr>
          <p:spPr>
            <a:xfrm>
              <a:off x="9668802" y="1129356"/>
              <a:ext cx="95028" cy="76910"/>
            </a:xfrm>
            <a:custGeom>
              <a:avLst/>
              <a:gdLst/>
              <a:ahLst/>
              <a:cxnLst/>
              <a:rect l="l" t="t" r="r" b="b"/>
              <a:pathLst>
                <a:path w="1626" h="1316" extrusionOk="0">
                  <a:moveTo>
                    <a:pt x="269" y="0"/>
                  </a:moveTo>
                  <a:lnTo>
                    <a:pt x="0" y="1152"/>
                  </a:lnTo>
                  <a:lnTo>
                    <a:pt x="678" y="1303"/>
                  </a:lnTo>
                  <a:cubicBezTo>
                    <a:pt x="723" y="1312"/>
                    <a:pt x="766" y="1315"/>
                    <a:pt x="807" y="1315"/>
                  </a:cubicBezTo>
                  <a:cubicBezTo>
                    <a:pt x="1448" y="1315"/>
                    <a:pt x="1626" y="343"/>
                    <a:pt x="948" y="15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9;p40"/>
            <p:cNvSpPr/>
            <p:nvPr/>
          </p:nvSpPr>
          <p:spPr>
            <a:xfrm>
              <a:off x="9593937" y="1120414"/>
              <a:ext cx="90644" cy="76326"/>
            </a:xfrm>
            <a:custGeom>
              <a:avLst/>
              <a:gdLst/>
              <a:ahLst/>
              <a:cxnLst/>
              <a:rect l="l" t="t" r="r" b="b"/>
              <a:pathLst>
                <a:path w="1551" h="1306" extrusionOk="0">
                  <a:moveTo>
                    <a:pt x="829" y="1"/>
                  </a:moveTo>
                  <a:cubicBezTo>
                    <a:pt x="188" y="1"/>
                    <a:pt x="1" y="973"/>
                    <a:pt x="689" y="1165"/>
                  </a:cubicBezTo>
                  <a:lnTo>
                    <a:pt x="1281" y="1305"/>
                  </a:lnTo>
                  <a:lnTo>
                    <a:pt x="1550" y="153"/>
                  </a:lnTo>
                  <a:lnTo>
                    <a:pt x="958" y="13"/>
                  </a:lnTo>
                  <a:cubicBezTo>
                    <a:pt x="913" y="5"/>
                    <a:pt x="871" y="1"/>
                    <a:pt x="82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11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Thérapie ciblée : définition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1982" y="1650610"/>
            <a:ext cx="60658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435925" y="1666486"/>
            <a:ext cx="3240087" cy="727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Bloquer le signal (ligand) avant qu’il n’atteigne sa cible</a:t>
            </a:r>
          </a:p>
          <a:p>
            <a:pPr algn="ctr"/>
            <a:endParaRPr lang="fr-FR" sz="500" b="1" dirty="0">
              <a:solidFill>
                <a:srgbClr val="00206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482464" y="3163498"/>
            <a:ext cx="2800350" cy="652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Bloquer le site de fixation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sur le récepteur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350868" y="4387460"/>
            <a:ext cx="2879725" cy="596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Empêcher le récepteur de s’activer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979228" y="5539985"/>
            <a:ext cx="3475037" cy="596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Inhiber un acteur intracellulaire transducteur du signal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5107565" y="4819260"/>
            <a:ext cx="1871663" cy="86360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123689" y="2514211"/>
            <a:ext cx="3455988" cy="3667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Anticorps monoclonaux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944302" y="5052623"/>
            <a:ext cx="3814762" cy="3667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Inhibiteurs de kinases</a:t>
            </a:r>
          </a:p>
        </p:txBody>
      </p:sp>
      <p:sp>
        <p:nvSpPr>
          <p:cNvPr id="29" name="ZoneTexte 13">
            <a:extLst>
              <a:ext uri="{FF2B5EF4-FFF2-40B4-BE49-F238E27FC236}">
                <a16:creationId xmlns:a16="http://schemas.microsoft.com/office/drawing/2014/main" id="{4329D853-B000-4E0D-814A-84A172DDB342}"/>
              </a:ext>
            </a:extLst>
          </p:cNvPr>
          <p:cNvSpPr txBox="1"/>
          <p:nvPr/>
        </p:nvSpPr>
        <p:spPr>
          <a:xfrm>
            <a:off x="554630" y="1235158"/>
            <a:ext cx="10890233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fr-FR" altLang="fr-FR" sz="1800" dirty="0">
                <a:solidFill>
                  <a:srgbClr val="0070C0"/>
                </a:solidFill>
                <a:latin typeface="+mj-lt"/>
                <a:sym typeface="Wingdings" pitchFamily="2" charset="2"/>
              </a:rPr>
              <a:t>Cibler spécifiquement les cellules cancéreuses en préservant les cellules saines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21356" y="4387460"/>
            <a:ext cx="1654806" cy="1000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Destruction des cellules en division</a:t>
            </a:r>
          </a:p>
          <a:p>
            <a:pPr algn="ctr"/>
            <a:endParaRPr lang="fr-FR" sz="500" b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361982" y="5052623"/>
            <a:ext cx="7902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4630" y="5998434"/>
            <a:ext cx="3814762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Chimiothérapie cytotoxique</a:t>
            </a:r>
          </a:p>
        </p:txBody>
      </p:sp>
    </p:spTree>
    <p:extLst>
      <p:ext uri="{BB962C8B-B14F-4D97-AF65-F5344CB8AC3E}">
        <p14:creationId xmlns:p14="http://schemas.microsoft.com/office/powerpoint/2010/main" val="388968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6ED6A8D-8242-46DD-25D4-70454AC9AA03}"/>
              </a:ext>
            </a:extLst>
          </p:cNvPr>
          <p:cNvSpPr/>
          <p:nvPr/>
        </p:nvSpPr>
        <p:spPr>
          <a:xfrm>
            <a:off x="5805085" y="4366608"/>
            <a:ext cx="207369" cy="9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9E3EC9-63C5-CD1A-59DD-901F27EE7450}"/>
              </a:ext>
            </a:extLst>
          </p:cNvPr>
          <p:cNvSpPr/>
          <p:nvPr/>
        </p:nvSpPr>
        <p:spPr>
          <a:xfrm>
            <a:off x="5801542" y="4314335"/>
            <a:ext cx="210912" cy="5227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LAL Ph+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1523150"/>
            <a:ext cx="113867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20 à 30% des LAL de l’adulte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Incidence augmentant avec l’âge : jusqu’à 50% si &gt; 50 ans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FF48599-4B80-DC9C-D754-7A4D0F0F1D55}"/>
              </a:ext>
            </a:extLst>
          </p:cNvPr>
          <p:cNvSpPr/>
          <p:nvPr/>
        </p:nvSpPr>
        <p:spPr>
          <a:xfrm>
            <a:off x="2393812" y="3882427"/>
            <a:ext cx="217282" cy="287992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F995D-6D9D-DA27-530C-1B38EB6A7067}"/>
              </a:ext>
            </a:extLst>
          </p:cNvPr>
          <p:cNvSpPr/>
          <p:nvPr/>
        </p:nvSpPr>
        <p:spPr>
          <a:xfrm>
            <a:off x="1236885" y="4461891"/>
            <a:ext cx="211672" cy="151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11F8E-FD62-627B-49A9-719DEFBF53BA}"/>
              </a:ext>
            </a:extLst>
          </p:cNvPr>
          <p:cNvSpPr/>
          <p:nvPr/>
        </p:nvSpPr>
        <p:spPr>
          <a:xfrm>
            <a:off x="2399812" y="4311192"/>
            <a:ext cx="209511" cy="15069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5B67C3F-C0B3-A03D-E1A6-4E14FB969A9D}"/>
              </a:ext>
            </a:extLst>
          </p:cNvPr>
          <p:cNvCxnSpPr/>
          <p:nvPr/>
        </p:nvCxnSpPr>
        <p:spPr>
          <a:xfrm>
            <a:off x="914400" y="4533337"/>
            <a:ext cx="859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6AB6A1F-1713-9C6C-0600-1A893B57B913}"/>
              </a:ext>
            </a:extLst>
          </p:cNvPr>
          <p:cNvCxnSpPr/>
          <p:nvPr/>
        </p:nvCxnSpPr>
        <p:spPr>
          <a:xfrm>
            <a:off x="914400" y="4833084"/>
            <a:ext cx="859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A00EB9C-DB0D-2B94-81A2-B514C55526EF}"/>
              </a:ext>
            </a:extLst>
          </p:cNvPr>
          <p:cNvCxnSpPr/>
          <p:nvPr/>
        </p:nvCxnSpPr>
        <p:spPr>
          <a:xfrm>
            <a:off x="2072827" y="4363462"/>
            <a:ext cx="859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66935AC-B573-2035-829B-C1C6A451757A}"/>
              </a:ext>
            </a:extLst>
          </p:cNvPr>
          <p:cNvCxnSpPr/>
          <p:nvPr/>
        </p:nvCxnSpPr>
        <p:spPr>
          <a:xfrm>
            <a:off x="2064193" y="4833364"/>
            <a:ext cx="859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A3BBC0C-63CE-0B9B-24E3-E78924F2C93F}"/>
              </a:ext>
            </a:extLst>
          </p:cNvPr>
          <p:cNvCxnSpPr/>
          <p:nvPr/>
        </p:nvCxnSpPr>
        <p:spPr>
          <a:xfrm flipV="1">
            <a:off x="1773646" y="4363462"/>
            <a:ext cx="299181" cy="4696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699190D-49D5-43F8-8B6D-FD3373280592}"/>
              </a:ext>
            </a:extLst>
          </p:cNvPr>
          <p:cNvCxnSpPr/>
          <p:nvPr/>
        </p:nvCxnSpPr>
        <p:spPr>
          <a:xfrm>
            <a:off x="1773646" y="4533337"/>
            <a:ext cx="290547" cy="299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3B3BA30-10ED-64C0-0079-C6DDAF582415}"/>
              </a:ext>
            </a:extLst>
          </p:cNvPr>
          <p:cNvSpPr txBox="1"/>
          <p:nvPr/>
        </p:nvSpPr>
        <p:spPr>
          <a:xfrm>
            <a:off x="847273" y="4255260"/>
            <a:ext cx="64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ABL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DBC885-38A7-F049-0713-2D0717C22C73}"/>
              </a:ext>
            </a:extLst>
          </p:cNvPr>
          <p:cNvSpPr txBox="1"/>
          <p:nvPr/>
        </p:nvSpPr>
        <p:spPr>
          <a:xfrm>
            <a:off x="1967554" y="4105765"/>
            <a:ext cx="64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BCR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E6B074-2CCF-195F-41C7-8B64CA9C0901}"/>
              </a:ext>
            </a:extLst>
          </p:cNvPr>
          <p:cNvSpPr/>
          <p:nvPr/>
        </p:nvSpPr>
        <p:spPr>
          <a:xfrm>
            <a:off x="4427897" y="4497075"/>
            <a:ext cx="208282" cy="49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3625DC-D1C9-9793-9E28-71C8EC79086D}"/>
              </a:ext>
            </a:extLst>
          </p:cNvPr>
          <p:cNvSpPr/>
          <p:nvPr/>
        </p:nvSpPr>
        <p:spPr>
          <a:xfrm>
            <a:off x="4432474" y="4546188"/>
            <a:ext cx="202371" cy="9503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B5CA0D4-1A7C-6096-B4C2-870B55D611AD}"/>
              </a:ext>
            </a:extLst>
          </p:cNvPr>
          <p:cNvSpPr txBox="1"/>
          <p:nvPr/>
        </p:nvSpPr>
        <p:spPr>
          <a:xfrm>
            <a:off x="4615769" y="4444713"/>
            <a:ext cx="926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ABL - BCR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5C61FA9-D9C6-00BE-3877-6565355D006C}"/>
              </a:ext>
            </a:extLst>
          </p:cNvPr>
          <p:cNvSpPr/>
          <p:nvPr/>
        </p:nvSpPr>
        <p:spPr>
          <a:xfrm>
            <a:off x="5798717" y="3882427"/>
            <a:ext cx="217282" cy="287992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25292EC-41E7-1514-81E9-3E80F7F3AA6D}"/>
              </a:ext>
            </a:extLst>
          </p:cNvPr>
          <p:cNvGrpSpPr/>
          <p:nvPr/>
        </p:nvGrpSpPr>
        <p:grpSpPr>
          <a:xfrm>
            <a:off x="5221858" y="4177336"/>
            <a:ext cx="1457608" cy="1119945"/>
            <a:chOff x="2726150" y="5283326"/>
            <a:chExt cx="1457608" cy="1119945"/>
          </a:xfrm>
          <a:noFill/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E77D6EF-1FE0-A775-D8E9-10B5B3B289FA}"/>
                </a:ext>
              </a:extLst>
            </p:cNvPr>
            <p:cNvSpPr txBox="1"/>
            <p:nvPr/>
          </p:nvSpPr>
          <p:spPr>
            <a:xfrm>
              <a:off x="2726150" y="5941606"/>
              <a:ext cx="145760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Chromosome</a:t>
              </a:r>
            </a:p>
            <a:p>
              <a:pPr algn="ctr"/>
              <a:r>
                <a:rPr lang="fr-FR" sz="1200" b="1" dirty="0"/>
                <a:t>Philadelphie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15CD717F-569B-3221-C071-5520B114B9F3}"/>
                </a:ext>
              </a:extLst>
            </p:cNvPr>
            <p:cNvSpPr/>
            <p:nvPr/>
          </p:nvSpPr>
          <p:spPr>
            <a:xfrm>
              <a:off x="3303006" y="5283326"/>
              <a:ext cx="217283" cy="655748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80D23868-C355-D8AC-311F-A1BBFC456AE5}"/>
              </a:ext>
            </a:extLst>
          </p:cNvPr>
          <p:cNvSpPr txBox="1"/>
          <p:nvPr/>
        </p:nvSpPr>
        <p:spPr>
          <a:xfrm>
            <a:off x="5950662" y="4311192"/>
            <a:ext cx="82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BCR - ABL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6B62404-1F9E-724B-5921-4E6BACDC2F13}"/>
              </a:ext>
            </a:extLst>
          </p:cNvPr>
          <p:cNvGrpSpPr/>
          <p:nvPr/>
        </p:nvGrpSpPr>
        <p:grpSpPr>
          <a:xfrm>
            <a:off x="4423840" y="3128313"/>
            <a:ext cx="217284" cy="1702052"/>
            <a:chOff x="2462542" y="4237022"/>
            <a:chExt cx="217284" cy="1702052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E039226E-97A9-1316-0CDA-B45BDB314586}"/>
                </a:ext>
              </a:extLst>
            </p:cNvPr>
            <p:cNvSpPr/>
            <p:nvPr/>
          </p:nvSpPr>
          <p:spPr>
            <a:xfrm>
              <a:off x="2462543" y="4237022"/>
              <a:ext cx="217283" cy="559553"/>
            </a:xfrm>
            <a:prstGeom prst="round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1999E200-11ED-32CD-02F8-3D7C170FEA2E}"/>
                </a:ext>
              </a:extLst>
            </p:cNvPr>
            <p:cNvSpPr/>
            <p:nvPr/>
          </p:nvSpPr>
          <p:spPr>
            <a:xfrm>
              <a:off x="2462542" y="4803492"/>
              <a:ext cx="217283" cy="1135582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9D293C1-12F7-5A35-7346-7CD1A6251137}"/>
              </a:ext>
            </a:extLst>
          </p:cNvPr>
          <p:cNvGrpSpPr/>
          <p:nvPr/>
        </p:nvGrpSpPr>
        <p:grpSpPr>
          <a:xfrm>
            <a:off x="606585" y="3131032"/>
            <a:ext cx="1457608" cy="2038743"/>
            <a:chOff x="1837853" y="4237022"/>
            <a:chExt cx="1457608" cy="2038743"/>
          </a:xfrm>
          <a:noFill/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F81347F4-FEEF-3609-F074-745A7AFA3D07}"/>
                </a:ext>
              </a:extLst>
            </p:cNvPr>
            <p:cNvSpPr/>
            <p:nvPr/>
          </p:nvSpPr>
          <p:spPr>
            <a:xfrm>
              <a:off x="2462543" y="4237022"/>
              <a:ext cx="217283" cy="559553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AD72882-1F02-FD12-1F97-565BD9638A86}"/>
                </a:ext>
              </a:extLst>
            </p:cNvPr>
            <p:cNvSpPr/>
            <p:nvPr/>
          </p:nvSpPr>
          <p:spPr>
            <a:xfrm>
              <a:off x="2462542" y="4803492"/>
              <a:ext cx="217283" cy="1135582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43D6189-79EE-B1B5-A749-0FA31DF6C5D4}"/>
                </a:ext>
              </a:extLst>
            </p:cNvPr>
            <p:cNvSpPr txBox="1"/>
            <p:nvPr/>
          </p:nvSpPr>
          <p:spPr>
            <a:xfrm>
              <a:off x="1837853" y="5998766"/>
              <a:ext cx="14576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Chromosome 9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61A1F62-1587-57EE-2043-DAB9062E3304}"/>
              </a:ext>
            </a:extLst>
          </p:cNvPr>
          <p:cNvGrpSpPr/>
          <p:nvPr/>
        </p:nvGrpSpPr>
        <p:grpSpPr>
          <a:xfrm>
            <a:off x="1773646" y="4177336"/>
            <a:ext cx="1457608" cy="992439"/>
            <a:chOff x="2682843" y="5283326"/>
            <a:chExt cx="1457608" cy="992439"/>
          </a:xfrm>
          <a:noFill/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679DFA03-FE3B-1410-86EA-CDFF6E106DED}"/>
                </a:ext>
              </a:extLst>
            </p:cNvPr>
            <p:cNvSpPr/>
            <p:nvPr/>
          </p:nvSpPr>
          <p:spPr>
            <a:xfrm>
              <a:off x="3303006" y="5283326"/>
              <a:ext cx="217283" cy="655748"/>
            </a:xfrm>
            <a:prstGeom prst="roundRect">
              <a:avLst/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229BE2D-DB51-17DE-9DDD-C89CB5907517}"/>
                </a:ext>
              </a:extLst>
            </p:cNvPr>
            <p:cNvSpPr txBox="1"/>
            <p:nvPr/>
          </p:nvSpPr>
          <p:spPr>
            <a:xfrm>
              <a:off x="2682843" y="5998766"/>
              <a:ext cx="14576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Chromosome 22</a:t>
              </a:r>
            </a:p>
          </p:txBody>
        </p:sp>
      </p:grp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B3C6D1A-7A57-8165-7DB7-158FC5AFF1ED}"/>
              </a:ext>
            </a:extLst>
          </p:cNvPr>
          <p:cNvSpPr/>
          <p:nvPr/>
        </p:nvSpPr>
        <p:spPr>
          <a:xfrm>
            <a:off x="3211762" y="4105765"/>
            <a:ext cx="909751" cy="28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0B922C21-D2D5-EC73-B18F-BD5A519C753A}"/>
              </a:ext>
            </a:extLst>
          </p:cNvPr>
          <p:cNvSpPr/>
          <p:nvPr/>
        </p:nvSpPr>
        <p:spPr>
          <a:xfrm>
            <a:off x="7480017" y="4118579"/>
            <a:ext cx="909751" cy="28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1A18EFD-8C00-1690-B6AD-DE560230CA69}"/>
              </a:ext>
            </a:extLst>
          </p:cNvPr>
          <p:cNvSpPr txBox="1"/>
          <p:nvPr/>
        </p:nvSpPr>
        <p:spPr>
          <a:xfrm>
            <a:off x="8577617" y="2807924"/>
            <a:ext cx="302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Oncoprotéine</a:t>
            </a:r>
            <a:r>
              <a:rPr lang="fr-FR" dirty="0"/>
              <a:t> BCR-ABL</a:t>
            </a:r>
          </a:p>
          <a:p>
            <a:pPr algn="ctr"/>
            <a:r>
              <a:rPr lang="fr-FR" dirty="0"/>
              <a:t>Activité constitutive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ym typeface="Wingdings" panose="05000000000000000000" pitchFamily="2" charset="2"/>
              </a:rPr>
              <a:t> Développement de la LAL</a:t>
            </a:r>
            <a:endParaRPr lang="fr-FR" dirty="0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D1D675D5-3CEC-23F8-E409-27C714D49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7039" r="17380" b="1283"/>
          <a:stretch/>
        </p:blipFill>
        <p:spPr>
          <a:xfrm>
            <a:off x="8959647" y="4137251"/>
            <a:ext cx="2597375" cy="220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Inhibiteurs de tyrosine kinase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6F077B-8563-2EE9-1EE3-69543FD90823}"/>
              </a:ext>
            </a:extLst>
          </p:cNvPr>
          <p:cNvSpPr txBox="1"/>
          <p:nvPr/>
        </p:nvSpPr>
        <p:spPr>
          <a:xfrm>
            <a:off x="434572" y="2163778"/>
            <a:ext cx="539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génération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7F195C-5745-3A0A-553B-7231BAEEB6CB}"/>
              </a:ext>
            </a:extLst>
          </p:cNvPr>
          <p:cNvSpPr txBox="1"/>
          <p:nvPr/>
        </p:nvSpPr>
        <p:spPr>
          <a:xfrm>
            <a:off x="6344980" y="2163778"/>
            <a:ext cx="539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génération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5E17D0-4FED-783A-E258-D4CAFBE8B1F1}"/>
              </a:ext>
            </a:extLst>
          </p:cNvPr>
          <p:cNvSpPr/>
          <p:nvPr/>
        </p:nvSpPr>
        <p:spPr>
          <a:xfrm>
            <a:off x="1059255" y="2734146"/>
            <a:ext cx="4065006" cy="694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Imatinib</a:t>
            </a:r>
            <a:r>
              <a:rPr lang="fr-FR" dirty="0"/>
              <a:t> GLIVEC®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A8E548-0262-8EE5-6637-DF245D710351}"/>
              </a:ext>
            </a:extLst>
          </p:cNvPr>
          <p:cNvSpPr/>
          <p:nvPr/>
        </p:nvSpPr>
        <p:spPr>
          <a:xfrm>
            <a:off x="7010409" y="2734146"/>
            <a:ext cx="4065006" cy="2055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>
                    <a:lumMod val="85000"/>
                  </a:schemeClr>
                </a:solidFill>
              </a:rPr>
              <a:t>Nilotinib</a:t>
            </a:r>
            <a:r>
              <a:rPr lang="fr-FR" b="1" dirty="0">
                <a:solidFill>
                  <a:schemeClr val="bg1">
                    <a:lumMod val="85000"/>
                  </a:schemeClr>
                </a:solidFill>
              </a:rPr>
              <a:t> TASIGNA®</a:t>
            </a:r>
          </a:p>
          <a:p>
            <a:pPr algn="ctr"/>
            <a:r>
              <a:rPr lang="fr-FR" b="1" dirty="0" err="1"/>
              <a:t>Dasatinib</a:t>
            </a:r>
            <a:r>
              <a:rPr lang="fr-FR" b="1" dirty="0"/>
              <a:t> SPRYCEL®</a:t>
            </a:r>
          </a:p>
          <a:p>
            <a:pPr algn="ctr"/>
            <a:r>
              <a:rPr lang="fr-FR" b="1" dirty="0" err="1"/>
              <a:t>Ponatinib</a:t>
            </a:r>
            <a:r>
              <a:rPr lang="fr-FR" b="1" dirty="0"/>
              <a:t> ICLUSIG®</a:t>
            </a:r>
          </a:p>
          <a:p>
            <a:pPr algn="ctr"/>
            <a:r>
              <a:rPr lang="fr-FR" i="1" dirty="0" err="1"/>
              <a:t>Asciminib</a:t>
            </a:r>
            <a:r>
              <a:rPr lang="fr-FR" i="1" dirty="0"/>
              <a:t> SCEMBLIX® (AAC)</a:t>
            </a:r>
          </a:p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059255" y="5758274"/>
            <a:ext cx="379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Meilleur profil de sécurité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76067" y="5619774"/>
            <a:ext cx="379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Effets indésirables plus importants</a:t>
            </a:r>
          </a:p>
          <a:p>
            <a:pPr algn="ctr"/>
            <a:r>
              <a:rPr lang="fr-FR" dirty="0"/>
              <a:t>Réponse plus rapide et plus profonde</a:t>
            </a:r>
          </a:p>
        </p:txBody>
      </p:sp>
    </p:spTree>
    <p:extLst>
      <p:ext uri="{BB962C8B-B14F-4D97-AF65-F5344CB8AC3E}">
        <p14:creationId xmlns:p14="http://schemas.microsoft.com/office/powerpoint/2010/main" val="8757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Inhibiteurs de tyrosine kinase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1523150"/>
            <a:ext cx="11386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/>
          </a:p>
          <a:p>
            <a:r>
              <a:rPr lang="fr-FR" sz="2400" b="1" u="sng" dirty="0"/>
              <a:t>Au cœur du traitement des LAL Phi +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400" b="1" dirty="0">
                <a:sym typeface="Wingdings" panose="05000000000000000000" pitchFamily="2" charset="2"/>
              </a:rPr>
              <a:t>I</a:t>
            </a:r>
            <a:r>
              <a:rPr lang="fr-FR" sz="2400" b="1" dirty="0"/>
              <a:t>matinib</a:t>
            </a:r>
            <a:r>
              <a:rPr lang="fr-FR" sz="2400" dirty="0"/>
              <a:t> (GLIVEC) : Dès la 1</a:t>
            </a:r>
            <a:r>
              <a:rPr lang="fr-FR" sz="2400" baseline="30000" dirty="0"/>
              <a:t>ère</a:t>
            </a:r>
            <a:r>
              <a:rPr lang="fr-FR" sz="2400" dirty="0"/>
              <a:t> ligne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400" b="1" dirty="0" err="1"/>
              <a:t>Dasatinib</a:t>
            </a:r>
            <a:r>
              <a:rPr lang="fr-FR" sz="2400" dirty="0"/>
              <a:t> (SPRYCEL) : alternative chez les patients résistants ou intolérants à l’imatinib.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400" dirty="0"/>
              <a:t>En cas de mutation T315I, de résistance ou d’intolérance au </a:t>
            </a:r>
            <a:r>
              <a:rPr lang="fr-FR" sz="2400" dirty="0" err="1"/>
              <a:t>dasatinib</a:t>
            </a:r>
            <a:r>
              <a:rPr lang="fr-FR" sz="2400" dirty="0"/>
              <a:t>, le </a:t>
            </a:r>
            <a:r>
              <a:rPr lang="fr-FR" sz="2400" b="1" dirty="0" err="1"/>
              <a:t>ponatinib</a:t>
            </a:r>
            <a:r>
              <a:rPr lang="fr-FR" sz="2400" b="1" dirty="0"/>
              <a:t> </a:t>
            </a:r>
            <a:r>
              <a:rPr lang="fr-FR" sz="2400" dirty="0"/>
              <a:t>(ICLUSIG) peut être utilisé.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27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Modalités de prise des ITK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48" y="1811143"/>
            <a:ext cx="20289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Imatinib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/>
              <a:t>Nilotinib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/>
              <a:t>Dasatinib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 err="1"/>
              <a:t>Ponatinib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65" y="1521297"/>
            <a:ext cx="8871045" cy="1160917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64" y="3032740"/>
            <a:ext cx="8871046" cy="1419134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64" y="4816475"/>
            <a:ext cx="8871046" cy="11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Thérapie ciblée : définition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2615757"/>
            <a:ext cx="1138672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/>
              <a:t>Les thérapies ciblées ont pour objectif de </a:t>
            </a:r>
            <a:r>
              <a:rPr lang="fr-FR" sz="3200" b="1" dirty="0"/>
              <a:t>bloquer la croissance ou la propagation de la tumeur, </a:t>
            </a:r>
            <a:r>
              <a:rPr lang="fr-FR" sz="3200" dirty="0"/>
              <a:t>en interférant avec des </a:t>
            </a:r>
            <a:r>
              <a:rPr lang="fr-FR" sz="3200" b="1" dirty="0"/>
              <a:t>anomalies moléculaires </a:t>
            </a:r>
            <a:r>
              <a:rPr lang="fr-FR" sz="3200" dirty="0"/>
              <a:t>ou avec des </a:t>
            </a:r>
            <a:r>
              <a:rPr lang="fr-FR" sz="3200" b="1" dirty="0"/>
              <a:t>mécanismes qui sont à l’origine du développement ou de la dissémination des cellules cancéreuses.</a:t>
            </a:r>
            <a:endParaRPr lang="fr-FR" sz="3200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5" name="Google Shape;896;p40"/>
          <p:cNvGrpSpPr/>
          <p:nvPr/>
        </p:nvGrpSpPr>
        <p:grpSpPr>
          <a:xfrm>
            <a:off x="10319968" y="619304"/>
            <a:ext cx="1464841" cy="1306153"/>
            <a:chOff x="9294422" y="870750"/>
            <a:chExt cx="697277" cy="621711"/>
          </a:xfrm>
        </p:grpSpPr>
        <p:sp>
          <p:nvSpPr>
            <p:cNvPr id="6" name="Google Shape;897;p40"/>
            <p:cNvSpPr/>
            <p:nvPr/>
          </p:nvSpPr>
          <p:spPr>
            <a:xfrm>
              <a:off x="9294422" y="870750"/>
              <a:ext cx="697277" cy="621711"/>
            </a:xfrm>
            <a:custGeom>
              <a:avLst/>
              <a:gdLst/>
              <a:ahLst/>
              <a:cxnLst/>
              <a:rect l="l" t="t" r="r" b="b"/>
              <a:pathLst>
                <a:path w="11931" h="10638" extrusionOk="0">
                  <a:moveTo>
                    <a:pt x="6443" y="1"/>
                  </a:moveTo>
                  <a:cubicBezTo>
                    <a:pt x="6309" y="1"/>
                    <a:pt x="6181" y="8"/>
                    <a:pt x="6062" y="22"/>
                  </a:cubicBezTo>
                  <a:cubicBezTo>
                    <a:pt x="6062" y="22"/>
                    <a:pt x="2509" y="22"/>
                    <a:pt x="1152" y="2423"/>
                  </a:cubicBezTo>
                  <a:cubicBezTo>
                    <a:pt x="0" y="4458"/>
                    <a:pt x="484" y="7655"/>
                    <a:pt x="3295" y="8883"/>
                  </a:cubicBezTo>
                  <a:cubicBezTo>
                    <a:pt x="3241" y="9561"/>
                    <a:pt x="3176" y="10519"/>
                    <a:pt x="3295" y="10627"/>
                  </a:cubicBezTo>
                  <a:cubicBezTo>
                    <a:pt x="3301" y="10634"/>
                    <a:pt x="3311" y="10638"/>
                    <a:pt x="3324" y="10638"/>
                  </a:cubicBezTo>
                  <a:cubicBezTo>
                    <a:pt x="3515" y="10638"/>
                    <a:pt x="4340" y="9847"/>
                    <a:pt x="4834" y="9303"/>
                  </a:cubicBezTo>
                  <a:lnTo>
                    <a:pt x="4942" y="9313"/>
                  </a:lnTo>
                  <a:cubicBezTo>
                    <a:pt x="5394" y="9370"/>
                    <a:pt x="5829" y="9398"/>
                    <a:pt x="6245" y="9398"/>
                  </a:cubicBezTo>
                  <a:cubicBezTo>
                    <a:pt x="9758" y="9398"/>
                    <a:pt x="11931" y="7422"/>
                    <a:pt x="11488" y="4361"/>
                  </a:cubicBezTo>
                  <a:cubicBezTo>
                    <a:pt x="11038" y="1185"/>
                    <a:pt x="8171" y="1"/>
                    <a:pt x="6443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98;p40"/>
            <p:cNvSpPr/>
            <p:nvPr/>
          </p:nvSpPr>
          <p:spPr>
            <a:xfrm>
              <a:off x="9725432" y="993420"/>
              <a:ext cx="135294" cy="135353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2" y="1"/>
                  </a:moveTo>
                  <a:cubicBezTo>
                    <a:pt x="517" y="1"/>
                    <a:pt x="0" y="518"/>
                    <a:pt x="0" y="1164"/>
                  </a:cubicBezTo>
                  <a:cubicBezTo>
                    <a:pt x="0" y="1799"/>
                    <a:pt x="517" y="2316"/>
                    <a:pt x="1152" y="2316"/>
                  </a:cubicBezTo>
                  <a:cubicBezTo>
                    <a:pt x="1798" y="2316"/>
                    <a:pt x="2315" y="1799"/>
                    <a:pt x="2315" y="1164"/>
                  </a:cubicBezTo>
                  <a:cubicBezTo>
                    <a:pt x="2315" y="518"/>
                    <a:pt x="1798" y="1"/>
                    <a:pt x="1152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99;p40"/>
            <p:cNvSpPr/>
            <p:nvPr/>
          </p:nvSpPr>
          <p:spPr>
            <a:xfrm>
              <a:off x="9768211" y="993420"/>
              <a:ext cx="51663" cy="134710"/>
            </a:xfrm>
            <a:custGeom>
              <a:avLst/>
              <a:gdLst/>
              <a:ahLst/>
              <a:cxnLst/>
              <a:rect l="l" t="t" r="r" b="b"/>
              <a:pathLst>
                <a:path w="884" h="2305" extrusionOk="0">
                  <a:moveTo>
                    <a:pt x="345" y="1"/>
                  </a:moveTo>
                  <a:cubicBezTo>
                    <a:pt x="226" y="1"/>
                    <a:pt x="108" y="33"/>
                    <a:pt x="0" y="76"/>
                  </a:cubicBezTo>
                  <a:cubicBezTo>
                    <a:pt x="0" y="76"/>
                    <a:pt x="568" y="2305"/>
                    <a:pt x="592" y="2305"/>
                  </a:cubicBezTo>
                  <a:cubicBezTo>
                    <a:pt x="592" y="2305"/>
                    <a:pt x="592" y="2305"/>
                    <a:pt x="592" y="2305"/>
                  </a:cubicBezTo>
                  <a:cubicBezTo>
                    <a:pt x="689" y="2283"/>
                    <a:pt x="786" y="2262"/>
                    <a:pt x="883" y="222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00;p40"/>
            <p:cNvSpPr/>
            <p:nvPr/>
          </p:nvSpPr>
          <p:spPr>
            <a:xfrm>
              <a:off x="9420248" y="1075881"/>
              <a:ext cx="135937" cy="135937"/>
            </a:xfrm>
            <a:custGeom>
              <a:avLst/>
              <a:gdLst/>
              <a:ahLst/>
              <a:cxnLst/>
              <a:rect l="l" t="t" r="r" b="b"/>
              <a:pathLst>
                <a:path w="2326" h="2326" extrusionOk="0">
                  <a:moveTo>
                    <a:pt x="1163" y="0"/>
                  </a:moveTo>
                  <a:cubicBezTo>
                    <a:pt x="528" y="0"/>
                    <a:pt x="0" y="528"/>
                    <a:pt x="0" y="1163"/>
                  </a:cubicBezTo>
                  <a:cubicBezTo>
                    <a:pt x="0" y="1809"/>
                    <a:pt x="528" y="2326"/>
                    <a:pt x="1163" y="2326"/>
                  </a:cubicBezTo>
                  <a:cubicBezTo>
                    <a:pt x="1809" y="2326"/>
                    <a:pt x="2326" y="1809"/>
                    <a:pt x="2326" y="1163"/>
                  </a:cubicBezTo>
                  <a:cubicBezTo>
                    <a:pt x="2326" y="528"/>
                    <a:pt x="1809" y="0"/>
                    <a:pt x="1163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1;p40"/>
            <p:cNvSpPr/>
            <p:nvPr/>
          </p:nvSpPr>
          <p:spPr>
            <a:xfrm>
              <a:off x="9464254" y="1076466"/>
              <a:ext cx="51079" cy="134768"/>
            </a:xfrm>
            <a:custGeom>
              <a:avLst/>
              <a:gdLst/>
              <a:ahLst/>
              <a:cxnLst/>
              <a:rect l="l" t="t" r="r" b="b"/>
              <a:pathLst>
                <a:path w="874" h="2306" extrusionOk="0">
                  <a:moveTo>
                    <a:pt x="335" y="1"/>
                  </a:moveTo>
                  <a:cubicBezTo>
                    <a:pt x="216" y="1"/>
                    <a:pt x="98" y="22"/>
                    <a:pt x="1" y="76"/>
                  </a:cubicBezTo>
                  <a:cubicBezTo>
                    <a:pt x="1" y="76"/>
                    <a:pt x="561" y="2305"/>
                    <a:pt x="593" y="2305"/>
                  </a:cubicBezTo>
                  <a:cubicBezTo>
                    <a:pt x="690" y="2283"/>
                    <a:pt x="776" y="2262"/>
                    <a:pt x="873" y="2219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2;p40"/>
            <p:cNvSpPr/>
            <p:nvPr/>
          </p:nvSpPr>
          <p:spPr>
            <a:xfrm>
              <a:off x="9551742" y="951926"/>
              <a:ext cx="135996" cy="135294"/>
            </a:xfrm>
            <a:custGeom>
              <a:avLst/>
              <a:gdLst/>
              <a:ahLst/>
              <a:cxnLst/>
              <a:rect l="l" t="t" r="r" b="b"/>
              <a:pathLst>
                <a:path w="2327" h="2315" extrusionOk="0">
                  <a:moveTo>
                    <a:pt x="1163" y="0"/>
                  </a:moveTo>
                  <a:cubicBezTo>
                    <a:pt x="517" y="0"/>
                    <a:pt x="1" y="517"/>
                    <a:pt x="1" y="1152"/>
                  </a:cubicBezTo>
                  <a:cubicBezTo>
                    <a:pt x="1" y="1798"/>
                    <a:pt x="517" y="2315"/>
                    <a:pt x="1163" y="2315"/>
                  </a:cubicBezTo>
                  <a:cubicBezTo>
                    <a:pt x="1799" y="2315"/>
                    <a:pt x="2326" y="1798"/>
                    <a:pt x="2326" y="1152"/>
                  </a:cubicBezTo>
                  <a:cubicBezTo>
                    <a:pt x="2326" y="517"/>
                    <a:pt x="1799" y="0"/>
                    <a:pt x="1163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3;p40"/>
            <p:cNvSpPr/>
            <p:nvPr/>
          </p:nvSpPr>
          <p:spPr>
            <a:xfrm>
              <a:off x="9561794" y="968290"/>
              <a:ext cx="116476" cy="98826"/>
            </a:xfrm>
            <a:custGeom>
              <a:avLst/>
              <a:gdLst/>
              <a:ahLst/>
              <a:cxnLst/>
              <a:rect l="l" t="t" r="r" b="b"/>
              <a:pathLst>
                <a:path w="1993" h="1691" extrusionOk="0">
                  <a:moveTo>
                    <a:pt x="227" y="0"/>
                  </a:moveTo>
                  <a:cubicBezTo>
                    <a:pt x="130" y="75"/>
                    <a:pt x="55" y="162"/>
                    <a:pt x="1" y="269"/>
                  </a:cubicBezTo>
                  <a:cubicBezTo>
                    <a:pt x="1" y="269"/>
                    <a:pt x="1772" y="1691"/>
                    <a:pt x="1820" y="1691"/>
                  </a:cubicBezTo>
                  <a:cubicBezTo>
                    <a:pt x="1820" y="1691"/>
                    <a:pt x="1820" y="1691"/>
                    <a:pt x="1820" y="1690"/>
                  </a:cubicBezTo>
                  <a:cubicBezTo>
                    <a:pt x="1885" y="1615"/>
                    <a:pt x="1939" y="1540"/>
                    <a:pt x="1993" y="145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04;p40"/>
            <p:cNvSpPr/>
            <p:nvPr/>
          </p:nvSpPr>
          <p:spPr>
            <a:xfrm>
              <a:off x="9552385" y="1186337"/>
              <a:ext cx="84508" cy="84625"/>
            </a:xfrm>
            <a:custGeom>
              <a:avLst/>
              <a:gdLst/>
              <a:ahLst/>
              <a:cxnLst/>
              <a:rect l="l" t="t" r="r" b="b"/>
              <a:pathLst>
                <a:path w="1446" h="1448" extrusionOk="0">
                  <a:moveTo>
                    <a:pt x="727" y="1"/>
                  </a:moveTo>
                  <a:cubicBezTo>
                    <a:pt x="473" y="1"/>
                    <a:pt x="224" y="149"/>
                    <a:pt x="162" y="490"/>
                  </a:cubicBezTo>
                  <a:lnTo>
                    <a:pt x="0" y="1179"/>
                  </a:lnTo>
                  <a:lnTo>
                    <a:pt x="1152" y="1448"/>
                  </a:lnTo>
                  <a:lnTo>
                    <a:pt x="1314" y="759"/>
                  </a:lnTo>
                  <a:cubicBezTo>
                    <a:pt x="1446" y="293"/>
                    <a:pt x="1082" y="1"/>
                    <a:pt x="727" y="1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5;p40"/>
            <p:cNvSpPr/>
            <p:nvPr/>
          </p:nvSpPr>
          <p:spPr>
            <a:xfrm>
              <a:off x="9537950" y="1255182"/>
              <a:ext cx="81820" cy="77086"/>
            </a:xfrm>
            <a:custGeom>
              <a:avLst/>
              <a:gdLst/>
              <a:ahLst/>
              <a:cxnLst/>
              <a:rect l="l" t="t" r="r" b="b"/>
              <a:pathLst>
                <a:path w="1400" h="1319" extrusionOk="0">
                  <a:moveTo>
                    <a:pt x="247" y="1"/>
                  </a:moveTo>
                  <a:lnTo>
                    <a:pt x="107" y="593"/>
                  </a:lnTo>
                  <a:cubicBezTo>
                    <a:pt x="0" y="1040"/>
                    <a:pt x="351" y="1318"/>
                    <a:pt x="696" y="1318"/>
                  </a:cubicBezTo>
                  <a:cubicBezTo>
                    <a:pt x="941" y="1318"/>
                    <a:pt x="1183" y="1179"/>
                    <a:pt x="1259" y="862"/>
                  </a:cubicBezTo>
                  <a:lnTo>
                    <a:pt x="1399" y="2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6;p40"/>
            <p:cNvSpPr/>
            <p:nvPr/>
          </p:nvSpPr>
          <p:spPr>
            <a:xfrm>
              <a:off x="9739867" y="1229409"/>
              <a:ext cx="98242" cy="77845"/>
            </a:xfrm>
            <a:custGeom>
              <a:avLst/>
              <a:gdLst/>
              <a:ahLst/>
              <a:cxnLst/>
              <a:rect l="l" t="t" r="r" b="b"/>
              <a:pathLst>
                <a:path w="1681" h="1332" extrusionOk="0">
                  <a:moveTo>
                    <a:pt x="270" y="0"/>
                  </a:moveTo>
                  <a:lnTo>
                    <a:pt x="1" y="1152"/>
                  </a:lnTo>
                  <a:lnTo>
                    <a:pt x="690" y="1314"/>
                  </a:lnTo>
                  <a:cubicBezTo>
                    <a:pt x="743" y="1326"/>
                    <a:pt x="795" y="1331"/>
                    <a:pt x="843" y="1331"/>
                  </a:cubicBezTo>
                  <a:cubicBezTo>
                    <a:pt x="1497" y="1331"/>
                    <a:pt x="1680" y="322"/>
                    <a:pt x="959" y="162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7;p40"/>
            <p:cNvSpPr/>
            <p:nvPr/>
          </p:nvSpPr>
          <p:spPr>
            <a:xfrm>
              <a:off x="9665646" y="1220467"/>
              <a:ext cx="90001" cy="76326"/>
            </a:xfrm>
            <a:custGeom>
              <a:avLst/>
              <a:gdLst/>
              <a:ahLst/>
              <a:cxnLst/>
              <a:rect l="l" t="t" r="r" b="b"/>
              <a:pathLst>
                <a:path w="1540" h="1306" extrusionOk="0">
                  <a:moveTo>
                    <a:pt x="821" y="1"/>
                  </a:moveTo>
                  <a:cubicBezTo>
                    <a:pt x="188" y="1"/>
                    <a:pt x="1" y="973"/>
                    <a:pt x="679" y="1165"/>
                  </a:cubicBezTo>
                  <a:lnTo>
                    <a:pt x="1271" y="1305"/>
                  </a:lnTo>
                  <a:lnTo>
                    <a:pt x="1540" y="153"/>
                  </a:lnTo>
                  <a:lnTo>
                    <a:pt x="948" y="13"/>
                  </a:lnTo>
                  <a:cubicBezTo>
                    <a:pt x="904" y="5"/>
                    <a:pt x="861" y="1"/>
                    <a:pt x="82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8;p40"/>
            <p:cNvSpPr/>
            <p:nvPr/>
          </p:nvSpPr>
          <p:spPr>
            <a:xfrm>
              <a:off x="9668802" y="1129356"/>
              <a:ext cx="95028" cy="76910"/>
            </a:xfrm>
            <a:custGeom>
              <a:avLst/>
              <a:gdLst/>
              <a:ahLst/>
              <a:cxnLst/>
              <a:rect l="l" t="t" r="r" b="b"/>
              <a:pathLst>
                <a:path w="1626" h="1316" extrusionOk="0">
                  <a:moveTo>
                    <a:pt x="269" y="0"/>
                  </a:moveTo>
                  <a:lnTo>
                    <a:pt x="0" y="1152"/>
                  </a:lnTo>
                  <a:lnTo>
                    <a:pt x="678" y="1303"/>
                  </a:lnTo>
                  <a:cubicBezTo>
                    <a:pt x="723" y="1312"/>
                    <a:pt x="766" y="1315"/>
                    <a:pt x="807" y="1315"/>
                  </a:cubicBezTo>
                  <a:cubicBezTo>
                    <a:pt x="1448" y="1315"/>
                    <a:pt x="1626" y="343"/>
                    <a:pt x="948" y="15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9;p40"/>
            <p:cNvSpPr/>
            <p:nvPr/>
          </p:nvSpPr>
          <p:spPr>
            <a:xfrm>
              <a:off x="9593937" y="1120414"/>
              <a:ext cx="90644" cy="76326"/>
            </a:xfrm>
            <a:custGeom>
              <a:avLst/>
              <a:gdLst/>
              <a:ahLst/>
              <a:cxnLst/>
              <a:rect l="l" t="t" r="r" b="b"/>
              <a:pathLst>
                <a:path w="1551" h="1306" extrusionOk="0">
                  <a:moveTo>
                    <a:pt x="829" y="1"/>
                  </a:moveTo>
                  <a:cubicBezTo>
                    <a:pt x="188" y="1"/>
                    <a:pt x="1" y="973"/>
                    <a:pt x="689" y="1165"/>
                  </a:cubicBezTo>
                  <a:lnTo>
                    <a:pt x="1281" y="1305"/>
                  </a:lnTo>
                  <a:lnTo>
                    <a:pt x="1550" y="153"/>
                  </a:lnTo>
                  <a:lnTo>
                    <a:pt x="958" y="13"/>
                  </a:lnTo>
                  <a:cubicBezTo>
                    <a:pt x="913" y="5"/>
                    <a:pt x="871" y="1"/>
                    <a:pt x="82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07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Toxicité des ITK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966" y="1235158"/>
            <a:ext cx="10902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Mécanisme d’action similaire </a:t>
            </a:r>
            <a:r>
              <a:rPr lang="fr-FR" dirty="0">
                <a:sym typeface="Wingdings" panose="05000000000000000000" pitchFamily="2" charset="2"/>
              </a:rPr>
              <a:t> effets indésirables communs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Wingdings" panose="05000000000000000000" pitchFamily="2" charset="2"/>
              </a:rPr>
              <a:t>Myélosuppression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/>
          <a:stretch/>
        </p:blipFill>
        <p:spPr>
          <a:xfrm>
            <a:off x="5048303" y="1630781"/>
            <a:ext cx="1734055" cy="4586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7748" y="1630781"/>
            <a:ext cx="365760" cy="198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stCxn id="10" idx="1"/>
          </p:cNvCxnSpPr>
          <p:nvPr/>
        </p:nvCxnSpPr>
        <p:spPr>
          <a:xfrm flipH="1">
            <a:off x="6468900" y="2752625"/>
            <a:ext cx="122323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692131" y="2567959"/>
            <a:ext cx="3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Toxicité dermatologique</a:t>
            </a:r>
          </a:p>
        </p:txBody>
      </p:sp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6045729" y="3554475"/>
            <a:ext cx="1646402" cy="159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692131" y="3369809"/>
            <a:ext cx="3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Toxicité gastro-intestinale</a:t>
            </a:r>
          </a:p>
        </p:txBody>
      </p:sp>
      <p:cxnSp>
        <p:nvCxnSpPr>
          <p:cNvPr id="16" name="Connecteur droit avec flèche 15"/>
          <p:cNvCxnSpPr>
            <a:stCxn id="18" idx="3"/>
          </p:cNvCxnSpPr>
          <p:nvPr/>
        </p:nvCxnSpPr>
        <p:spPr>
          <a:xfrm flipV="1">
            <a:off x="4338005" y="3192303"/>
            <a:ext cx="1376584" cy="45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82419" y="2914398"/>
            <a:ext cx="305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Toxicités hépatique et pancréatique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82419" y="2244734"/>
            <a:ext cx="3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Toxicité pulmonaire</a:t>
            </a: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>
            <a:off x="4338005" y="2429400"/>
            <a:ext cx="1376584" cy="43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82419" y="4977587"/>
            <a:ext cx="3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Toxicité musculo-squelettique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4380822" y="5112167"/>
            <a:ext cx="1376584" cy="45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7" idx="1"/>
          </p:cNvCxnSpPr>
          <p:nvPr/>
        </p:nvCxnSpPr>
        <p:spPr>
          <a:xfrm flipH="1">
            <a:off x="6018558" y="2187634"/>
            <a:ext cx="1673573" cy="72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692131" y="2002968"/>
            <a:ext cx="3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Toxicité cardiovasculaire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6246243" y="4458800"/>
            <a:ext cx="1445888" cy="14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692131" y="4267722"/>
            <a:ext cx="30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Rétention hydrique</a:t>
            </a:r>
          </a:p>
        </p:txBody>
      </p:sp>
    </p:spTree>
    <p:extLst>
      <p:ext uri="{BB962C8B-B14F-4D97-AF65-F5344CB8AC3E}">
        <p14:creationId xmlns:p14="http://schemas.microsoft.com/office/powerpoint/2010/main" val="369174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7748" y="1630781"/>
            <a:ext cx="365760" cy="198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4" y="677995"/>
            <a:ext cx="3686689" cy="55443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04435" y="2849992"/>
            <a:ext cx="498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Toxicité cutanée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Rash souvent tardif (8 semaines en moyenne)</a:t>
            </a:r>
          </a:p>
          <a:p>
            <a:pPr marL="285750" indent="-285750">
              <a:buFontTx/>
              <a:buChar char="-"/>
            </a:pPr>
            <a:r>
              <a:rPr lang="fr-FR" dirty="0"/>
              <a:t>Dose dépendant</a:t>
            </a:r>
          </a:p>
        </p:txBody>
      </p:sp>
    </p:spTree>
    <p:extLst>
      <p:ext uri="{BB962C8B-B14F-4D97-AF65-F5344CB8AC3E}">
        <p14:creationId xmlns:p14="http://schemas.microsoft.com/office/powerpoint/2010/main" val="38588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Toxicité des ITK : </a:t>
            </a:r>
            <a:r>
              <a:rPr lang="fr-FR" sz="3600" b="1" u="sng" dirty="0">
                <a:solidFill>
                  <a:schemeClr val="accent4"/>
                </a:solidFill>
                <a:latin typeface="+mn-lt"/>
              </a:rPr>
              <a:t>surveillances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966" y="1235158"/>
            <a:ext cx="10902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97748" y="1630781"/>
            <a:ext cx="365760" cy="198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50596"/>
              </p:ext>
            </p:extLst>
          </p:nvPr>
        </p:nvGraphicFramePr>
        <p:xfrm>
          <a:off x="894162" y="1362677"/>
          <a:ext cx="10472533" cy="4399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03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Toxicité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Surveillance/Prévention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152">
                <a:tc>
                  <a:txBody>
                    <a:bodyPr/>
                    <a:lstStyle/>
                    <a:p>
                      <a:r>
                        <a:rPr lang="fr-FR" sz="2000" b="1" dirty="0"/>
                        <a:t>Gastro-intestinale</a:t>
                      </a:r>
                      <a:r>
                        <a:rPr lang="fr-FR" sz="2000" dirty="0"/>
                        <a:t> (diarrhées,</a:t>
                      </a:r>
                      <a:r>
                        <a:rPr lang="fr-FR" sz="2000" baseline="0" dirty="0"/>
                        <a:t> nausées)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Surveillance de</a:t>
                      </a:r>
                      <a:r>
                        <a:rPr lang="fr-FR" sz="2000" baseline="0" dirty="0"/>
                        <a:t> la perte de poids et alimentation adaptée aux EI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152"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Myélosuppression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Surveillance NFS</a:t>
                      </a:r>
                      <a:r>
                        <a:rPr lang="fr-FR" sz="2000" baseline="0" dirty="0"/>
                        <a:t> régulière</a:t>
                      </a:r>
                    </a:p>
                    <a:p>
                      <a:r>
                        <a:rPr lang="fr-FR" sz="2000" baseline="0" dirty="0"/>
                        <a:t>Arrêt si neutropénie et/ou thrombopénie, reprise à dose réduite si récidive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152">
                <a:tc>
                  <a:txBody>
                    <a:bodyPr/>
                    <a:lstStyle/>
                    <a:p>
                      <a:r>
                        <a:rPr lang="fr-FR" sz="2000" b="1" dirty="0"/>
                        <a:t>Crampes, arthralgies, douleurs osseuses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Supplémentation</a:t>
                      </a:r>
                      <a:r>
                        <a:rPr lang="fr-FR" sz="2000" baseline="0" dirty="0"/>
                        <a:t> : magnésium, oligoéléments</a:t>
                      </a:r>
                    </a:p>
                    <a:p>
                      <a:r>
                        <a:rPr lang="fr-FR" sz="2000" baseline="0" dirty="0"/>
                        <a:t>Myorelaxants, antalgiques si nécessaires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2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Toxicité des ITK : </a:t>
            </a:r>
            <a:r>
              <a:rPr lang="fr-FR" sz="3600" b="1" u="sng" dirty="0">
                <a:solidFill>
                  <a:schemeClr val="accent4"/>
                </a:solidFill>
                <a:latin typeface="+mn-lt"/>
              </a:rPr>
              <a:t>surveillances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966" y="1235158"/>
            <a:ext cx="10902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97748" y="1630781"/>
            <a:ext cx="365760" cy="198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91493"/>
              </p:ext>
            </p:extLst>
          </p:nvPr>
        </p:nvGraphicFramePr>
        <p:xfrm>
          <a:off x="894163" y="1362677"/>
          <a:ext cx="10394566" cy="454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3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8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Toxicité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Surveillance/Prévention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49">
                <a:tc>
                  <a:txBody>
                    <a:bodyPr/>
                    <a:lstStyle/>
                    <a:p>
                      <a:r>
                        <a:rPr lang="fr-FR" sz="2000" b="1" dirty="0"/>
                        <a:t>Œdème </a:t>
                      </a:r>
                    </a:p>
                    <a:p>
                      <a:r>
                        <a:rPr lang="fr-FR" sz="2000" dirty="0"/>
                        <a:t>(membres inférieurs,</a:t>
                      </a:r>
                      <a:r>
                        <a:rPr lang="fr-FR" sz="2000" baseline="0" dirty="0"/>
                        <a:t> face …)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Surveillance de la prise de poids +/- diurétique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49">
                <a:tc>
                  <a:txBody>
                    <a:bodyPr/>
                    <a:lstStyle/>
                    <a:p>
                      <a:r>
                        <a:rPr lang="fr-FR" sz="2000" b="1" dirty="0"/>
                        <a:t>Cutané</a:t>
                      </a:r>
                      <a:r>
                        <a:rPr lang="fr-FR" sz="2000" dirty="0"/>
                        <a:t> (Rash, urticaire,</a:t>
                      </a:r>
                      <a:r>
                        <a:rPr lang="fr-FR" sz="2000" baseline="0" dirty="0"/>
                        <a:t> photosensibilisation)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Utilisation d’un savon doux et d’un agent hydratant, séchage par tamponnement. Exposition au soleil à éviter et utilisation d’un écran total</a:t>
                      </a:r>
                    </a:p>
                    <a:p>
                      <a:r>
                        <a:rPr lang="fr-FR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Prescription possible d’antihistaminique ou de corticoïde par voie orale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49">
                <a:tc>
                  <a:txBody>
                    <a:bodyPr/>
                    <a:lstStyle/>
                    <a:p>
                      <a:r>
                        <a:rPr lang="fr-FR" sz="2000" b="1" dirty="0"/>
                        <a:t>Cardio-vasculaire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Surveillance clinique, prise de tension</a:t>
                      </a:r>
                      <a:r>
                        <a:rPr lang="fr-FR" sz="2000" baseline="0" dirty="0"/>
                        <a:t> hebdomadaire puis mensuelle</a:t>
                      </a:r>
                    </a:p>
                    <a:p>
                      <a:r>
                        <a:rPr lang="fr-FR" sz="2000" baseline="0" dirty="0"/>
                        <a:t>Adaptation de la posologie ou arrêt du traitement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49">
                <a:tc>
                  <a:txBody>
                    <a:bodyPr/>
                    <a:lstStyle/>
                    <a:p>
                      <a:r>
                        <a:rPr lang="fr-FR" sz="2000" b="1" dirty="0"/>
                        <a:t>Hépatique </a:t>
                      </a:r>
                    </a:p>
                    <a:p>
                      <a:r>
                        <a:rPr lang="fr-FR" sz="2000" dirty="0"/>
                        <a:t>(Cholestase, hépatite)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Surveillance du bilan hépatique</a:t>
                      </a:r>
                      <a:endParaRPr lang="fr-FR" sz="2000" baseline="0" dirty="0"/>
                    </a:p>
                    <a:p>
                      <a:r>
                        <a:rPr lang="fr-FR" sz="2000" baseline="0" dirty="0"/>
                        <a:t>Arrêt si bilirubine &gt; 3N ou transaminase &gt; 5N et reprise à posologie diminuée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17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Adaptations de dose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1" y="1458212"/>
            <a:ext cx="10508289" cy="45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3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Toxicités spécifiques des inhibiteurs de tyrosine kinase 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18" y="1267149"/>
            <a:ext cx="10102405" cy="2782170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9" y="4049319"/>
            <a:ext cx="10059704" cy="22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1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Interactions médicamenteuses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8" y="1564571"/>
            <a:ext cx="10263116" cy="27399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4275" y="4967785"/>
            <a:ext cx="1071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Médicaments allongeant l’intervalle QT (</a:t>
            </a:r>
            <a:r>
              <a:rPr lang="fr-FR" dirty="0" err="1"/>
              <a:t>cardiolotixicité</a:t>
            </a:r>
            <a:r>
              <a:rPr lang="fr-FR" dirty="0"/>
              <a:t>) : </a:t>
            </a:r>
            <a:r>
              <a:rPr lang="fr-FR" dirty="0" err="1"/>
              <a:t>nilotinib</a:t>
            </a:r>
            <a:endParaRPr lang="fr-FR" dirty="0"/>
          </a:p>
          <a:p>
            <a:r>
              <a:rPr lang="fr-FR" dirty="0"/>
              <a:t>+ Médicaments </a:t>
            </a:r>
            <a:r>
              <a:rPr lang="fr-FR" dirty="0" err="1"/>
              <a:t>anti-acides</a:t>
            </a:r>
            <a:r>
              <a:rPr lang="fr-FR" dirty="0"/>
              <a:t> : </a:t>
            </a:r>
            <a:r>
              <a:rPr lang="fr-FR" dirty="0" err="1"/>
              <a:t>nilotinib</a:t>
            </a:r>
            <a:r>
              <a:rPr lang="fr-FR" dirty="0"/>
              <a:t>, </a:t>
            </a:r>
            <a:r>
              <a:rPr lang="fr-FR" dirty="0" err="1"/>
              <a:t>dasatinib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11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Interactions médicamenteuses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4700" y="2593074"/>
            <a:ext cx="1071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Particularités de l’</a:t>
            </a:r>
            <a:r>
              <a:rPr lang="fr-FR" dirty="0" err="1"/>
              <a:t>imatinib</a:t>
            </a:r>
            <a:r>
              <a:rPr lang="fr-FR" dirty="0"/>
              <a:t> : interaction avec paracétamol et </a:t>
            </a:r>
            <a:r>
              <a:rPr lang="fr-FR" dirty="0" err="1"/>
              <a:t>levothyroxine</a:t>
            </a: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000" b="1" dirty="0">
                <a:sym typeface="Wingdings" panose="05000000000000000000" pitchFamily="2" charset="2"/>
              </a:rPr>
              <a:t>Éviter les hautes doses de paracétamol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20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2000" b="1" dirty="0">
                <a:sym typeface="Wingdings" panose="05000000000000000000" pitchFamily="2" charset="2"/>
              </a:rPr>
              <a:t>Surveillance du bilan thyroïdien avec adaptation des doses de </a:t>
            </a:r>
            <a:r>
              <a:rPr lang="fr-FR" sz="2000" b="1" dirty="0" err="1">
                <a:sym typeface="Wingdings" panose="05000000000000000000" pitchFamily="2" charset="2"/>
              </a:rPr>
              <a:t>Levothyrox</a:t>
            </a:r>
            <a:endParaRPr lang="fr-FR" sz="2000" b="1" dirty="0"/>
          </a:p>
        </p:txBody>
      </p:sp>
      <p:grpSp>
        <p:nvGrpSpPr>
          <p:cNvPr id="25" name="Google Shape;1039;p44"/>
          <p:cNvGrpSpPr/>
          <p:nvPr/>
        </p:nvGrpSpPr>
        <p:grpSpPr>
          <a:xfrm>
            <a:off x="9696728" y="2288932"/>
            <a:ext cx="1851940" cy="2085612"/>
            <a:chOff x="7292025" y="1613462"/>
            <a:chExt cx="783128" cy="881903"/>
          </a:xfrm>
        </p:grpSpPr>
        <p:sp>
          <p:nvSpPr>
            <p:cNvPr id="26" name="Google Shape;1040;p44"/>
            <p:cNvSpPr/>
            <p:nvPr/>
          </p:nvSpPr>
          <p:spPr>
            <a:xfrm>
              <a:off x="7292025" y="1724566"/>
              <a:ext cx="593988" cy="711985"/>
            </a:xfrm>
            <a:custGeom>
              <a:avLst/>
              <a:gdLst/>
              <a:ahLst/>
              <a:cxnLst/>
              <a:rect l="l" t="t" r="r" b="b"/>
              <a:pathLst>
                <a:path w="17669" h="21179" extrusionOk="0">
                  <a:moveTo>
                    <a:pt x="1594" y="0"/>
                  </a:moveTo>
                  <a:cubicBezTo>
                    <a:pt x="1594" y="0"/>
                    <a:pt x="1" y="1863"/>
                    <a:pt x="1" y="3144"/>
                  </a:cubicBezTo>
                  <a:lnTo>
                    <a:pt x="1" y="19316"/>
                  </a:lnTo>
                  <a:cubicBezTo>
                    <a:pt x="1" y="20339"/>
                    <a:pt x="830" y="21178"/>
                    <a:pt x="1864" y="21178"/>
                  </a:cubicBezTo>
                  <a:lnTo>
                    <a:pt x="15806" y="21178"/>
                  </a:lnTo>
                  <a:cubicBezTo>
                    <a:pt x="16840" y="21178"/>
                    <a:pt x="17669" y="20339"/>
                    <a:pt x="17669" y="19316"/>
                  </a:cubicBezTo>
                  <a:lnTo>
                    <a:pt x="17669" y="3144"/>
                  </a:lnTo>
                  <a:cubicBezTo>
                    <a:pt x="17669" y="1863"/>
                    <a:pt x="16065" y="0"/>
                    <a:pt x="16065" y="0"/>
                  </a:cubicBezTo>
                  <a:close/>
                </a:path>
              </a:pathLst>
            </a:custGeom>
            <a:solidFill>
              <a:srgbClr val="68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41;p44"/>
            <p:cNvSpPr/>
            <p:nvPr/>
          </p:nvSpPr>
          <p:spPr>
            <a:xfrm>
              <a:off x="7341610" y="1917125"/>
              <a:ext cx="494480" cy="360514"/>
            </a:xfrm>
            <a:custGeom>
              <a:avLst/>
              <a:gdLst/>
              <a:ahLst/>
              <a:cxnLst/>
              <a:rect l="l" t="t" r="r" b="b"/>
              <a:pathLst>
                <a:path w="14709" h="10724" extrusionOk="0">
                  <a:moveTo>
                    <a:pt x="550" y="0"/>
                  </a:moveTo>
                  <a:cubicBezTo>
                    <a:pt x="249" y="0"/>
                    <a:pt x="1" y="237"/>
                    <a:pt x="1" y="539"/>
                  </a:cubicBezTo>
                  <a:lnTo>
                    <a:pt x="1" y="10175"/>
                  </a:lnTo>
                  <a:cubicBezTo>
                    <a:pt x="1" y="10487"/>
                    <a:pt x="249" y="10724"/>
                    <a:pt x="550" y="10724"/>
                  </a:cubicBezTo>
                  <a:lnTo>
                    <a:pt x="14170" y="10724"/>
                  </a:lnTo>
                  <a:cubicBezTo>
                    <a:pt x="14471" y="10724"/>
                    <a:pt x="14708" y="10487"/>
                    <a:pt x="14708" y="10175"/>
                  </a:cubicBezTo>
                  <a:lnTo>
                    <a:pt x="14708" y="539"/>
                  </a:lnTo>
                  <a:cubicBezTo>
                    <a:pt x="14708" y="237"/>
                    <a:pt x="14471" y="0"/>
                    <a:pt x="14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42;p44"/>
            <p:cNvSpPr/>
            <p:nvPr/>
          </p:nvSpPr>
          <p:spPr>
            <a:xfrm>
              <a:off x="7310145" y="1613462"/>
              <a:ext cx="557412" cy="142975"/>
            </a:xfrm>
            <a:custGeom>
              <a:avLst/>
              <a:gdLst/>
              <a:ahLst/>
              <a:cxnLst/>
              <a:rect l="l" t="t" r="r" b="b"/>
              <a:pathLst>
                <a:path w="16581" h="4253" extrusionOk="0">
                  <a:moveTo>
                    <a:pt x="302" y="0"/>
                  </a:moveTo>
                  <a:cubicBezTo>
                    <a:pt x="140" y="0"/>
                    <a:pt x="0" y="140"/>
                    <a:pt x="0" y="302"/>
                  </a:cubicBezTo>
                  <a:lnTo>
                    <a:pt x="0" y="3962"/>
                  </a:lnTo>
                  <a:cubicBezTo>
                    <a:pt x="0" y="4124"/>
                    <a:pt x="140" y="4253"/>
                    <a:pt x="302" y="4253"/>
                  </a:cubicBezTo>
                  <a:lnTo>
                    <a:pt x="16279" y="4253"/>
                  </a:lnTo>
                  <a:cubicBezTo>
                    <a:pt x="16441" y="4253"/>
                    <a:pt x="16581" y="4124"/>
                    <a:pt x="16581" y="3962"/>
                  </a:cubicBezTo>
                  <a:lnTo>
                    <a:pt x="16581" y="302"/>
                  </a:lnTo>
                  <a:cubicBezTo>
                    <a:pt x="16581" y="140"/>
                    <a:pt x="16441" y="0"/>
                    <a:pt x="16279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43;p44"/>
            <p:cNvSpPr/>
            <p:nvPr/>
          </p:nvSpPr>
          <p:spPr>
            <a:xfrm>
              <a:off x="7389414" y="2007958"/>
              <a:ext cx="185703" cy="185703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1669" y="1"/>
                  </a:moveTo>
                  <a:lnTo>
                    <a:pt x="1669" y="1669"/>
                  </a:lnTo>
                  <a:lnTo>
                    <a:pt x="0" y="1669"/>
                  </a:lnTo>
                  <a:lnTo>
                    <a:pt x="0" y="3855"/>
                  </a:lnTo>
                  <a:lnTo>
                    <a:pt x="1669" y="3855"/>
                  </a:lnTo>
                  <a:lnTo>
                    <a:pt x="1669" y="5524"/>
                  </a:lnTo>
                  <a:lnTo>
                    <a:pt x="3855" y="5524"/>
                  </a:lnTo>
                  <a:lnTo>
                    <a:pt x="3855" y="3855"/>
                  </a:lnTo>
                  <a:lnTo>
                    <a:pt x="5523" y="3855"/>
                  </a:lnTo>
                  <a:lnTo>
                    <a:pt x="5523" y="1669"/>
                  </a:lnTo>
                  <a:lnTo>
                    <a:pt x="3855" y="1669"/>
                  </a:lnTo>
                  <a:lnTo>
                    <a:pt x="3855" y="1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44;p44"/>
            <p:cNvSpPr/>
            <p:nvPr/>
          </p:nvSpPr>
          <p:spPr>
            <a:xfrm>
              <a:off x="7606916" y="2133551"/>
              <a:ext cx="203083" cy="35500"/>
            </a:xfrm>
            <a:custGeom>
              <a:avLst/>
              <a:gdLst/>
              <a:ahLst/>
              <a:cxnLst/>
              <a:rect l="l" t="t" r="r" b="b"/>
              <a:pathLst>
                <a:path w="6041" h="1056" extrusionOk="0">
                  <a:moveTo>
                    <a:pt x="1" y="1"/>
                  </a:moveTo>
                  <a:lnTo>
                    <a:pt x="1" y="1056"/>
                  </a:lnTo>
                  <a:lnTo>
                    <a:pt x="6041" y="1056"/>
                  </a:lnTo>
                  <a:lnTo>
                    <a:pt x="6041" y="1"/>
                  </a:lnTo>
                  <a:close/>
                </a:path>
              </a:pathLst>
            </a:custGeom>
            <a:solidFill>
              <a:srgbClr val="B5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45;p44"/>
            <p:cNvSpPr/>
            <p:nvPr/>
          </p:nvSpPr>
          <p:spPr>
            <a:xfrm>
              <a:off x="7606916" y="2081445"/>
              <a:ext cx="203083" cy="35500"/>
            </a:xfrm>
            <a:custGeom>
              <a:avLst/>
              <a:gdLst/>
              <a:ahLst/>
              <a:cxnLst/>
              <a:rect l="l" t="t" r="r" b="b"/>
              <a:pathLst>
                <a:path w="6041" h="1056" extrusionOk="0">
                  <a:moveTo>
                    <a:pt x="1" y="0"/>
                  </a:moveTo>
                  <a:lnTo>
                    <a:pt x="1" y="1055"/>
                  </a:lnTo>
                  <a:lnTo>
                    <a:pt x="6041" y="1055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B5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46;p44"/>
            <p:cNvSpPr/>
            <p:nvPr/>
          </p:nvSpPr>
          <p:spPr>
            <a:xfrm>
              <a:off x="7606916" y="2028969"/>
              <a:ext cx="203083" cy="35500"/>
            </a:xfrm>
            <a:custGeom>
              <a:avLst/>
              <a:gdLst/>
              <a:ahLst/>
              <a:cxnLst/>
              <a:rect l="l" t="t" r="r" b="b"/>
              <a:pathLst>
                <a:path w="6041" h="1056" extrusionOk="0">
                  <a:moveTo>
                    <a:pt x="1" y="0"/>
                  </a:moveTo>
                  <a:lnTo>
                    <a:pt x="1" y="1055"/>
                  </a:lnTo>
                  <a:lnTo>
                    <a:pt x="6041" y="1055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B5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47;p44"/>
            <p:cNvSpPr/>
            <p:nvPr/>
          </p:nvSpPr>
          <p:spPr>
            <a:xfrm>
              <a:off x="7606916" y="1976459"/>
              <a:ext cx="203083" cy="35534"/>
            </a:xfrm>
            <a:custGeom>
              <a:avLst/>
              <a:gdLst/>
              <a:ahLst/>
              <a:cxnLst/>
              <a:rect l="l" t="t" r="r" b="b"/>
              <a:pathLst>
                <a:path w="6041" h="1057" extrusionOk="0">
                  <a:moveTo>
                    <a:pt x="1" y="1"/>
                  </a:moveTo>
                  <a:lnTo>
                    <a:pt x="1" y="1056"/>
                  </a:lnTo>
                  <a:lnTo>
                    <a:pt x="6041" y="1056"/>
                  </a:lnTo>
                  <a:lnTo>
                    <a:pt x="6041" y="1"/>
                  </a:lnTo>
                  <a:close/>
                </a:path>
              </a:pathLst>
            </a:custGeom>
            <a:solidFill>
              <a:srgbClr val="B5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48;p44"/>
            <p:cNvSpPr/>
            <p:nvPr/>
          </p:nvSpPr>
          <p:spPr>
            <a:xfrm>
              <a:off x="7606916" y="2184212"/>
              <a:ext cx="203083" cy="35534"/>
            </a:xfrm>
            <a:custGeom>
              <a:avLst/>
              <a:gdLst/>
              <a:ahLst/>
              <a:cxnLst/>
              <a:rect l="l" t="t" r="r" b="b"/>
              <a:pathLst>
                <a:path w="6041" h="1057" extrusionOk="0">
                  <a:moveTo>
                    <a:pt x="1" y="1"/>
                  </a:moveTo>
                  <a:lnTo>
                    <a:pt x="1" y="1056"/>
                  </a:lnTo>
                  <a:lnTo>
                    <a:pt x="6041" y="1056"/>
                  </a:lnTo>
                  <a:lnTo>
                    <a:pt x="6041" y="1"/>
                  </a:lnTo>
                  <a:close/>
                </a:path>
              </a:pathLst>
            </a:custGeom>
            <a:solidFill>
              <a:srgbClr val="B5D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49;p44"/>
            <p:cNvSpPr/>
            <p:nvPr/>
          </p:nvSpPr>
          <p:spPr>
            <a:xfrm>
              <a:off x="7348132" y="2363761"/>
              <a:ext cx="481436" cy="72782"/>
            </a:xfrm>
            <a:custGeom>
              <a:avLst/>
              <a:gdLst/>
              <a:ahLst/>
              <a:cxnLst/>
              <a:rect l="l" t="t" r="r" b="b"/>
              <a:pathLst>
                <a:path w="14321" h="2165" extrusionOk="0">
                  <a:moveTo>
                    <a:pt x="7160" y="0"/>
                  </a:moveTo>
                  <a:cubicBezTo>
                    <a:pt x="4006" y="0"/>
                    <a:pt x="1282" y="883"/>
                    <a:pt x="1" y="2154"/>
                  </a:cubicBezTo>
                  <a:cubicBezTo>
                    <a:pt x="65" y="2164"/>
                    <a:pt x="130" y="2164"/>
                    <a:pt x="195" y="2164"/>
                  </a:cubicBezTo>
                  <a:lnTo>
                    <a:pt x="14126" y="2164"/>
                  </a:lnTo>
                  <a:cubicBezTo>
                    <a:pt x="14191" y="2164"/>
                    <a:pt x="14256" y="2164"/>
                    <a:pt x="14320" y="2154"/>
                  </a:cubicBezTo>
                  <a:cubicBezTo>
                    <a:pt x="13039" y="883"/>
                    <a:pt x="10315" y="0"/>
                    <a:pt x="7160" y="0"/>
                  </a:cubicBezTo>
                  <a:close/>
                </a:path>
              </a:pathLst>
            </a:custGeom>
            <a:solidFill>
              <a:srgbClr val="3B4D4E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50;p44"/>
            <p:cNvSpPr/>
            <p:nvPr/>
          </p:nvSpPr>
          <p:spPr>
            <a:xfrm>
              <a:off x="7310145" y="1613462"/>
              <a:ext cx="133932" cy="143715"/>
            </a:xfrm>
            <a:custGeom>
              <a:avLst/>
              <a:gdLst/>
              <a:ahLst/>
              <a:cxnLst/>
              <a:rect l="l" t="t" r="r" b="b"/>
              <a:pathLst>
                <a:path w="3984" h="4275" extrusionOk="0">
                  <a:moveTo>
                    <a:pt x="668" y="0"/>
                  </a:moveTo>
                  <a:cubicBezTo>
                    <a:pt x="291" y="0"/>
                    <a:pt x="0" y="302"/>
                    <a:pt x="0" y="678"/>
                  </a:cubicBezTo>
                  <a:lnTo>
                    <a:pt x="0" y="3596"/>
                  </a:lnTo>
                  <a:cubicBezTo>
                    <a:pt x="0" y="3973"/>
                    <a:pt x="291" y="4274"/>
                    <a:pt x="668" y="4274"/>
                  </a:cubicBezTo>
                  <a:lnTo>
                    <a:pt x="3553" y="4274"/>
                  </a:lnTo>
                  <a:cubicBezTo>
                    <a:pt x="3166" y="3725"/>
                    <a:pt x="2961" y="3069"/>
                    <a:pt x="2961" y="2401"/>
                  </a:cubicBezTo>
                  <a:cubicBezTo>
                    <a:pt x="2961" y="1529"/>
                    <a:pt x="3327" y="711"/>
                    <a:pt x="3984" y="0"/>
                  </a:cubicBezTo>
                  <a:close/>
                </a:path>
              </a:pathLst>
            </a:custGeom>
            <a:solidFill>
              <a:srgbClr val="3B4D4E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51;p44"/>
            <p:cNvSpPr/>
            <p:nvPr/>
          </p:nvSpPr>
          <p:spPr>
            <a:xfrm>
              <a:off x="7687512" y="2347279"/>
              <a:ext cx="190040" cy="148085"/>
            </a:xfrm>
            <a:custGeom>
              <a:avLst/>
              <a:gdLst/>
              <a:ahLst/>
              <a:cxnLst/>
              <a:rect l="l" t="t" r="r" b="b"/>
              <a:pathLst>
                <a:path w="5653" h="4405" extrusionOk="0">
                  <a:moveTo>
                    <a:pt x="5642" y="1"/>
                  </a:moveTo>
                  <a:lnTo>
                    <a:pt x="2197" y="11"/>
                  </a:lnTo>
                  <a:cubicBezTo>
                    <a:pt x="980" y="11"/>
                    <a:pt x="0" y="1002"/>
                    <a:pt x="0" y="2208"/>
                  </a:cubicBezTo>
                  <a:cubicBezTo>
                    <a:pt x="11" y="3424"/>
                    <a:pt x="991" y="4404"/>
                    <a:pt x="2207" y="4404"/>
                  </a:cubicBezTo>
                  <a:lnTo>
                    <a:pt x="5653" y="4404"/>
                  </a:lnTo>
                  <a:lnTo>
                    <a:pt x="5642" y="1"/>
                  </a:ln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52;p44"/>
            <p:cNvSpPr/>
            <p:nvPr/>
          </p:nvSpPr>
          <p:spPr>
            <a:xfrm>
              <a:off x="7877146" y="2347649"/>
              <a:ext cx="190073" cy="147715"/>
            </a:xfrm>
            <a:custGeom>
              <a:avLst/>
              <a:gdLst/>
              <a:ahLst/>
              <a:cxnLst/>
              <a:rect l="l" t="t" r="r" b="b"/>
              <a:pathLst>
                <a:path w="5654" h="4394" extrusionOk="0">
                  <a:moveTo>
                    <a:pt x="1" y="0"/>
                  </a:moveTo>
                  <a:lnTo>
                    <a:pt x="12" y="4393"/>
                  </a:lnTo>
                  <a:lnTo>
                    <a:pt x="3457" y="4393"/>
                  </a:lnTo>
                  <a:cubicBezTo>
                    <a:pt x="4663" y="4382"/>
                    <a:pt x="5653" y="3403"/>
                    <a:pt x="5643" y="2186"/>
                  </a:cubicBezTo>
                  <a:cubicBezTo>
                    <a:pt x="5643" y="980"/>
                    <a:pt x="4663" y="0"/>
                    <a:pt x="3446" y="0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53;p44"/>
            <p:cNvSpPr/>
            <p:nvPr/>
          </p:nvSpPr>
          <p:spPr>
            <a:xfrm>
              <a:off x="7687512" y="2405907"/>
              <a:ext cx="190040" cy="89456"/>
            </a:xfrm>
            <a:custGeom>
              <a:avLst/>
              <a:gdLst/>
              <a:ahLst/>
              <a:cxnLst/>
              <a:rect l="l" t="t" r="r" b="b"/>
              <a:pathLst>
                <a:path w="5653" h="2661" extrusionOk="0">
                  <a:moveTo>
                    <a:pt x="54" y="1"/>
                  </a:moveTo>
                  <a:cubicBezTo>
                    <a:pt x="22" y="152"/>
                    <a:pt x="0" y="313"/>
                    <a:pt x="0" y="475"/>
                  </a:cubicBezTo>
                  <a:cubicBezTo>
                    <a:pt x="11" y="1680"/>
                    <a:pt x="991" y="2660"/>
                    <a:pt x="2207" y="2660"/>
                  </a:cubicBezTo>
                  <a:lnTo>
                    <a:pt x="5653" y="2660"/>
                  </a:lnTo>
                  <a:lnTo>
                    <a:pt x="5653" y="1767"/>
                  </a:lnTo>
                  <a:lnTo>
                    <a:pt x="2240" y="1810"/>
                  </a:lnTo>
                  <a:cubicBezTo>
                    <a:pt x="2232" y="1810"/>
                    <a:pt x="2225" y="1810"/>
                    <a:pt x="2217" y="1810"/>
                  </a:cubicBezTo>
                  <a:cubicBezTo>
                    <a:pt x="1161" y="1810"/>
                    <a:pt x="247" y="1049"/>
                    <a:pt x="54" y="1"/>
                  </a:cubicBezTo>
                  <a:close/>
                </a:path>
              </a:pathLst>
            </a:custGeom>
            <a:solidFill>
              <a:srgbClr val="3B4D4E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54;p44"/>
            <p:cNvSpPr/>
            <p:nvPr/>
          </p:nvSpPr>
          <p:spPr>
            <a:xfrm>
              <a:off x="7877146" y="2347649"/>
              <a:ext cx="198007" cy="147346"/>
            </a:xfrm>
            <a:custGeom>
              <a:avLst/>
              <a:gdLst/>
              <a:ahLst/>
              <a:cxnLst/>
              <a:rect l="l" t="t" r="r" b="b"/>
              <a:pathLst>
                <a:path w="5890" h="4383" extrusionOk="0">
                  <a:moveTo>
                    <a:pt x="1" y="0"/>
                  </a:moveTo>
                  <a:lnTo>
                    <a:pt x="12" y="4382"/>
                  </a:lnTo>
                  <a:lnTo>
                    <a:pt x="3457" y="4382"/>
                  </a:lnTo>
                  <a:cubicBezTo>
                    <a:pt x="3463" y="4382"/>
                    <a:pt x="3469" y="4382"/>
                    <a:pt x="3474" y="4382"/>
                  </a:cubicBezTo>
                  <a:cubicBezTo>
                    <a:pt x="4855" y="4382"/>
                    <a:pt x="5889" y="3106"/>
                    <a:pt x="5610" y="1755"/>
                  </a:cubicBezTo>
                  <a:lnTo>
                    <a:pt x="5610" y="1755"/>
                  </a:lnTo>
                  <a:cubicBezTo>
                    <a:pt x="5384" y="2746"/>
                    <a:pt x="4501" y="3446"/>
                    <a:pt x="3489" y="3456"/>
                  </a:cubicBezTo>
                  <a:lnTo>
                    <a:pt x="44" y="35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4D4E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521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Interactions médicamenteuses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4700" y="1633636"/>
            <a:ext cx="10713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Interactions également avec la phytothérapie !!!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Inhibiteur du CYP 3A4 : </a:t>
            </a:r>
            <a:r>
              <a:rPr lang="fr-FR" b="1" dirty="0">
                <a:solidFill>
                  <a:srgbClr val="FF0000"/>
                </a:solidFill>
              </a:rPr>
              <a:t>Jus de pamplemousse, jus d’orange amère (orange de Séville), </a:t>
            </a:r>
            <a:r>
              <a:rPr lang="fr-FR" dirty="0"/>
              <a:t>Citron vert, Pomélo, </a:t>
            </a:r>
            <a:r>
              <a:rPr lang="fr-FR" dirty="0" err="1"/>
              <a:t>Aloe</a:t>
            </a:r>
            <a:r>
              <a:rPr lang="fr-FR" dirty="0"/>
              <a:t> Vera, Chardon Marie, Curcuma, Fenouil, Fenugrec, Fumeterre, Gattilier, Gingembre, Ginko </a:t>
            </a:r>
            <a:r>
              <a:rPr lang="fr-FR" dirty="0" err="1"/>
              <a:t>biloba</a:t>
            </a:r>
            <a:r>
              <a:rPr lang="fr-FR" dirty="0"/>
              <a:t>, Grenade, Gui, </a:t>
            </a:r>
            <a:r>
              <a:rPr lang="fr-FR" dirty="0" err="1"/>
              <a:t>Harpagophytum</a:t>
            </a:r>
            <a:r>
              <a:rPr lang="fr-FR" dirty="0"/>
              <a:t>, </a:t>
            </a:r>
            <a:r>
              <a:rPr lang="fr-FR" dirty="0" err="1"/>
              <a:t>Huanglian</a:t>
            </a:r>
            <a:r>
              <a:rPr lang="fr-FR" dirty="0"/>
              <a:t>, Lin, Mahonia, Menthe poivrée, Myrtille, Olivier, </a:t>
            </a:r>
            <a:r>
              <a:rPr lang="fr-FR" dirty="0" err="1"/>
              <a:t>Orthosiphon</a:t>
            </a:r>
            <a:r>
              <a:rPr lang="fr-FR" dirty="0"/>
              <a:t>, Passiflore, Poivre noire, Prêle,  levure de Riz rouge, Trèfle rouge</a:t>
            </a:r>
          </a:p>
          <a:p>
            <a:endParaRPr lang="fr-FR" dirty="0"/>
          </a:p>
          <a:p>
            <a:r>
              <a:rPr lang="fr-FR" dirty="0"/>
              <a:t>Inducteur du CYP 3A4 :  </a:t>
            </a:r>
            <a:r>
              <a:rPr lang="fr-FR" b="1" dirty="0">
                <a:solidFill>
                  <a:srgbClr val="FF0000"/>
                </a:solidFill>
              </a:rPr>
              <a:t>Millepertuis</a:t>
            </a:r>
            <a:r>
              <a:rPr lang="fr-FR" dirty="0"/>
              <a:t>, Ail, Aubépine, Echinacée, Kava </a:t>
            </a:r>
            <a:r>
              <a:rPr lang="fr-FR" dirty="0" err="1"/>
              <a:t>Kava</a:t>
            </a:r>
            <a:r>
              <a:rPr lang="fr-FR" dirty="0"/>
              <a:t>, Menthe verte, Sauge</a:t>
            </a:r>
          </a:p>
          <a:p>
            <a:endParaRPr lang="fr-FR" dirty="0"/>
          </a:p>
          <a:p>
            <a:r>
              <a:rPr lang="fr-FR" dirty="0"/>
              <a:t>Favorisant une immunodépression  : Olivier</a:t>
            </a:r>
          </a:p>
          <a:p>
            <a:endParaRPr lang="fr-FR" dirty="0"/>
          </a:p>
          <a:p>
            <a:r>
              <a:rPr lang="fr-FR" dirty="0"/>
              <a:t>Favorisant un allongement de l’intervalle QT  : Boldo, Fucus, Ginseng asiatique, Orange de Séville, Passiflore, Pissenlit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99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Grossesse / allaitement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61813" y="2849992"/>
            <a:ext cx="863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Grossesse contre-indiquée</a:t>
            </a:r>
          </a:p>
          <a:p>
            <a:r>
              <a:rPr lang="fr-FR" dirty="0"/>
              <a:t>Contraception obligatoire pendant le traitement</a:t>
            </a:r>
          </a:p>
          <a:p>
            <a:endParaRPr lang="fr-FR" dirty="0"/>
          </a:p>
          <a:p>
            <a:r>
              <a:rPr lang="fr-FR" dirty="0"/>
              <a:t>Allaitement contre-indiquée 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4" y="2849992"/>
            <a:ext cx="1475027" cy="12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Thérapie ciblée : définition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1982" y="1650610"/>
            <a:ext cx="60658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435925" y="1666486"/>
            <a:ext cx="3240087" cy="727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Bloquer le signal (ligand) avant qu’il n’atteigne sa cible</a:t>
            </a:r>
          </a:p>
          <a:p>
            <a:pPr algn="ctr"/>
            <a:endParaRPr lang="fr-FR" sz="500" b="1" dirty="0">
              <a:solidFill>
                <a:srgbClr val="00206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482464" y="3163498"/>
            <a:ext cx="2800350" cy="652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Bloquer le site de fixation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sur le récepteur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350868" y="4387460"/>
            <a:ext cx="2879725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Empêcher le récepteur de s’activer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979228" y="5539985"/>
            <a:ext cx="3475037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Inhiber un acteur intracellulaire transducteur du signal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5107565" y="4819260"/>
            <a:ext cx="1871663" cy="86360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123689" y="2514211"/>
            <a:ext cx="3455988" cy="3667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Anticorps monoclonaux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944302" y="5052623"/>
            <a:ext cx="3814762" cy="3667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Inhibiteurs de kinases</a:t>
            </a:r>
          </a:p>
        </p:txBody>
      </p:sp>
      <p:sp>
        <p:nvSpPr>
          <p:cNvPr id="29" name="ZoneTexte 13">
            <a:extLst>
              <a:ext uri="{FF2B5EF4-FFF2-40B4-BE49-F238E27FC236}">
                <a16:creationId xmlns:a16="http://schemas.microsoft.com/office/drawing/2014/main" id="{4329D853-B000-4E0D-814A-84A172DDB342}"/>
              </a:ext>
            </a:extLst>
          </p:cNvPr>
          <p:cNvSpPr txBox="1"/>
          <p:nvPr/>
        </p:nvSpPr>
        <p:spPr>
          <a:xfrm>
            <a:off x="554630" y="1235158"/>
            <a:ext cx="10890233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fr-FR" altLang="fr-FR" sz="1800" dirty="0">
                <a:solidFill>
                  <a:srgbClr val="0070C0"/>
                </a:solidFill>
                <a:latin typeface="+mj-lt"/>
                <a:sym typeface="Wingdings" pitchFamily="2" charset="2"/>
              </a:rPr>
              <a:t>Cibler </a:t>
            </a:r>
            <a:r>
              <a:rPr lang="fr-FR" altLang="fr-FR" sz="1800" b="1" dirty="0">
                <a:solidFill>
                  <a:srgbClr val="0070C0"/>
                </a:solidFill>
                <a:latin typeface="+mj-lt"/>
                <a:sym typeface="Wingdings" pitchFamily="2" charset="2"/>
              </a:rPr>
              <a:t>spécifiquement</a:t>
            </a:r>
            <a:r>
              <a:rPr lang="fr-FR" altLang="fr-FR" sz="1800" dirty="0">
                <a:solidFill>
                  <a:srgbClr val="0070C0"/>
                </a:solidFill>
                <a:latin typeface="+mj-lt"/>
                <a:sym typeface="Wingdings" pitchFamily="2" charset="2"/>
              </a:rPr>
              <a:t> les cellules cancéreuses en préservant les cellules saines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21356" y="4387460"/>
            <a:ext cx="1654806" cy="1000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Destruction des cellules en division</a:t>
            </a:r>
          </a:p>
          <a:p>
            <a:pPr algn="ctr"/>
            <a:endParaRPr lang="fr-FR" sz="500" b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361982" y="5052623"/>
            <a:ext cx="7902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4630" y="5998434"/>
            <a:ext cx="3814762" cy="3667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Chimiothérapie cytotoxique</a:t>
            </a:r>
          </a:p>
        </p:txBody>
      </p:sp>
    </p:spTree>
    <p:extLst>
      <p:ext uri="{BB962C8B-B14F-4D97-AF65-F5344CB8AC3E}">
        <p14:creationId xmlns:p14="http://schemas.microsoft.com/office/powerpoint/2010/main" val="1392483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Autres thérapies ciblées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oogle Shape;1660;p57"/>
          <p:cNvGrpSpPr/>
          <p:nvPr/>
        </p:nvGrpSpPr>
        <p:grpSpPr>
          <a:xfrm>
            <a:off x="570421" y="1458212"/>
            <a:ext cx="727434" cy="1381339"/>
            <a:chOff x="6173650" y="1754325"/>
            <a:chExt cx="548575" cy="1041700"/>
          </a:xfrm>
        </p:grpSpPr>
        <p:sp>
          <p:nvSpPr>
            <p:cNvPr id="9" name="Google Shape;1661;p57"/>
            <p:cNvSpPr/>
            <p:nvPr/>
          </p:nvSpPr>
          <p:spPr>
            <a:xfrm>
              <a:off x="6173650" y="1835900"/>
              <a:ext cx="548575" cy="960125"/>
            </a:xfrm>
            <a:custGeom>
              <a:avLst/>
              <a:gdLst/>
              <a:ahLst/>
              <a:cxnLst/>
              <a:rect l="l" t="t" r="r" b="b"/>
              <a:pathLst>
                <a:path w="21943" h="38405" extrusionOk="0">
                  <a:moveTo>
                    <a:pt x="6514" y="0"/>
                  </a:moveTo>
                  <a:cubicBezTo>
                    <a:pt x="6514" y="0"/>
                    <a:pt x="7203" y="4145"/>
                    <a:pt x="6331" y="5480"/>
                  </a:cubicBezTo>
                  <a:cubicBezTo>
                    <a:pt x="5847" y="6212"/>
                    <a:pt x="3984" y="7558"/>
                    <a:pt x="3198" y="8000"/>
                  </a:cubicBezTo>
                  <a:cubicBezTo>
                    <a:pt x="1518" y="8947"/>
                    <a:pt x="173" y="9938"/>
                    <a:pt x="76" y="14352"/>
                  </a:cubicBezTo>
                  <a:cubicBezTo>
                    <a:pt x="0" y="18110"/>
                    <a:pt x="797" y="38405"/>
                    <a:pt x="797" y="38405"/>
                  </a:cubicBezTo>
                  <a:lnTo>
                    <a:pt x="21146" y="38405"/>
                  </a:lnTo>
                  <a:cubicBezTo>
                    <a:pt x="21146" y="38405"/>
                    <a:pt x="21943" y="18099"/>
                    <a:pt x="21867" y="14352"/>
                  </a:cubicBezTo>
                  <a:cubicBezTo>
                    <a:pt x="21770" y="9938"/>
                    <a:pt x="20424" y="8947"/>
                    <a:pt x="18734" y="8000"/>
                  </a:cubicBezTo>
                  <a:cubicBezTo>
                    <a:pt x="17948" y="7558"/>
                    <a:pt x="16086" y="6072"/>
                    <a:pt x="15612" y="5308"/>
                  </a:cubicBezTo>
                  <a:cubicBezTo>
                    <a:pt x="14804" y="3984"/>
                    <a:pt x="15429" y="0"/>
                    <a:pt x="15429" y="0"/>
                  </a:cubicBezTo>
                  <a:close/>
                </a:path>
              </a:pathLst>
            </a:custGeom>
            <a:solidFill>
              <a:srgbClr val="68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662;p57"/>
            <p:cNvSpPr/>
            <p:nvPr/>
          </p:nvSpPr>
          <p:spPr>
            <a:xfrm>
              <a:off x="6329225" y="1824050"/>
              <a:ext cx="238500" cy="82925"/>
            </a:xfrm>
            <a:custGeom>
              <a:avLst/>
              <a:gdLst/>
              <a:ahLst/>
              <a:cxnLst/>
              <a:rect l="l" t="t" r="r" b="b"/>
              <a:pathLst>
                <a:path w="9540" h="3317" extrusionOk="0">
                  <a:moveTo>
                    <a:pt x="948" y="0"/>
                  </a:moveTo>
                  <a:cubicBezTo>
                    <a:pt x="420" y="11"/>
                    <a:pt x="0" y="431"/>
                    <a:pt x="0" y="959"/>
                  </a:cubicBezTo>
                  <a:lnTo>
                    <a:pt x="0" y="2358"/>
                  </a:lnTo>
                  <a:cubicBezTo>
                    <a:pt x="0" y="2886"/>
                    <a:pt x="420" y="3306"/>
                    <a:pt x="948" y="3317"/>
                  </a:cubicBezTo>
                  <a:lnTo>
                    <a:pt x="8592" y="3317"/>
                  </a:lnTo>
                  <a:cubicBezTo>
                    <a:pt x="9120" y="3306"/>
                    <a:pt x="9540" y="2886"/>
                    <a:pt x="9540" y="2358"/>
                  </a:cubicBezTo>
                  <a:lnTo>
                    <a:pt x="9540" y="959"/>
                  </a:lnTo>
                  <a:cubicBezTo>
                    <a:pt x="9540" y="431"/>
                    <a:pt x="9109" y="0"/>
                    <a:pt x="8592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63;p57"/>
            <p:cNvSpPr/>
            <p:nvPr/>
          </p:nvSpPr>
          <p:spPr>
            <a:xfrm>
              <a:off x="6329225" y="1754325"/>
              <a:ext cx="238500" cy="82675"/>
            </a:xfrm>
            <a:custGeom>
              <a:avLst/>
              <a:gdLst/>
              <a:ahLst/>
              <a:cxnLst/>
              <a:rect l="l" t="t" r="r" b="b"/>
              <a:pathLst>
                <a:path w="9540" h="3307" extrusionOk="0">
                  <a:moveTo>
                    <a:pt x="948" y="1"/>
                  </a:moveTo>
                  <a:cubicBezTo>
                    <a:pt x="420" y="1"/>
                    <a:pt x="0" y="421"/>
                    <a:pt x="0" y="948"/>
                  </a:cubicBezTo>
                  <a:lnTo>
                    <a:pt x="0" y="2359"/>
                  </a:lnTo>
                  <a:cubicBezTo>
                    <a:pt x="0" y="2886"/>
                    <a:pt x="420" y="3306"/>
                    <a:pt x="948" y="3306"/>
                  </a:cubicBezTo>
                  <a:lnTo>
                    <a:pt x="8592" y="3306"/>
                  </a:lnTo>
                  <a:cubicBezTo>
                    <a:pt x="9120" y="3306"/>
                    <a:pt x="9540" y="2886"/>
                    <a:pt x="9540" y="2359"/>
                  </a:cubicBezTo>
                  <a:lnTo>
                    <a:pt x="9540" y="948"/>
                  </a:lnTo>
                  <a:cubicBezTo>
                    <a:pt x="9540" y="421"/>
                    <a:pt x="9120" y="1"/>
                    <a:pt x="8592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64;p57"/>
            <p:cNvSpPr/>
            <p:nvPr/>
          </p:nvSpPr>
          <p:spPr>
            <a:xfrm>
              <a:off x="6228025" y="2155400"/>
              <a:ext cx="445750" cy="339975"/>
            </a:xfrm>
            <a:custGeom>
              <a:avLst/>
              <a:gdLst/>
              <a:ahLst/>
              <a:cxnLst/>
              <a:rect l="l" t="t" r="r" b="b"/>
              <a:pathLst>
                <a:path w="17830" h="13599" extrusionOk="0">
                  <a:moveTo>
                    <a:pt x="0" y="0"/>
                  </a:moveTo>
                  <a:lnTo>
                    <a:pt x="269" y="13598"/>
                  </a:lnTo>
                  <a:lnTo>
                    <a:pt x="17291" y="13598"/>
                  </a:lnTo>
                  <a:lnTo>
                    <a:pt x="178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65;p57"/>
            <p:cNvSpPr/>
            <p:nvPr/>
          </p:nvSpPr>
          <p:spPr>
            <a:xfrm>
              <a:off x="6334875" y="2210025"/>
              <a:ext cx="230150" cy="230175"/>
            </a:xfrm>
            <a:custGeom>
              <a:avLst/>
              <a:gdLst/>
              <a:ahLst/>
              <a:cxnLst/>
              <a:rect l="l" t="t" r="r" b="b"/>
              <a:pathLst>
                <a:path w="9206" h="9207" extrusionOk="0">
                  <a:moveTo>
                    <a:pt x="2800" y="1"/>
                  </a:moveTo>
                  <a:lnTo>
                    <a:pt x="2800" y="2800"/>
                  </a:lnTo>
                  <a:lnTo>
                    <a:pt x="0" y="2789"/>
                  </a:lnTo>
                  <a:lnTo>
                    <a:pt x="0" y="6407"/>
                  </a:lnTo>
                  <a:lnTo>
                    <a:pt x="2789" y="6407"/>
                  </a:lnTo>
                  <a:lnTo>
                    <a:pt x="2789" y="9206"/>
                  </a:lnTo>
                  <a:lnTo>
                    <a:pt x="6396" y="9206"/>
                  </a:lnTo>
                  <a:lnTo>
                    <a:pt x="6407" y="6418"/>
                  </a:lnTo>
                  <a:lnTo>
                    <a:pt x="9195" y="6418"/>
                  </a:lnTo>
                  <a:lnTo>
                    <a:pt x="9206" y="2800"/>
                  </a:lnTo>
                  <a:lnTo>
                    <a:pt x="6407" y="2800"/>
                  </a:lnTo>
                  <a:lnTo>
                    <a:pt x="6407" y="11"/>
                  </a:lnTo>
                  <a:lnTo>
                    <a:pt x="2800" y="1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66;p57"/>
            <p:cNvSpPr/>
            <p:nvPr/>
          </p:nvSpPr>
          <p:spPr>
            <a:xfrm>
              <a:off x="6325175" y="1799275"/>
              <a:ext cx="245500" cy="40675"/>
            </a:xfrm>
            <a:custGeom>
              <a:avLst/>
              <a:gdLst/>
              <a:ahLst/>
              <a:cxnLst/>
              <a:rect l="l" t="t" r="r" b="b"/>
              <a:pathLst>
                <a:path w="9820" h="1627" extrusionOk="0">
                  <a:moveTo>
                    <a:pt x="1" y="1"/>
                  </a:moveTo>
                  <a:lnTo>
                    <a:pt x="1" y="916"/>
                  </a:lnTo>
                  <a:cubicBezTo>
                    <a:pt x="1" y="1304"/>
                    <a:pt x="324" y="1627"/>
                    <a:pt x="722" y="1627"/>
                  </a:cubicBezTo>
                  <a:lnTo>
                    <a:pt x="9109" y="1627"/>
                  </a:lnTo>
                  <a:cubicBezTo>
                    <a:pt x="9497" y="1627"/>
                    <a:pt x="9820" y="1304"/>
                    <a:pt x="9820" y="916"/>
                  </a:cubicBezTo>
                  <a:lnTo>
                    <a:pt x="9820" y="1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67;p57"/>
            <p:cNvSpPr/>
            <p:nvPr/>
          </p:nvSpPr>
          <p:spPr>
            <a:xfrm>
              <a:off x="6193300" y="2749175"/>
              <a:ext cx="509000" cy="46850"/>
            </a:xfrm>
            <a:custGeom>
              <a:avLst/>
              <a:gdLst/>
              <a:ahLst/>
              <a:cxnLst/>
              <a:rect l="l" t="t" r="r" b="b"/>
              <a:pathLst>
                <a:path w="20360" h="1874" extrusionOk="0">
                  <a:moveTo>
                    <a:pt x="10207" y="0"/>
                  </a:moveTo>
                  <a:cubicBezTo>
                    <a:pt x="6083" y="0"/>
                    <a:pt x="2401" y="722"/>
                    <a:pt x="0" y="1841"/>
                  </a:cubicBezTo>
                  <a:lnTo>
                    <a:pt x="11" y="1874"/>
                  </a:lnTo>
                  <a:lnTo>
                    <a:pt x="20360" y="1874"/>
                  </a:lnTo>
                  <a:lnTo>
                    <a:pt x="20360" y="1820"/>
                  </a:lnTo>
                  <a:cubicBezTo>
                    <a:pt x="17959" y="711"/>
                    <a:pt x="14309" y="0"/>
                    <a:pt x="10207" y="0"/>
                  </a:cubicBezTo>
                  <a:close/>
                </a:path>
              </a:pathLst>
            </a:custGeom>
            <a:solidFill>
              <a:srgbClr val="3B4D4E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601924" y="1741997"/>
            <a:ext cx="9785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Asciminib</a:t>
            </a:r>
            <a:r>
              <a:rPr lang="fr-FR" b="1" dirty="0"/>
              <a:t> SCEMBLIX </a:t>
            </a:r>
          </a:p>
          <a:p>
            <a:endParaRPr lang="fr-FR" b="1" dirty="0"/>
          </a:p>
          <a:p>
            <a:r>
              <a:rPr lang="fr-FR" dirty="0"/>
              <a:t>Traitement </a:t>
            </a:r>
            <a:r>
              <a:rPr lang="fr-FR" b="1" dirty="0"/>
              <a:t>en autorisation d’accès compassionnel </a:t>
            </a:r>
            <a:r>
              <a:rPr lang="fr-FR" dirty="0"/>
              <a:t>(AAC) : en monothérapie, en l’absence d’alternative thérapeutique chez les patients ayant déjà reçus tous les ITK sur le marché ou CI </a:t>
            </a:r>
          </a:p>
          <a:p>
            <a:endParaRPr lang="fr-FR" dirty="0"/>
          </a:p>
          <a:p>
            <a:r>
              <a:rPr lang="fr-FR" dirty="0"/>
              <a:t>Posologie élevée : 200mg/j </a:t>
            </a:r>
          </a:p>
          <a:p>
            <a:endParaRPr lang="fr-FR" dirty="0"/>
          </a:p>
          <a:p>
            <a:r>
              <a:rPr lang="fr-FR" dirty="0"/>
              <a:t>Surveillance spécifique : pancréatite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Particularité : cible une zone différente de la protéine BCR-ABL </a:t>
            </a:r>
          </a:p>
          <a:p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99" y="3637081"/>
            <a:ext cx="3467584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28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Indication des thérapies ciblées dans la LAL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8C3E24-AB53-D3E0-CA29-2A20612BD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1" y="1713949"/>
            <a:ext cx="4696247" cy="38309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1070FD0-DF77-2F05-A111-5C12D4ECCA56}"/>
              </a:ext>
            </a:extLst>
          </p:cNvPr>
          <p:cNvSpPr txBox="1"/>
          <p:nvPr/>
        </p:nvSpPr>
        <p:spPr>
          <a:xfrm>
            <a:off x="469915" y="6216284"/>
            <a:ext cx="114081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Roberts KG, Li Y, Payne-Turner D, Harvey RC et al. 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Targetable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 kinase-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activating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lesions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 in Ph-like acute 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lymphoblastic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leukemia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. N 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Engl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 J Med. 2014;371(11):1005-15.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1505" y="3411940"/>
            <a:ext cx="1146412" cy="1269242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52" y="1537488"/>
            <a:ext cx="3648584" cy="2010056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stCxn id="2" idx="3"/>
            <a:endCxn id="3" idx="1"/>
          </p:cNvCxnSpPr>
          <p:nvPr/>
        </p:nvCxnSpPr>
        <p:spPr>
          <a:xfrm flipV="1">
            <a:off x="2947917" y="2542516"/>
            <a:ext cx="3549835" cy="1504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62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Autres thérapies ciblées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27" y="364764"/>
            <a:ext cx="6061344" cy="61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5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Autres thérapies ciblées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27" y="364764"/>
            <a:ext cx="6061344" cy="617078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959827" y="4694830"/>
            <a:ext cx="6361594" cy="18407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805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Autres thérapies ciblées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82944" y="27707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5" y="3400421"/>
            <a:ext cx="104790" cy="57158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8" y="1579801"/>
            <a:ext cx="10754436" cy="28197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14228" y="5044323"/>
            <a:ext cx="1063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Venetoclax</a:t>
            </a:r>
            <a:r>
              <a:rPr lang="fr-FR" dirty="0"/>
              <a:t> VENCLYXTO : AMM dans LLC, MW, MCL et LAM</a:t>
            </a:r>
          </a:p>
          <a:p>
            <a:endParaRPr lang="fr-FR" dirty="0"/>
          </a:p>
          <a:p>
            <a:r>
              <a:rPr lang="fr-FR" dirty="0"/>
              <a:t>Cible la protéine « pro-</a:t>
            </a:r>
            <a:r>
              <a:rPr lang="fr-FR" dirty="0" err="1"/>
              <a:t>survival</a:t>
            </a:r>
            <a:r>
              <a:rPr lang="fr-FR" dirty="0"/>
              <a:t> » BCL2 surexprimés dans les hémopathies</a:t>
            </a:r>
          </a:p>
        </p:txBody>
      </p:sp>
    </p:spTree>
    <p:extLst>
      <p:ext uri="{BB962C8B-B14F-4D97-AF65-F5344CB8AC3E}">
        <p14:creationId xmlns:p14="http://schemas.microsoft.com/office/powerpoint/2010/main" val="1254138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Sources importantes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99" name="Google Shape;715;p36"/>
          <p:cNvGrpSpPr/>
          <p:nvPr/>
        </p:nvGrpSpPr>
        <p:grpSpPr>
          <a:xfrm>
            <a:off x="661163" y="1610543"/>
            <a:ext cx="1980809" cy="3933762"/>
            <a:chOff x="5512100" y="405000"/>
            <a:chExt cx="2119931" cy="4203502"/>
          </a:xfrm>
        </p:grpSpPr>
        <p:sp>
          <p:nvSpPr>
            <p:cNvPr id="100" name="Google Shape;716;p36"/>
            <p:cNvSpPr/>
            <p:nvPr/>
          </p:nvSpPr>
          <p:spPr>
            <a:xfrm>
              <a:off x="6635297" y="405000"/>
              <a:ext cx="697277" cy="621711"/>
            </a:xfrm>
            <a:custGeom>
              <a:avLst/>
              <a:gdLst/>
              <a:ahLst/>
              <a:cxnLst/>
              <a:rect l="l" t="t" r="r" b="b"/>
              <a:pathLst>
                <a:path w="11931" h="10638" extrusionOk="0">
                  <a:moveTo>
                    <a:pt x="6443" y="1"/>
                  </a:moveTo>
                  <a:cubicBezTo>
                    <a:pt x="6309" y="1"/>
                    <a:pt x="6181" y="8"/>
                    <a:pt x="6062" y="22"/>
                  </a:cubicBezTo>
                  <a:cubicBezTo>
                    <a:pt x="6062" y="22"/>
                    <a:pt x="2509" y="22"/>
                    <a:pt x="1152" y="2423"/>
                  </a:cubicBezTo>
                  <a:cubicBezTo>
                    <a:pt x="0" y="4458"/>
                    <a:pt x="484" y="7655"/>
                    <a:pt x="3295" y="8883"/>
                  </a:cubicBezTo>
                  <a:cubicBezTo>
                    <a:pt x="3241" y="9561"/>
                    <a:pt x="3176" y="10519"/>
                    <a:pt x="3295" y="10627"/>
                  </a:cubicBezTo>
                  <a:cubicBezTo>
                    <a:pt x="3301" y="10634"/>
                    <a:pt x="3311" y="10638"/>
                    <a:pt x="3324" y="10638"/>
                  </a:cubicBezTo>
                  <a:cubicBezTo>
                    <a:pt x="3515" y="10638"/>
                    <a:pt x="4340" y="9847"/>
                    <a:pt x="4834" y="9303"/>
                  </a:cubicBezTo>
                  <a:lnTo>
                    <a:pt x="4942" y="9313"/>
                  </a:lnTo>
                  <a:cubicBezTo>
                    <a:pt x="5394" y="9370"/>
                    <a:pt x="5829" y="9398"/>
                    <a:pt x="6245" y="9398"/>
                  </a:cubicBezTo>
                  <a:cubicBezTo>
                    <a:pt x="9758" y="9398"/>
                    <a:pt x="11931" y="7422"/>
                    <a:pt x="11488" y="4361"/>
                  </a:cubicBezTo>
                  <a:cubicBezTo>
                    <a:pt x="11038" y="1185"/>
                    <a:pt x="8171" y="1"/>
                    <a:pt x="6443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17;p36"/>
            <p:cNvSpPr/>
            <p:nvPr/>
          </p:nvSpPr>
          <p:spPr>
            <a:xfrm>
              <a:off x="7066307" y="527670"/>
              <a:ext cx="135294" cy="135353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2" y="1"/>
                  </a:moveTo>
                  <a:cubicBezTo>
                    <a:pt x="517" y="1"/>
                    <a:pt x="0" y="518"/>
                    <a:pt x="0" y="1164"/>
                  </a:cubicBezTo>
                  <a:cubicBezTo>
                    <a:pt x="0" y="1799"/>
                    <a:pt x="517" y="2316"/>
                    <a:pt x="1152" y="2316"/>
                  </a:cubicBezTo>
                  <a:cubicBezTo>
                    <a:pt x="1798" y="2316"/>
                    <a:pt x="2315" y="1799"/>
                    <a:pt x="2315" y="1164"/>
                  </a:cubicBezTo>
                  <a:cubicBezTo>
                    <a:pt x="2315" y="518"/>
                    <a:pt x="1798" y="1"/>
                    <a:pt x="115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18;p36"/>
            <p:cNvSpPr/>
            <p:nvPr/>
          </p:nvSpPr>
          <p:spPr>
            <a:xfrm>
              <a:off x="7109086" y="527670"/>
              <a:ext cx="51663" cy="134710"/>
            </a:xfrm>
            <a:custGeom>
              <a:avLst/>
              <a:gdLst/>
              <a:ahLst/>
              <a:cxnLst/>
              <a:rect l="l" t="t" r="r" b="b"/>
              <a:pathLst>
                <a:path w="884" h="2305" extrusionOk="0">
                  <a:moveTo>
                    <a:pt x="345" y="1"/>
                  </a:moveTo>
                  <a:cubicBezTo>
                    <a:pt x="226" y="1"/>
                    <a:pt x="108" y="33"/>
                    <a:pt x="0" y="76"/>
                  </a:cubicBezTo>
                  <a:cubicBezTo>
                    <a:pt x="0" y="76"/>
                    <a:pt x="568" y="2305"/>
                    <a:pt x="592" y="2305"/>
                  </a:cubicBezTo>
                  <a:cubicBezTo>
                    <a:pt x="592" y="2305"/>
                    <a:pt x="592" y="2305"/>
                    <a:pt x="592" y="2305"/>
                  </a:cubicBezTo>
                  <a:cubicBezTo>
                    <a:pt x="689" y="2283"/>
                    <a:pt x="786" y="2262"/>
                    <a:pt x="883" y="222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19;p36"/>
            <p:cNvSpPr/>
            <p:nvPr/>
          </p:nvSpPr>
          <p:spPr>
            <a:xfrm>
              <a:off x="6761123" y="610131"/>
              <a:ext cx="135937" cy="135937"/>
            </a:xfrm>
            <a:custGeom>
              <a:avLst/>
              <a:gdLst/>
              <a:ahLst/>
              <a:cxnLst/>
              <a:rect l="l" t="t" r="r" b="b"/>
              <a:pathLst>
                <a:path w="2326" h="2326" extrusionOk="0">
                  <a:moveTo>
                    <a:pt x="1163" y="0"/>
                  </a:moveTo>
                  <a:cubicBezTo>
                    <a:pt x="528" y="0"/>
                    <a:pt x="0" y="528"/>
                    <a:pt x="0" y="1163"/>
                  </a:cubicBezTo>
                  <a:cubicBezTo>
                    <a:pt x="0" y="1809"/>
                    <a:pt x="528" y="2326"/>
                    <a:pt x="1163" y="2326"/>
                  </a:cubicBezTo>
                  <a:cubicBezTo>
                    <a:pt x="1809" y="2326"/>
                    <a:pt x="2326" y="1809"/>
                    <a:pt x="2326" y="1163"/>
                  </a:cubicBezTo>
                  <a:cubicBezTo>
                    <a:pt x="2326" y="528"/>
                    <a:pt x="1809" y="0"/>
                    <a:pt x="1163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20;p36"/>
            <p:cNvSpPr/>
            <p:nvPr/>
          </p:nvSpPr>
          <p:spPr>
            <a:xfrm>
              <a:off x="6805129" y="610716"/>
              <a:ext cx="51079" cy="134768"/>
            </a:xfrm>
            <a:custGeom>
              <a:avLst/>
              <a:gdLst/>
              <a:ahLst/>
              <a:cxnLst/>
              <a:rect l="l" t="t" r="r" b="b"/>
              <a:pathLst>
                <a:path w="874" h="2306" extrusionOk="0">
                  <a:moveTo>
                    <a:pt x="335" y="1"/>
                  </a:moveTo>
                  <a:cubicBezTo>
                    <a:pt x="216" y="1"/>
                    <a:pt x="98" y="22"/>
                    <a:pt x="1" y="76"/>
                  </a:cubicBezTo>
                  <a:cubicBezTo>
                    <a:pt x="1" y="76"/>
                    <a:pt x="561" y="2305"/>
                    <a:pt x="593" y="2305"/>
                  </a:cubicBezTo>
                  <a:cubicBezTo>
                    <a:pt x="690" y="2283"/>
                    <a:pt x="776" y="2262"/>
                    <a:pt x="873" y="2219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21;p36"/>
            <p:cNvSpPr/>
            <p:nvPr/>
          </p:nvSpPr>
          <p:spPr>
            <a:xfrm>
              <a:off x="6892617" y="486176"/>
              <a:ext cx="135996" cy="135294"/>
            </a:xfrm>
            <a:custGeom>
              <a:avLst/>
              <a:gdLst/>
              <a:ahLst/>
              <a:cxnLst/>
              <a:rect l="l" t="t" r="r" b="b"/>
              <a:pathLst>
                <a:path w="2327" h="2315" extrusionOk="0">
                  <a:moveTo>
                    <a:pt x="1163" y="0"/>
                  </a:moveTo>
                  <a:cubicBezTo>
                    <a:pt x="517" y="0"/>
                    <a:pt x="1" y="517"/>
                    <a:pt x="1" y="1152"/>
                  </a:cubicBezTo>
                  <a:cubicBezTo>
                    <a:pt x="1" y="1798"/>
                    <a:pt x="517" y="2315"/>
                    <a:pt x="1163" y="2315"/>
                  </a:cubicBezTo>
                  <a:cubicBezTo>
                    <a:pt x="1799" y="2315"/>
                    <a:pt x="2326" y="1798"/>
                    <a:pt x="2326" y="1152"/>
                  </a:cubicBezTo>
                  <a:cubicBezTo>
                    <a:pt x="2326" y="517"/>
                    <a:pt x="1799" y="0"/>
                    <a:pt x="1163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22;p36"/>
            <p:cNvSpPr/>
            <p:nvPr/>
          </p:nvSpPr>
          <p:spPr>
            <a:xfrm>
              <a:off x="6902669" y="502540"/>
              <a:ext cx="116476" cy="98826"/>
            </a:xfrm>
            <a:custGeom>
              <a:avLst/>
              <a:gdLst/>
              <a:ahLst/>
              <a:cxnLst/>
              <a:rect l="l" t="t" r="r" b="b"/>
              <a:pathLst>
                <a:path w="1993" h="1691" extrusionOk="0">
                  <a:moveTo>
                    <a:pt x="227" y="0"/>
                  </a:moveTo>
                  <a:cubicBezTo>
                    <a:pt x="130" y="75"/>
                    <a:pt x="55" y="162"/>
                    <a:pt x="1" y="269"/>
                  </a:cubicBezTo>
                  <a:cubicBezTo>
                    <a:pt x="1" y="269"/>
                    <a:pt x="1772" y="1691"/>
                    <a:pt x="1820" y="1691"/>
                  </a:cubicBezTo>
                  <a:cubicBezTo>
                    <a:pt x="1820" y="1691"/>
                    <a:pt x="1820" y="1691"/>
                    <a:pt x="1820" y="1690"/>
                  </a:cubicBezTo>
                  <a:cubicBezTo>
                    <a:pt x="1885" y="1615"/>
                    <a:pt x="1939" y="1540"/>
                    <a:pt x="1993" y="145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23;p36"/>
            <p:cNvSpPr/>
            <p:nvPr/>
          </p:nvSpPr>
          <p:spPr>
            <a:xfrm>
              <a:off x="6893260" y="720587"/>
              <a:ext cx="84508" cy="84625"/>
            </a:xfrm>
            <a:custGeom>
              <a:avLst/>
              <a:gdLst/>
              <a:ahLst/>
              <a:cxnLst/>
              <a:rect l="l" t="t" r="r" b="b"/>
              <a:pathLst>
                <a:path w="1446" h="1448" extrusionOk="0">
                  <a:moveTo>
                    <a:pt x="727" y="1"/>
                  </a:moveTo>
                  <a:cubicBezTo>
                    <a:pt x="473" y="1"/>
                    <a:pt x="224" y="149"/>
                    <a:pt x="162" y="490"/>
                  </a:cubicBezTo>
                  <a:lnTo>
                    <a:pt x="0" y="1179"/>
                  </a:lnTo>
                  <a:lnTo>
                    <a:pt x="1152" y="1448"/>
                  </a:lnTo>
                  <a:lnTo>
                    <a:pt x="1314" y="759"/>
                  </a:lnTo>
                  <a:cubicBezTo>
                    <a:pt x="1446" y="293"/>
                    <a:pt x="1082" y="1"/>
                    <a:pt x="727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24;p36"/>
            <p:cNvSpPr/>
            <p:nvPr/>
          </p:nvSpPr>
          <p:spPr>
            <a:xfrm>
              <a:off x="6878825" y="789432"/>
              <a:ext cx="81820" cy="77086"/>
            </a:xfrm>
            <a:custGeom>
              <a:avLst/>
              <a:gdLst/>
              <a:ahLst/>
              <a:cxnLst/>
              <a:rect l="l" t="t" r="r" b="b"/>
              <a:pathLst>
                <a:path w="1400" h="1319" extrusionOk="0">
                  <a:moveTo>
                    <a:pt x="247" y="1"/>
                  </a:moveTo>
                  <a:lnTo>
                    <a:pt x="107" y="593"/>
                  </a:lnTo>
                  <a:cubicBezTo>
                    <a:pt x="0" y="1040"/>
                    <a:pt x="351" y="1318"/>
                    <a:pt x="696" y="1318"/>
                  </a:cubicBezTo>
                  <a:cubicBezTo>
                    <a:pt x="941" y="1318"/>
                    <a:pt x="1183" y="1179"/>
                    <a:pt x="1259" y="862"/>
                  </a:cubicBezTo>
                  <a:lnTo>
                    <a:pt x="1399" y="2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25;p36"/>
            <p:cNvSpPr/>
            <p:nvPr/>
          </p:nvSpPr>
          <p:spPr>
            <a:xfrm>
              <a:off x="7080742" y="763659"/>
              <a:ext cx="98242" cy="77845"/>
            </a:xfrm>
            <a:custGeom>
              <a:avLst/>
              <a:gdLst/>
              <a:ahLst/>
              <a:cxnLst/>
              <a:rect l="l" t="t" r="r" b="b"/>
              <a:pathLst>
                <a:path w="1681" h="1332" extrusionOk="0">
                  <a:moveTo>
                    <a:pt x="270" y="0"/>
                  </a:moveTo>
                  <a:lnTo>
                    <a:pt x="1" y="1152"/>
                  </a:lnTo>
                  <a:lnTo>
                    <a:pt x="690" y="1314"/>
                  </a:lnTo>
                  <a:cubicBezTo>
                    <a:pt x="743" y="1326"/>
                    <a:pt x="795" y="1331"/>
                    <a:pt x="843" y="1331"/>
                  </a:cubicBezTo>
                  <a:cubicBezTo>
                    <a:pt x="1497" y="1331"/>
                    <a:pt x="1680" y="322"/>
                    <a:pt x="959" y="162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26;p36"/>
            <p:cNvSpPr/>
            <p:nvPr/>
          </p:nvSpPr>
          <p:spPr>
            <a:xfrm>
              <a:off x="7006521" y="754717"/>
              <a:ext cx="90001" cy="76326"/>
            </a:xfrm>
            <a:custGeom>
              <a:avLst/>
              <a:gdLst/>
              <a:ahLst/>
              <a:cxnLst/>
              <a:rect l="l" t="t" r="r" b="b"/>
              <a:pathLst>
                <a:path w="1540" h="1306" extrusionOk="0">
                  <a:moveTo>
                    <a:pt x="821" y="1"/>
                  </a:moveTo>
                  <a:cubicBezTo>
                    <a:pt x="188" y="1"/>
                    <a:pt x="1" y="973"/>
                    <a:pt x="679" y="1165"/>
                  </a:cubicBezTo>
                  <a:lnTo>
                    <a:pt x="1271" y="1305"/>
                  </a:lnTo>
                  <a:lnTo>
                    <a:pt x="1540" y="153"/>
                  </a:lnTo>
                  <a:lnTo>
                    <a:pt x="948" y="13"/>
                  </a:lnTo>
                  <a:cubicBezTo>
                    <a:pt x="904" y="5"/>
                    <a:pt x="861" y="1"/>
                    <a:pt x="82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27;p36"/>
            <p:cNvSpPr/>
            <p:nvPr/>
          </p:nvSpPr>
          <p:spPr>
            <a:xfrm>
              <a:off x="7009677" y="663606"/>
              <a:ext cx="95028" cy="76910"/>
            </a:xfrm>
            <a:custGeom>
              <a:avLst/>
              <a:gdLst/>
              <a:ahLst/>
              <a:cxnLst/>
              <a:rect l="l" t="t" r="r" b="b"/>
              <a:pathLst>
                <a:path w="1626" h="1316" extrusionOk="0">
                  <a:moveTo>
                    <a:pt x="269" y="0"/>
                  </a:moveTo>
                  <a:lnTo>
                    <a:pt x="0" y="1152"/>
                  </a:lnTo>
                  <a:lnTo>
                    <a:pt x="678" y="1303"/>
                  </a:lnTo>
                  <a:cubicBezTo>
                    <a:pt x="723" y="1312"/>
                    <a:pt x="766" y="1315"/>
                    <a:pt x="807" y="1315"/>
                  </a:cubicBezTo>
                  <a:cubicBezTo>
                    <a:pt x="1448" y="1315"/>
                    <a:pt x="1626" y="343"/>
                    <a:pt x="948" y="15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28;p36"/>
            <p:cNvSpPr/>
            <p:nvPr/>
          </p:nvSpPr>
          <p:spPr>
            <a:xfrm>
              <a:off x="6934812" y="654664"/>
              <a:ext cx="90644" cy="76326"/>
            </a:xfrm>
            <a:custGeom>
              <a:avLst/>
              <a:gdLst/>
              <a:ahLst/>
              <a:cxnLst/>
              <a:rect l="l" t="t" r="r" b="b"/>
              <a:pathLst>
                <a:path w="1551" h="1306" extrusionOk="0">
                  <a:moveTo>
                    <a:pt x="829" y="1"/>
                  </a:moveTo>
                  <a:cubicBezTo>
                    <a:pt x="188" y="1"/>
                    <a:pt x="1" y="973"/>
                    <a:pt x="689" y="1165"/>
                  </a:cubicBezTo>
                  <a:lnTo>
                    <a:pt x="1281" y="1305"/>
                  </a:lnTo>
                  <a:lnTo>
                    <a:pt x="1550" y="153"/>
                  </a:lnTo>
                  <a:lnTo>
                    <a:pt x="958" y="13"/>
                  </a:lnTo>
                  <a:cubicBezTo>
                    <a:pt x="913" y="5"/>
                    <a:pt x="871" y="1"/>
                    <a:pt x="82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29;p36"/>
            <p:cNvSpPr/>
            <p:nvPr/>
          </p:nvSpPr>
          <p:spPr>
            <a:xfrm>
              <a:off x="5522152" y="743555"/>
              <a:ext cx="658238" cy="558067"/>
            </a:xfrm>
            <a:custGeom>
              <a:avLst/>
              <a:gdLst/>
              <a:ahLst/>
              <a:cxnLst/>
              <a:rect l="l" t="t" r="r" b="b"/>
              <a:pathLst>
                <a:path w="11263" h="9549" extrusionOk="0">
                  <a:moveTo>
                    <a:pt x="5877" y="0"/>
                  </a:moveTo>
                  <a:cubicBezTo>
                    <a:pt x="5055" y="0"/>
                    <a:pt x="4458" y="129"/>
                    <a:pt x="4458" y="129"/>
                  </a:cubicBezTo>
                  <a:cubicBezTo>
                    <a:pt x="2876" y="280"/>
                    <a:pt x="1" y="1992"/>
                    <a:pt x="238" y="5308"/>
                  </a:cubicBezTo>
                  <a:cubicBezTo>
                    <a:pt x="413" y="7764"/>
                    <a:pt x="2125" y="9163"/>
                    <a:pt x="4580" y="9163"/>
                  </a:cubicBezTo>
                  <a:cubicBezTo>
                    <a:pt x="5440" y="9163"/>
                    <a:pt x="6390" y="8992"/>
                    <a:pt x="7398" y="8635"/>
                  </a:cubicBezTo>
                  <a:lnTo>
                    <a:pt x="7505" y="8602"/>
                  </a:lnTo>
                  <a:cubicBezTo>
                    <a:pt x="8059" y="9001"/>
                    <a:pt x="8946" y="9548"/>
                    <a:pt x="9177" y="9548"/>
                  </a:cubicBezTo>
                  <a:cubicBezTo>
                    <a:pt x="9202" y="9548"/>
                    <a:pt x="9220" y="9542"/>
                    <a:pt x="9228" y="9528"/>
                  </a:cubicBezTo>
                  <a:cubicBezTo>
                    <a:pt x="9303" y="9399"/>
                    <a:pt x="9056" y="8527"/>
                    <a:pt x="8862" y="7892"/>
                  </a:cubicBezTo>
                  <a:cubicBezTo>
                    <a:pt x="11263" y="6169"/>
                    <a:pt x="11058" y="3057"/>
                    <a:pt x="9562" y="1378"/>
                  </a:cubicBezTo>
                  <a:cubicBezTo>
                    <a:pt x="8542" y="240"/>
                    <a:pt x="6999" y="0"/>
                    <a:pt x="5877" y="0"/>
                  </a:cubicBezTo>
                  <a:close/>
                </a:path>
              </a:pathLst>
            </a:custGeom>
            <a:solidFill>
              <a:srgbClr val="68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30;p36"/>
            <p:cNvSpPr/>
            <p:nvPr/>
          </p:nvSpPr>
          <p:spPr>
            <a:xfrm>
              <a:off x="5884609" y="774996"/>
              <a:ext cx="92573" cy="111391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722" y="0"/>
                  </a:moveTo>
                  <a:cubicBezTo>
                    <a:pt x="722" y="0"/>
                    <a:pt x="571" y="581"/>
                    <a:pt x="560" y="635"/>
                  </a:cubicBezTo>
                  <a:cubicBezTo>
                    <a:pt x="539" y="700"/>
                    <a:pt x="0" y="958"/>
                    <a:pt x="0" y="958"/>
                  </a:cubicBezTo>
                  <a:cubicBezTo>
                    <a:pt x="184" y="980"/>
                    <a:pt x="367" y="1012"/>
                    <a:pt x="539" y="1066"/>
                  </a:cubicBezTo>
                  <a:cubicBezTo>
                    <a:pt x="603" y="1109"/>
                    <a:pt x="808" y="1906"/>
                    <a:pt x="808" y="1906"/>
                  </a:cubicBezTo>
                  <a:cubicBezTo>
                    <a:pt x="808" y="1906"/>
                    <a:pt x="948" y="1195"/>
                    <a:pt x="991" y="1109"/>
                  </a:cubicBezTo>
                  <a:cubicBezTo>
                    <a:pt x="1034" y="1012"/>
                    <a:pt x="1583" y="808"/>
                    <a:pt x="1583" y="808"/>
                  </a:cubicBezTo>
                  <a:cubicBezTo>
                    <a:pt x="1583" y="808"/>
                    <a:pt x="969" y="614"/>
                    <a:pt x="948" y="603"/>
                  </a:cubicBezTo>
                  <a:cubicBezTo>
                    <a:pt x="926" y="581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31;p36"/>
            <p:cNvSpPr/>
            <p:nvPr/>
          </p:nvSpPr>
          <p:spPr>
            <a:xfrm>
              <a:off x="5865733" y="866107"/>
              <a:ext cx="171178" cy="132314"/>
            </a:xfrm>
            <a:custGeom>
              <a:avLst/>
              <a:gdLst/>
              <a:ahLst/>
              <a:cxnLst/>
              <a:rect l="l" t="t" r="r" b="b"/>
              <a:pathLst>
                <a:path w="2929" h="2264" extrusionOk="0">
                  <a:moveTo>
                    <a:pt x="2864" y="1"/>
                  </a:moveTo>
                  <a:cubicBezTo>
                    <a:pt x="2545" y="1"/>
                    <a:pt x="0" y="1962"/>
                    <a:pt x="0" y="1962"/>
                  </a:cubicBezTo>
                  <a:lnTo>
                    <a:pt x="184" y="2263"/>
                  </a:lnTo>
                  <a:cubicBezTo>
                    <a:pt x="184" y="2263"/>
                    <a:pt x="2929" y="304"/>
                    <a:pt x="2897" y="24"/>
                  </a:cubicBezTo>
                  <a:cubicBezTo>
                    <a:pt x="2895" y="8"/>
                    <a:pt x="2884" y="1"/>
                    <a:pt x="2864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32;p36"/>
            <p:cNvSpPr/>
            <p:nvPr/>
          </p:nvSpPr>
          <p:spPr>
            <a:xfrm>
              <a:off x="5675679" y="920809"/>
              <a:ext cx="268777" cy="223601"/>
            </a:xfrm>
            <a:custGeom>
              <a:avLst/>
              <a:gdLst/>
              <a:ahLst/>
              <a:cxnLst/>
              <a:rect l="l" t="t" r="r" b="b"/>
              <a:pathLst>
                <a:path w="4599" h="3826" extrusionOk="0">
                  <a:moveTo>
                    <a:pt x="3728" y="1"/>
                  </a:moveTo>
                  <a:cubicBezTo>
                    <a:pt x="2958" y="1"/>
                    <a:pt x="1" y="2382"/>
                    <a:pt x="1" y="2382"/>
                  </a:cubicBezTo>
                  <a:lnTo>
                    <a:pt x="1035" y="3825"/>
                  </a:lnTo>
                  <a:cubicBezTo>
                    <a:pt x="1035" y="3825"/>
                    <a:pt x="4598" y="1499"/>
                    <a:pt x="4598" y="1273"/>
                  </a:cubicBezTo>
                  <a:cubicBezTo>
                    <a:pt x="4598" y="1047"/>
                    <a:pt x="4426" y="229"/>
                    <a:pt x="3812" y="14"/>
                  </a:cubicBezTo>
                  <a:cubicBezTo>
                    <a:pt x="3788" y="5"/>
                    <a:pt x="3760" y="1"/>
                    <a:pt x="3728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33;p36"/>
            <p:cNvSpPr/>
            <p:nvPr/>
          </p:nvSpPr>
          <p:spPr>
            <a:xfrm>
              <a:off x="5597659" y="1061245"/>
              <a:ext cx="120918" cy="145522"/>
            </a:xfrm>
            <a:custGeom>
              <a:avLst/>
              <a:gdLst/>
              <a:ahLst/>
              <a:cxnLst/>
              <a:rect l="l" t="t" r="r" b="b"/>
              <a:pathLst>
                <a:path w="2069" h="2490" extrusionOk="0">
                  <a:moveTo>
                    <a:pt x="722" y="1"/>
                  </a:moveTo>
                  <a:lnTo>
                    <a:pt x="1" y="604"/>
                  </a:lnTo>
                  <a:cubicBezTo>
                    <a:pt x="1" y="604"/>
                    <a:pt x="1261" y="2466"/>
                    <a:pt x="1282" y="2488"/>
                  </a:cubicBezTo>
                  <a:cubicBezTo>
                    <a:pt x="1282" y="2489"/>
                    <a:pt x="1283" y="2489"/>
                    <a:pt x="1284" y="2489"/>
                  </a:cubicBezTo>
                  <a:cubicBezTo>
                    <a:pt x="1328" y="2489"/>
                    <a:pt x="1994" y="1907"/>
                    <a:pt x="2025" y="1907"/>
                  </a:cubicBezTo>
                  <a:cubicBezTo>
                    <a:pt x="2068" y="1907"/>
                    <a:pt x="722" y="1"/>
                    <a:pt x="72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734;p36"/>
            <p:cNvSpPr/>
            <p:nvPr/>
          </p:nvSpPr>
          <p:spPr>
            <a:xfrm>
              <a:off x="5648679" y="1067557"/>
              <a:ext cx="87488" cy="73053"/>
            </a:xfrm>
            <a:custGeom>
              <a:avLst/>
              <a:gdLst/>
              <a:ahLst/>
              <a:cxnLst/>
              <a:rect l="l" t="t" r="r" b="b"/>
              <a:pathLst>
                <a:path w="1497" h="1250" extrusionOk="0">
                  <a:moveTo>
                    <a:pt x="1314" y="0"/>
                  </a:moveTo>
                  <a:lnTo>
                    <a:pt x="0" y="916"/>
                  </a:lnTo>
                  <a:lnTo>
                    <a:pt x="345" y="1249"/>
                  </a:lnTo>
                  <a:lnTo>
                    <a:pt x="1497" y="32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735;p36"/>
            <p:cNvSpPr/>
            <p:nvPr/>
          </p:nvSpPr>
          <p:spPr>
            <a:xfrm>
              <a:off x="5705894" y="972530"/>
              <a:ext cx="166210" cy="147918"/>
            </a:xfrm>
            <a:custGeom>
              <a:avLst/>
              <a:gdLst/>
              <a:ahLst/>
              <a:cxnLst/>
              <a:rect l="l" t="t" r="r" b="b"/>
              <a:pathLst>
                <a:path w="2844" h="2531" extrusionOk="0">
                  <a:moveTo>
                    <a:pt x="2143" y="1"/>
                  </a:moveTo>
                  <a:lnTo>
                    <a:pt x="1" y="1357"/>
                  </a:lnTo>
                  <a:cubicBezTo>
                    <a:pt x="1" y="1357"/>
                    <a:pt x="716" y="2531"/>
                    <a:pt x="796" y="2531"/>
                  </a:cubicBezTo>
                  <a:cubicBezTo>
                    <a:pt x="797" y="2531"/>
                    <a:pt x="797" y="2531"/>
                    <a:pt x="798" y="2531"/>
                  </a:cubicBezTo>
                  <a:cubicBezTo>
                    <a:pt x="862" y="2520"/>
                    <a:pt x="2843" y="1034"/>
                    <a:pt x="2843" y="1034"/>
                  </a:cubicBezTo>
                  <a:cubicBezTo>
                    <a:pt x="2843" y="1034"/>
                    <a:pt x="2294" y="98"/>
                    <a:pt x="2143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736;p36"/>
            <p:cNvSpPr/>
            <p:nvPr/>
          </p:nvSpPr>
          <p:spPr>
            <a:xfrm>
              <a:off x="6040007" y="897023"/>
              <a:ext cx="51137" cy="129041"/>
            </a:xfrm>
            <a:custGeom>
              <a:avLst/>
              <a:gdLst/>
              <a:ahLst/>
              <a:cxnLst/>
              <a:rect l="l" t="t" r="r" b="b"/>
              <a:pathLst>
                <a:path w="875" h="2208" extrusionOk="0">
                  <a:moveTo>
                    <a:pt x="87" y="1"/>
                  </a:moveTo>
                  <a:cubicBezTo>
                    <a:pt x="87" y="1"/>
                    <a:pt x="1" y="1713"/>
                    <a:pt x="173" y="1993"/>
                  </a:cubicBezTo>
                  <a:cubicBezTo>
                    <a:pt x="255" y="2131"/>
                    <a:pt x="378" y="2208"/>
                    <a:pt x="496" y="2208"/>
                  </a:cubicBezTo>
                  <a:cubicBezTo>
                    <a:pt x="691" y="2208"/>
                    <a:pt x="874" y="2001"/>
                    <a:pt x="841" y="1519"/>
                  </a:cubicBezTo>
                  <a:cubicBezTo>
                    <a:pt x="787" y="625"/>
                    <a:pt x="87" y="1"/>
                    <a:pt x="87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737;p36"/>
            <p:cNvSpPr/>
            <p:nvPr/>
          </p:nvSpPr>
          <p:spPr>
            <a:xfrm>
              <a:off x="5947551" y="963121"/>
              <a:ext cx="111099" cy="124015"/>
            </a:xfrm>
            <a:custGeom>
              <a:avLst/>
              <a:gdLst/>
              <a:ahLst/>
              <a:cxnLst/>
              <a:rect l="l" t="t" r="r" b="b"/>
              <a:pathLst>
                <a:path w="1901" h="2122" extrusionOk="0">
                  <a:moveTo>
                    <a:pt x="1120" y="0"/>
                  </a:moveTo>
                  <a:cubicBezTo>
                    <a:pt x="1120" y="0"/>
                    <a:pt x="0" y="1820"/>
                    <a:pt x="1001" y="2100"/>
                  </a:cubicBezTo>
                  <a:cubicBezTo>
                    <a:pt x="1055" y="2114"/>
                    <a:pt x="1103" y="2121"/>
                    <a:pt x="1145" y="2121"/>
                  </a:cubicBezTo>
                  <a:cubicBezTo>
                    <a:pt x="1901" y="2121"/>
                    <a:pt x="1120" y="0"/>
                    <a:pt x="1120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738;p36"/>
            <p:cNvSpPr/>
            <p:nvPr/>
          </p:nvSpPr>
          <p:spPr>
            <a:xfrm>
              <a:off x="6227547" y="881887"/>
              <a:ext cx="529840" cy="477066"/>
            </a:xfrm>
            <a:custGeom>
              <a:avLst/>
              <a:gdLst/>
              <a:ahLst/>
              <a:cxnLst/>
              <a:rect l="l" t="t" r="r" b="b"/>
              <a:pathLst>
                <a:path w="9066" h="8163" extrusionOk="0">
                  <a:moveTo>
                    <a:pt x="5121" y="0"/>
                  </a:moveTo>
                  <a:cubicBezTo>
                    <a:pt x="4781" y="0"/>
                    <a:pt x="4431" y="71"/>
                    <a:pt x="4081" y="227"/>
                  </a:cubicBezTo>
                  <a:cubicBezTo>
                    <a:pt x="2660" y="873"/>
                    <a:pt x="2272" y="744"/>
                    <a:pt x="1831" y="1024"/>
                  </a:cubicBezTo>
                  <a:cubicBezTo>
                    <a:pt x="1012" y="1541"/>
                    <a:pt x="0" y="7936"/>
                    <a:pt x="980" y="8109"/>
                  </a:cubicBezTo>
                  <a:cubicBezTo>
                    <a:pt x="1191" y="8147"/>
                    <a:pt x="1424" y="8163"/>
                    <a:pt x="1669" y="8163"/>
                  </a:cubicBezTo>
                  <a:cubicBezTo>
                    <a:pt x="2812" y="8163"/>
                    <a:pt x="4236" y="7820"/>
                    <a:pt x="5113" y="7820"/>
                  </a:cubicBezTo>
                  <a:cubicBezTo>
                    <a:pt x="5314" y="7820"/>
                    <a:pt x="5487" y="7838"/>
                    <a:pt x="5620" y="7882"/>
                  </a:cubicBezTo>
                  <a:cubicBezTo>
                    <a:pt x="6035" y="8014"/>
                    <a:pt x="6196" y="8091"/>
                    <a:pt x="6379" y="8091"/>
                  </a:cubicBezTo>
                  <a:cubicBezTo>
                    <a:pt x="6571" y="8091"/>
                    <a:pt x="6786" y="8006"/>
                    <a:pt x="7343" y="7807"/>
                  </a:cubicBezTo>
                  <a:cubicBezTo>
                    <a:pt x="7706" y="7683"/>
                    <a:pt x="7971" y="7659"/>
                    <a:pt x="8172" y="7659"/>
                  </a:cubicBezTo>
                  <a:cubicBezTo>
                    <a:pt x="8292" y="7659"/>
                    <a:pt x="8389" y="7668"/>
                    <a:pt x="8470" y="7668"/>
                  </a:cubicBezTo>
                  <a:cubicBezTo>
                    <a:pt x="8661" y="7668"/>
                    <a:pt x="8760" y="7620"/>
                    <a:pt x="8861" y="7301"/>
                  </a:cubicBezTo>
                  <a:cubicBezTo>
                    <a:pt x="9066" y="6634"/>
                    <a:pt x="8140" y="2499"/>
                    <a:pt x="7612" y="1573"/>
                  </a:cubicBezTo>
                  <a:cubicBezTo>
                    <a:pt x="7101" y="664"/>
                    <a:pt x="6162" y="0"/>
                    <a:pt x="5121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739;p36"/>
            <p:cNvSpPr/>
            <p:nvPr/>
          </p:nvSpPr>
          <p:spPr>
            <a:xfrm>
              <a:off x="6170917" y="2810590"/>
              <a:ext cx="417221" cy="1627156"/>
            </a:xfrm>
            <a:custGeom>
              <a:avLst/>
              <a:gdLst/>
              <a:ahLst/>
              <a:cxnLst/>
              <a:rect l="l" t="t" r="r" b="b"/>
              <a:pathLst>
                <a:path w="7139" h="27842" extrusionOk="0">
                  <a:moveTo>
                    <a:pt x="5639" y="1"/>
                  </a:moveTo>
                  <a:cubicBezTo>
                    <a:pt x="4154" y="1"/>
                    <a:pt x="996" y="811"/>
                    <a:pt x="539" y="2787"/>
                  </a:cubicBezTo>
                  <a:cubicBezTo>
                    <a:pt x="0" y="5102"/>
                    <a:pt x="2606" y="26129"/>
                    <a:pt x="2692" y="26765"/>
                  </a:cubicBezTo>
                  <a:cubicBezTo>
                    <a:pt x="2767" y="27400"/>
                    <a:pt x="5254" y="27841"/>
                    <a:pt x="5254" y="27841"/>
                  </a:cubicBezTo>
                  <a:cubicBezTo>
                    <a:pt x="5254" y="27841"/>
                    <a:pt x="7139" y="397"/>
                    <a:pt x="6245" y="74"/>
                  </a:cubicBezTo>
                  <a:cubicBezTo>
                    <a:pt x="6111" y="26"/>
                    <a:pt x="5901" y="1"/>
                    <a:pt x="5639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740;p36"/>
            <p:cNvSpPr/>
            <p:nvPr/>
          </p:nvSpPr>
          <p:spPr>
            <a:xfrm>
              <a:off x="6189794" y="4367836"/>
              <a:ext cx="301446" cy="240666"/>
            </a:xfrm>
            <a:custGeom>
              <a:avLst/>
              <a:gdLst/>
              <a:ahLst/>
              <a:cxnLst/>
              <a:rect l="l" t="t" r="r" b="b"/>
              <a:pathLst>
                <a:path w="5158" h="4118" extrusionOk="0">
                  <a:moveTo>
                    <a:pt x="4651" y="0"/>
                  </a:moveTo>
                  <a:lnTo>
                    <a:pt x="2530" y="269"/>
                  </a:lnTo>
                  <a:lnTo>
                    <a:pt x="2552" y="1486"/>
                  </a:lnTo>
                  <a:cubicBezTo>
                    <a:pt x="2573" y="2692"/>
                    <a:pt x="0" y="3607"/>
                    <a:pt x="226" y="4005"/>
                  </a:cubicBezTo>
                  <a:cubicBezTo>
                    <a:pt x="270" y="4083"/>
                    <a:pt x="439" y="4117"/>
                    <a:pt x="688" y="4117"/>
                  </a:cubicBezTo>
                  <a:cubicBezTo>
                    <a:pt x="1746" y="4117"/>
                    <a:pt x="4242" y="3510"/>
                    <a:pt x="4651" y="3101"/>
                  </a:cubicBezTo>
                  <a:cubicBezTo>
                    <a:pt x="5157" y="2595"/>
                    <a:pt x="4651" y="0"/>
                    <a:pt x="4651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741;p36"/>
            <p:cNvSpPr/>
            <p:nvPr/>
          </p:nvSpPr>
          <p:spPr>
            <a:xfrm>
              <a:off x="6287918" y="4326108"/>
              <a:ext cx="191341" cy="222900"/>
            </a:xfrm>
            <a:custGeom>
              <a:avLst/>
              <a:gdLst/>
              <a:ahLst/>
              <a:cxnLst/>
              <a:rect l="l" t="t" r="r" b="b"/>
              <a:pathLst>
                <a:path w="3274" h="3814" extrusionOk="0">
                  <a:moveTo>
                    <a:pt x="3207" y="0"/>
                  </a:moveTo>
                  <a:cubicBezTo>
                    <a:pt x="2862" y="0"/>
                    <a:pt x="649" y="575"/>
                    <a:pt x="690" y="833"/>
                  </a:cubicBezTo>
                  <a:cubicBezTo>
                    <a:pt x="722" y="1102"/>
                    <a:pt x="916" y="2405"/>
                    <a:pt x="755" y="2663"/>
                  </a:cubicBezTo>
                  <a:cubicBezTo>
                    <a:pt x="518" y="2954"/>
                    <a:pt x="270" y="3234"/>
                    <a:pt x="1" y="3492"/>
                  </a:cubicBezTo>
                  <a:cubicBezTo>
                    <a:pt x="1" y="3492"/>
                    <a:pt x="242" y="3814"/>
                    <a:pt x="562" y="3814"/>
                  </a:cubicBezTo>
                  <a:cubicBezTo>
                    <a:pt x="593" y="3814"/>
                    <a:pt x="625" y="3811"/>
                    <a:pt x="658" y="3804"/>
                  </a:cubicBezTo>
                  <a:cubicBezTo>
                    <a:pt x="1024" y="3729"/>
                    <a:pt x="3166" y="2921"/>
                    <a:pt x="3188" y="2620"/>
                  </a:cubicBezTo>
                  <a:cubicBezTo>
                    <a:pt x="3274" y="1683"/>
                    <a:pt x="3242" y="4"/>
                    <a:pt x="3242" y="4"/>
                  </a:cubicBezTo>
                  <a:cubicBezTo>
                    <a:pt x="3234" y="1"/>
                    <a:pt x="3222" y="0"/>
                    <a:pt x="320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742;p36"/>
            <p:cNvSpPr/>
            <p:nvPr/>
          </p:nvSpPr>
          <p:spPr>
            <a:xfrm>
              <a:off x="6535829" y="2810590"/>
              <a:ext cx="417279" cy="1627156"/>
            </a:xfrm>
            <a:custGeom>
              <a:avLst/>
              <a:gdLst/>
              <a:ahLst/>
              <a:cxnLst/>
              <a:rect l="l" t="t" r="r" b="b"/>
              <a:pathLst>
                <a:path w="7140" h="27842" extrusionOk="0">
                  <a:moveTo>
                    <a:pt x="1500" y="1"/>
                  </a:moveTo>
                  <a:cubicBezTo>
                    <a:pt x="1238" y="1"/>
                    <a:pt x="1028" y="26"/>
                    <a:pt x="895" y="74"/>
                  </a:cubicBezTo>
                  <a:cubicBezTo>
                    <a:pt x="1" y="397"/>
                    <a:pt x="1885" y="27841"/>
                    <a:pt x="1885" y="27841"/>
                  </a:cubicBezTo>
                  <a:cubicBezTo>
                    <a:pt x="1885" y="27841"/>
                    <a:pt x="4361" y="27400"/>
                    <a:pt x="4447" y="26765"/>
                  </a:cubicBezTo>
                  <a:cubicBezTo>
                    <a:pt x="4523" y="26129"/>
                    <a:pt x="7139" y="5102"/>
                    <a:pt x="6601" y="2787"/>
                  </a:cubicBezTo>
                  <a:cubicBezTo>
                    <a:pt x="6134" y="811"/>
                    <a:pt x="2983" y="1"/>
                    <a:pt x="1500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43;p36"/>
            <p:cNvSpPr/>
            <p:nvPr/>
          </p:nvSpPr>
          <p:spPr>
            <a:xfrm>
              <a:off x="6632726" y="4367836"/>
              <a:ext cx="300862" cy="240666"/>
            </a:xfrm>
            <a:custGeom>
              <a:avLst/>
              <a:gdLst/>
              <a:ahLst/>
              <a:cxnLst/>
              <a:rect l="l" t="t" r="r" b="b"/>
              <a:pathLst>
                <a:path w="5148" h="4118" extrusionOk="0">
                  <a:moveTo>
                    <a:pt x="507" y="0"/>
                  </a:moveTo>
                  <a:cubicBezTo>
                    <a:pt x="507" y="0"/>
                    <a:pt x="1" y="2595"/>
                    <a:pt x="507" y="3101"/>
                  </a:cubicBezTo>
                  <a:cubicBezTo>
                    <a:pt x="916" y="3510"/>
                    <a:pt x="3412" y="4117"/>
                    <a:pt x="4470" y="4117"/>
                  </a:cubicBezTo>
                  <a:cubicBezTo>
                    <a:pt x="4719" y="4117"/>
                    <a:pt x="4889" y="4083"/>
                    <a:pt x="4932" y="4005"/>
                  </a:cubicBezTo>
                  <a:cubicBezTo>
                    <a:pt x="5147" y="3607"/>
                    <a:pt x="2585" y="2692"/>
                    <a:pt x="2606" y="1486"/>
                  </a:cubicBezTo>
                  <a:lnTo>
                    <a:pt x="2628" y="2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44;p36"/>
            <p:cNvSpPr/>
            <p:nvPr/>
          </p:nvSpPr>
          <p:spPr>
            <a:xfrm>
              <a:off x="6644706" y="4326108"/>
              <a:ext cx="191984" cy="222900"/>
            </a:xfrm>
            <a:custGeom>
              <a:avLst/>
              <a:gdLst/>
              <a:ahLst/>
              <a:cxnLst/>
              <a:rect l="l" t="t" r="r" b="b"/>
              <a:pathLst>
                <a:path w="3285" h="3814" extrusionOk="0">
                  <a:moveTo>
                    <a:pt x="67" y="0"/>
                  </a:moveTo>
                  <a:cubicBezTo>
                    <a:pt x="52" y="0"/>
                    <a:pt x="40" y="1"/>
                    <a:pt x="33" y="4"/>
                  </a:cubicBezTo>
                  <a:cubicBezTo>
                    <a:pt x="33" y="4"/>
                    <a:pt x="0" y="1683"/>
                    <a:pt x="87" y="2620"/>
                  </a:cubicBezTo>
                  <a:cubicBezTo>
                    <a:pt x="108" y="2921"/>
                    <a:pt x="2251" y="3729"/>
                    <a:pt x="2617" y="3804"/>
                  </a:cubicBezTo>
                  <a:cubicBezTo>
                    <a:pt x="2649" y="3811"/>
                    <a:pt x="2681" y="3814"/>
                    <a:pt x="2712" y="3814"/>
                  </a:cubicBezTo>
                  <a:cubicBezTo>
                    <a:pt x="3034" y="3814"/>
                    <a:pt x="3284" y="3492"/>
                    <a:pt x="3284" y="3492"/>
                  </a:cubicBezTo>
                  <a:cubicBezTo>
                    <a:pt x="3004" y="3234"/>
                    <a:pt x="2757" y="2954"/>
                    <a:pt x="2520" y="2663"/>
                  </a:cubicBezTo>
                  <a:cubicBezTo>
                    <a:pt x="2358" y="2405"/>
                    <a:pt x="2552" y="1102"/>
                    <a:pt x="2595" y="833"/>
                  </a:cubicBezTo>
                  <a:cubicBezTo>
                    <a:pt x="2626" y="575"/>
                    <a:pt x="412" y="0"/>
                    <a:pt x="6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745;p36"/>
            <p:cNvSpPr/>
            <p:nvPr/>
          </p:nvSpPr>
          <p:spPr>
            <a:xfrm>
              <a:off x="6068994" y="1051836"/>
              <a:ext cx="1006146" cy="1492563"/>
            </a:xfrm>
            <a:custGeom>
              <a:avLst/>
              <a:gdLst/>
              <a:ahLst/>
              <a:cxnLst/>
              <a:rect l="l" t="t" r="r" b="b"/>
              <a:pathLst>
                <a:path w="17216" h="25539" extrusionOk="0">
                  <a:moveTo>
                    <a:pt x="8527" y="0"/>
                  </a:moveTo>
                  <a:lnTo>
                    <a:pt x="6029" y="1045"/>
                  </a:lnTo>
                  <a:cubicBezTo>
                    <a:pt x="6029" y="1045"/>
                    <a:pt x="6352" y="5491"/>
                    <a:pt x="5814" y="5965"/>
                  </a:cubicBezTo>
                  <a:cubicBezTo>
                    <a:pt x="5276" y="6439"/>
                    <a:pt x="1163" y="7214"/>
                    <a:pt x="581" y="8118"/>
                  </a:cubicBezTo>
                  <a:cubicBezTo>
                    <a:pt x="0" y="9023"/>
                    <a:pt x="1432" y="25539"/>
                    <a:pt x="1432" y="25539"/>
                  </a:cubicBezTo>
                  <a:lnTo>
                    <a:pt x="13221" y="25539"/>
                  </a:lnTo>
                  <a:cubicBezTo>
                    <a:pt x="13221" y="25539"/>
                    <a:pt x="17216" y="8334"/>
                    <a:pt x="14567" y="6923"/>
                  </a:cubicBezTo>
                  <a:cubicBezTo>
                    <a:pt x="14050" y="6643"/>
                    <a:pt x="8538" y="6589"/>
                    <a:pt x="8420" y="5254"/>
                  </a:cubicBezTo>
                  <a:cubicBezTo>
                    <a:pt x="8366" y="4619"/>
                    <a:pt x="8527" y="1"/>
                    <a:pt x="852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746;p36"/>
            <p:cNvSpPr/>
            <p:nvPr/>
          </p:nvSpPr>
          <p:spPr>
            <a:xfrm>
              <a:off x="6068994" y="1413008"/>
              <a:ext cx="927482" cy="891014"/>
            </a:xfrm>
            <a:custGeom>
              <a:avLst/>
              <a:gdLst/>
              <a:ahLst/>
              <a:cxnLst/>
              <a:rect l="l" t="t" r="r" b="b"/>
              <a:pathLst>
                <a:path w="15870" h="15246" extrusionOk="0">
                  <a:moveTo>
                    <a:pt x="9748" y="0"/>
                  </a:moveTo>
                  <a:cubicBezTo>
                    <a:pt x="9210" y="0"/>
                    <a:pt x="8548" y="3810"/>
                    <a:pt x="7545" y="3810"/>
                  </a:cubicBezTo>
                  <a:cubicBezTo>
                    <a:pt x="7486" y="3810"/>
                    <a:pt x="7426" y="3797"/>
                    <a:pt x="7364" y="3769"/>
                  </a:cubicBezTo>
                  <a:cubicBezTo>
                    <a:pt x="6255" y="3263"/>
                    <a:pt x="5093" y="65"/>
                    <a:pt x="5093" y="65"/>
                  </a:cubicBezTo>
                  <a:cubicBezTo>
                    <a:pt x="5093" y="65"/>
                    <a:pt x="4843" y="27"/>
                    <a:pt x="4453" y="27"/>
                  </a:cubicBezTo>
                  <a:cubicBezTo>
                    <a:pt x="3354" y="27"/>
                    <a:pt x="1139" y="327"/>
                    <a:pt x="280" y="2617"/>
                  </a:cubicBezTo>
                  <a:cubicBezTo>
                    <a:pt x="0" y="3360"/>
                    <a:pt x="571" y="15246"/>
                    <a:pt x="571" y="15246"/>
                  </a:cubicBezTo>
                  <a:lnTo>
                    <a:pt x="14137" y="14955"/>
                  </a:lnTo>
                  <a:cubicBezTo>
                    <a:pt x="14137" y="14955"/>
                    <a:pt x="15870" y="3392"/>
                    <a:pt x="14664" y="1282"/>
                  </a:cubicBezTo>
                  <a:cubicBezTo>
                    <a:pt x="14190" y="453"/>
                    <a:pt x="11574" y="76"/>
                    <a:pt x="9755" y="0"/>
                  </a:cubicBezTo>
                  <a:cubicBezTo>
                    <a:pt x="9752" y="0"/>
                    <a:pt x="9750" y="0"/>
                    <a:pt x="9748" y="0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747;p36"/>
            <p:cNvSpPr/>
            <p:nvPr/>
          </p:nvSpPr>
          <p:spPr>
            <a:xfrm>
              <a:off x="6296742" y="858101"/>
              <a:ext cx="409039" cy="322895"/>
            </a:xfrm>
            <a:custGeom>
              <a:avLst/>
              <a:gdLst/>
              <a:ahLst/>
              <a:cxnLst/>
              <a:rect l="l" t="t" r="r" b="b"/>
              <a:pathLst>
                <a:path w="6999" h="5525" extrusionOk="0">
                  <a:moveTo>
                    <a:pt x="3562" y="0"/>
                  </a:moveTo>
                  <a:cubicBezTo>
                    <a:pt x="3339" y="0"/>
                    <a:pt x="3110" y="25"/>
                    <a:pt x="2875" y="75"/>
                  </a:cubicBezTo>
                  <a:cubicBezTo>
                    <a:pt x="1260" y="408"/>
                    <a:pt x="184" y="1636"/>
                    <a:pt x="87" y="2777"/>
                  </a:cubicBezTo>
                  <a:cubicBezTo>
                    <a:pt x="1" y="3907"/>
                    <a:pt x="808" y="5501"/>
                    <a:pt x="808" y="5501"/>
                  </a:cubicBezTo>
                  <a:cubicBezTo>
                    <a:pt x="808" y="5501"/>
                    <a:pt x="2909" y="5525"/>
                    <a:pt x="4418" y="5525"/>
                  </a:cubicBezTo>
                  <a:cubicBezTo>
                    <a:pt x="5172" y="5525"/>
                    <a:pt x="5779" y="5519"/>
                    <a:pt x="5901" y="5501"/>
                  </a:cubicBezTo>
                  <a:cubicBezTo>
                    <a:pt x="6267" y="5436"/>
                    <a:pt x="6999" y="3315"/>
                    <a:pt x="6504" y="2153"/>
                  </a:cubicBezTo>
                  <a:cubicBezTo>
                    <a:pt x="5961" y="837"/>
                    <a:pt x="4875" y="0"/>
                    <a:pt x="3562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748;p36"/>
            <p:cNvSpPr/>
            <p:nvPr/>
          </p:nvSpPr>
          <p:spPr>
            <a:xfrm>
              <a:off x="6331983" y="932381"/>
              <a:ext cx="315940" cy="376253"/>
            </a:xfrm>
            <a:custGeom>
              <a:avLst/>
              <a:gdLst/>
              <a:ahLst/>
              <a:cxnLst/>
              <a:rect l="l" t="t" r="r" b="b"/>
              <a:pathLst>
                <a:path w="5406" h="6438" extrusionOk="0">
                  <a:moveTo>
                    <a:pt x="2697" y="1"/>
                  </a:moveTo>
                  <a:cubicBezTo>
                    <a:pt x="1630" y="1"/>
                    <a:pt x="552" y="478"/>
                    <a:pt x="507" y="1495"/>
                  </a:cubicBezTo>
                  <a:cubicBezTo>
                    <a:pt x="507" y="1495"/>
                    <a:pt x="1" y="6437"/>
                    <a:pt x="2724" y="6437"/>
                  </a:cubicBezTo>
                  <a:cubicBezTo>
                    <a:pt x="4598" y="6437"/>
                    <a:pt x="5405" y="3229"/>
                    <a:pt x="4781" y="1075"/>
                  </a:cubicBezTo>
                  <a:cubicBezTo>
                    <a:pt x="4574" y="373"/>
                    <a:pt x="3639" y="1"/>
                    <a:pt x="2697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749;p36"/>
            <p:cNvSpPr/>
            <p:nvPr/>
          </p:nvSpPr>
          <p:spPr>
            <a:xfrm>
              <a:off x="6540270" y="1126058"/>
              <a:ext cx="19578" cy="25247"/>
            </a:xfrm>
            <a:custGeom>
              <a:avLst/>
              <a:gdLst/>
              <a:ahLst/>
              <a:cxnLst/>
              <a:rect l="l" t="t" r="r" b="b"/>
              <a:pathLst>
                <a:path w="335" h="432" extrusionOk="0">
                  <a:moveTo>
                    <a:pt x="162" y="1"/>
                  </a:moveTo>
                  <a:cubicBezTo>
                    <a:pt x="76" y="1"/>
                    <a:pt x="0" y="98"/>
                    <a:pt x="0" y="216"/>
                  </a:cubicBezTo>
                  <a:cubicBezTo>
                    <a:pt x="0" y="335"/>
                    <a:pt x="76" y="431"/>
                    <a:pt x="162" y="431"/>
                  </a:cubicBezTo>
                  <a:cubicBezTo>
                    <a:pt x="259" y="431"/>
                    <a:pt x="334" y="335"/>
                    <a:pt x="334" y="216"/>
                  </a:cubicBezTo>
                  <a:cubicBezTo>
                    <a:pt x="334" y="98"/>
                    <a:pt x="259" y="1"/>
                    <a:pt x="162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750;p36"/>
            <p:cNvSpPr/>
            <p:nvPr/>
          </p:nvSpPr>
          <p:spPr>
            <a:xfrm>
              <a:off x="6421984" y="1126058"/>
              <a:ext cx="19520" cy="24604"/>
            </a:xfrm>
            <a:custGeom>
              <a:avLst/>
              <a:gdLst/>
              <a:ahLst/>
              <a:cxnLst/>
              <a:rect l="l" t="t" r="r" b="b"/>
              <a:pathLst>
                <a:path w="334" h="421" extrusionOk="0">
                  <a:moveTo>
                    <a:pt x="162" y="1"/>
                  </a:moveTo>
                  <a:cubicBezTo>
                    <a:pt x="76" y="1"/>
                    <a:pt x="0" y="87"/>
                    <a:pt x="0" y="205"/>
                  </a:cubicBezTo>
                  <a:cubicBezTo>
                    <a:pt x="0" y="324"/>
                    <a:pt x="76" y="421"/>
                    <a:pt x="162" y="421"/>
                  </a:cubicBezTo>
                  <a:cubicBezTo>
                    <a:pt x="259" y="421"/>
                    <a:pt x="334" y="324"/>
                    <a:pt x="334" y="205"/>
                  </a:cubicBezTo>
                  <a:cubicBezTo>
                    <a:pt x="334" y="87"/>
                    <a:pt x="259" y="1"/>
                    <a:pt x="162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751;p36"/>
            <p:cNvSpPr/>
            <p:nvPr/>
          </p:nvSpPr>
          <p:spPr>
            <a:xfrm>
              <a:off x="6595615" y="1115421"/>
              <a:ext cx="75566" cy="91872"/>
            </a:xfrm>
            <a:custGeom>
              <a:avLst/>
              <a:gdLst/>
              <a:ahLst/>
              <a:cxnLst/>
              <a:rect l="l" t="t" r="r" b="b"/>
              <a:pathLst>
                <a:path w="1293" h="1572" extrusionOk="0">
                  <a:moveTo>
                    <a:pt x="689" y="0"/>
                  </a:moveTo>
                  <a:cubicBezTo>
                    <a:pt x="388" y="0"/>
                    <a:pt x="184" y="613"/>
                    <a:pt x="184" y="613"/>
                  </a:cubicBezTo>
                  <a:cubicBezTo>
                    <a:pt x="1" y="980"/>
                    <a:pt x="76" y="1561"/>
                    <a:pt x="464" y="1572"/>
                  </a:cubicBezTo>
                  <a:cubicBezTo>
                    <a:pt x="851" y="1572"/>
                    <a:pt x="1293" y="484"/>
                    <a:pt x="894" y="97"/>
                  </a:cubicBezTo>
                  <a:cubicBezTo>
                    <a:pt x="822" y="28"/>
                    <a:pt x="753" y="0"/>
                    <a:pt x="689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752;p36"/>
            <p:cNvSpPr/>
            <p:nvPr/>
          </p:nvSpPr>
          <p:spPr>
            <a:xfrm>
              <a:off x="6318132" y="1117817"/>
              <a:ext cx="78722" cy="89475"/>
            </a:xfrm>
            <a:custGeom>
              <a:avLst/>
              <a:gdLst/>
              <a:ahLst/>
              <a:cxnLst/>
              <a:rect l="l" t="t" r="r" b="b"/>
              <a:pathLst>
                <a:path w="1347" h="1531" extrusionOk="0">
                  <a:moveTo>
                    <a:pt x="615" y="0"/>
                  </a:moveTo>
                  <a:cubicBezTo>
                    <a:pt x="556" y="0"/>
                    <a:pt x="488" y="31"/>
                    <a:pt x="410" y="109"/>
                  </a:cubicBezTo>
                  <a:cubicBezTo>
                    <a:pt x="1" y="508"/>
                    <a:pt x="571" y="1531"/>
                    <a:pt x="959" y="1531"/>
                  </a:cubicBezTo>
                  <a:cubicBezTo>
                    <a:pt x="1346" y="1520"/>
                    <a:pt x="1131" y="895"/>
                    <a:pt x="948" y="529"/>
                  </a:cubicBezTo>
                  <a:cubicBezTo>
                    <a:pt x="948" y="529"/>
                    <a:pt x="858" y="0"/>
                    <a:pt x="615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753;p36"/>
            <p:cNvSpPr/>
            <p:nvPr/>
          </p:nvSpPr>
          <p:spPr>
            <a:xfrm>
              <a:off x="6393522" y="1074745"/>
              <a:ext cx="59904" cy="22033"/>
            </a:xfrm>
            <a:custGeom>
              <a:avLst/>
              <a:gdLst/>
              <a:ahLst/>
              <a:cxnLst/>
              <a:rect l="l" t="t" r="r" b="b"/>
              <a:pathLst>
                <a:path w="1025" h="377" extrusionOk="0">
                  <a:moveTo>
                    <a:pt x="523" y="0"/>
                  </a:moveTo>
                  <a:cubicBezTo>
                    <a:pt x="390" y="0"/>
                    <a:pt x="209" y="54"/>
                    <a:pt x="46" y="287"/>
                  </a:cubicBezTo>
                  <a:cubicBezTo>
                    <a:pt x="1" y="351"/>
                    <a:pt x="53" y="377"/>
                    <a:pt x="147" y="377"/>
                  </a:cubicBezTo>
                  <a:cubicBezTo>
                    <a:pt x="414" y="377"/>
                    <a:pt x="1024" y="167"/>
                    <a:pt x="713" y="39"/>
                  </a:cubicBezTo>
                  <a:cubicBezTo>
                    <a:pt x="713" y="39"/>
                    <a:pt x="636" y="0"/>
                    <a:pt x="523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754;p36"/>
            <p:cNvSpPr/>
            <p:nvPr/>
          </p:nvSpPr>
          <p:spPr>
            <a:xfrm>
              <a:off x="6520342" y="1080356"/>
              <a:ext cx="60371" cy="21565"/>
            </a:xfrm>
            <a:custGeom>
              <a:avLst/>
              <a:gdLst/>
              <a:ahLst/>
              <a:cxnLst/>
              <a:rect l="l" t="t" r="r" b="b"/>
              <a:pathLst>
                <a:path w="1033" h="369" extrusionOk="0">
                  <a:moveTo>
                    <a:pt x="508" y="0"/>
                  </a:moveTo>
                  <a:cubicBezTo>
                    <a:pt x="391" y="0"/>
                    <a:pt x="309" y="40"/>
                    <a:pt x="309" y="40"/>
                  </a:cubicBezTo>
                  <a:cubicBezTo>
                    <a:pt x="0" y="166"/>
                    <a:pt x="605" y="369"/>
                    <a:pt x="878" y="369"/>
                  </a:cubicBezTo>
                  <a:cubicBezTo>
                    <a:pt x="977" y="369"/>
                    <a:pt x="1033" y="342"/>
                    <a:pt x="987" y="277"/>
                  </a:cubicBezTo>
                  <a:cubicBezTo>
                    <a:pt x="826" y="52"/>
                    <a:pt x="644" y="0"/>
                    <a:pt x="508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755;p36"/>
            <p:cNvSpPr/>
            <p:nvPr/>
          </p:nvSpPr>
          <p:spPr>
            <a:xfrm>
              <a:off x="6464763" y="1201974"/>
              <a:ext cx="59845" cy="39507"/>
            </a:xfrm>
            <a:custGeom>
              <a:avLst/>
              <a:gdLst/>
              <a:ahLst/>
              <a:cxnLst/>
              <a:rect l="l" t="t" r="r" b="b"/>
              <a:pathLst>
                <a:path w="1024" h="676" extrusionOk="0">
                  <a:moveTo>
                    <a:pt x="881" y="1"/>
                  </a:moveTo>
                  <a:cubicBezTo>
                    <a:pt x="597" y="1"/>
                    <a:pt x="0" y="101"/>
                    <a:pt x="0" y="101"/>
                  </a:cubicBezTo>
                  <a:cubicBezTo>
                    <a:pt x="0" y="101"/>
                    <a:pt x="129" y="607"/>
                    <a:pt x="517" y="672"/>
                  </a:cubicBezTo>
                  <a:cubicBezTo>
                    <a:pt x="531" y="674"/>
                    <a:pt x="545" y="675"/>
                    <a:pt x="559" y="675"/>
                  </a:cubicBezTo>
                  <a:cubicBezTo>
                    <a:pt x="913" y="675"/>
                    <a:pt x="1023" y="26"/>
                    <a:pt x="1023" y="26"/>
                  </a:cubicBezTo>
                  <a:cubicBezTo>
                    <a:pt x="1009" y="8"/>
                    <a:pt x="956" y="1"/>
                    <a:pt x="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756;p36"/>
            <p:cNvSpPr/>
            <p:nvPr/>
          </p:nvSpPr>
          <p:spPr>
            <a:xfrm>
              <a:off x="6473530" y="1138681"/>
              <a:ext cx="34715" cy="49735"/>
            </a:xfrm>
            <a:custGeom>
              <a:avLst/>
              <a:gdLst/>
              <a:ahLst/>
              <a:cxnLst/>
              <a:rect l="l" t="t" r="r" b="b"/>
              <a:pathLst>
                <a:path w="594" h="851" extrusionOk="0">
                  <a:moveTo>
                    <a:pt x="464" y="0"/>
                  </a:moveTo>
                  <a:cubicBezTo>
                    <a:pt x="485" y="248"/>
                    <a:pt x="485" y="495"/>
                    <a:pt x="464" y="743"/>
                  </a:cubicBezTo>
                  <a:cubicBezTo>
                    <a:pt x="324" y="743"/>
                    <a:pt x="173" y="711"/>
                    <a:pt x="44" y="646"/>
                  </a:cubicBezTo>
                  <a:lnTo>
                    <a:pt x="1" y="743"/>
                  </a:lnTo>
                  <a:cubicBezTo>
                    <a:pt x="141" y="797"/>
                    <a:pt x="281" y="840"/>
                    <a:pt x="432" y="851"/>
                  </a:cubicBezTo>
                  <a:cubicBezTo>
                    <a:pt x="496" y="851"/>
                    <a:pt x="539" y="829"/>
                    <a:pt x="550" y="808"/>
                  </a:cubicBezTo>
                  <a:cubicBezTo>
                    <a:pt x="593" y="711"/>
                    <a:pt x="572" y="162"/>
                    <a:pt x="561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757;p36"/>
            <p:cNvSpPr/>
            <p:nvPr/>
          </p:nvSpPr>
          <p:spPr>
            <a:xfrm>
              <a:off x="6354016" y="1139265"/>
              <a:ext cx="17650" cy="49150"/>
            </a:xfrm>
            <a:custGeom>
              <a:avLst/>
              <a:gdLst/>
              <a:ahLst/>
              <a:cxnLst/>
              <a:rect l="l" t="t" r="r" b="b"/>
              <a:pathLst>
                <a:path w="302" h="841" extrusionOk="0">
                  <a:moveTo>
                    <a:pt x="43" y="1"/>
                  </a:moveTo>
                  <a:lnTo>
                    <a:pt x="0" y="98"/>
                  </a:lnTo>
                  <a:cubicBezTo>
                    <a:pt x="0" y="98"/>
                    <a:pt x="194" y="195"/>
                    <a:pt x="162" y="841"/>
                  </a:cubicBezTo>
                  <a:lnTo>
                    <a:pt x="259" y="841"/>
                  </a:lnTo>
                  <a:cubicBezTo>
                    <a:pt x="302" y="119"/>
                    <a:pt x="65" y="12"/>
                    <a:pt x="43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758;p36"/>
            <p:cNvSpPr/>
            <p:nvPr/>
          </p:nvSpPr>
          <p:spPr>
            <a:xfrm>
              <a:off x="6612621" y="1135525"/>
              <a:ext cx="30273" cy="47864"/>
            </a:xfrm>
            <a:custGeom>
              <a:avLst/>
              <a:gdLst/>
              <a:ahLst/>
              <a:cxnLst/>
              <a:rect l="l" t="t" r="r" b="b"/>
              <a:pathLst>
                <a:path w="518" h="819" extrusionOk="0">
                  <a:moveTo>
                    <a:pt x="485" y="0"/>
                  </a:moveTo>
                  <a:cubicBezTo>
                    <a:pt x="485" y="0"/>
                    <a:pt x="0" y="173"/>
                    <a:pt x="87" y="819"/>
                  </a:cubicBezTo>
                  <a:lnTo>
                    <a:pt x="183" y="808"/>
                  </a:lnTo>
                  <a:cubicBezTo>
                    <a:pt x="119" y="237"/>
                    <a:pt x="506" y="97"/>
                    <a:pt x="517" y="97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759;p36"/>
            <p:cNvSpPr/>
            <p:nvPr/>
          </p:nvSpPr>
          <p:spPr>
            <a:xfrm>
              <a:off x="6435834" y="1260708"/>
              <a:ext cx="144762" cy="45410"/>
            </a:xfrm>
            <a:custGeom>
              <a:avLst/>
              <a:gdLst/>
              <a:ahLst/>
              <a:cxnLst/>
              <a:rect l="l" t="t" r="r" b="b"/>
              <a:pathLst>
                <a:path w="2477" h="777" extrusionOk="0">
                  <a:moveTo>
                    <a:pt x="2412" y="1"/>
                  </a:moveTo>
                  <a:cubicBezTo>
                    <a:pt x="1910" y="526"/>
                    <a:pt x="1394" y="674"/>
                    <a:pt x="972" y="674"/>
                  </a:cubicBezTo>
                  <a:cubicBezTo>
                    <a:pt x="453" y="674"/>
                    <a:pt x="78" y="449"/>
                    <a:pt x="54" y="431"/>
                  </a:cubicBezTo>
                  <a:lnTo>
                    <a:pt x="0" y="518"/>
                  </a:lnTo>
                  <a:cubicBezTo>
                    <a:pt x="301" y="679"/>
                    <a:pt x="635" y="765"/>
                    <a:pt x="980" y="776"/>
                  </a:cubicBezTo>
                  <a:cubicBezTo>
                    <a:pt x="1421" y="776"/>
                    <a:pt x="1970" y="625"/>
                    <a:pt x="2476" y="76"/>
                  </a:cubicBezTo>
                  <a:lnTo>
                    <a:pt x="2412" y="1"/>
                  </a:ln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760;p36"/>
            <p:cNvSpPr/>
            <p:nvPr/>
          </p:nvSpPr>
          <p:spPr>
            <a:xfrm>
              <a:off x="6038137" y="2725966"/>
              <a:ext cx="984815" cy="1223494"/>
            </a:xfrm>
            <a:custGeom>
              <a:avLst/>
              <a:gdLst/>
              <a:ahLst/>
              <a:cxnLst/>
              <a:rect l="l" t="t" r="r" b="b"/>
              <a:pathLst>
                <a:path w="16851" h="20935" extrusionOk="0">
                  <a:moveTo>
                    <a:pt x="14967" y="0"/>
                  </a:moveTo>
                  <a:cubicBezTo>
                    <a:pt x="11426" y="0"/>
                    <a:pt x="1" y="3256"/>
                    <a:pt x="1" y="3256"/>
                  </a:cubicBezTo>
                  <a:lnTo>
                    <a:pt x="1" y="20934"/>
                  </a:lnTo>
                  <a:lnTo>
                    <a:pt x="16850" y="20934"/>
                  </a:lnTo>
                  <a:cubicBezTo>
                    <a:pt x="16850" y="20934"/>
                    <a:pt x="16140" y="1974"/>
                    <a:pt x="16000" y="349"/>
                  </a:cubicBezTo>
                  <a:cubicBezTo>
                    <a:pt x="15980" y="104"/>
                    <a:pt x="15599" y="0"/>
                    <a:pt x="14967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761;p36"/>
            <p:cNvSpPr/>
            <p:nvPr/>
          </p:nvSpPr>
          <p:spPr>
            <a:xfrm>
              <a:off x="6298028" y="1416748"/>
              <a:ext cx="169308" cy="252413"/>
            </a:xfrm>
            <a:custGeom>
              <a:avLst/>
              <a:gdLst/>
              <a:ahLst/>
              <a:cxnLst/>
              <a:rect l="l" t="t" r="r" b="b"/>
              <a:pathLst>
                <a:path w="2897" h="4319" extrusionOk="0">
                  <a:moveTo>
                    <a:pt x="97" y="1"/>
                  </a:moveTo>
                  <a:lnTo>
                    <a:pt x="0" y="12"/>
                  </a:lnTo>
                  <a:cubicBezTo>
                    <a:pt x="65" y="432"/>
                    <a:pt x="625" y="4103"/>
                    <a:pt x="1271" y="4308"/>
                  </a:cubicBezTo>
                  <a:cubicBezTo>
                    <a:pt x="1292" y="4318"/>
                    <a:pt x="1314" y="4318"/>
                    <a:pt x="1335" y="4318"/>
                  </a:cubicBezTo>
                  <a:cubicBezTo>
                    <a:pt x="1400" y="4318"/>
                    <a:pt x="1464" y="4275"/>
                    <a:pt x="1507" y="4221"/>
                  </a:cubicBezTo>
                  <a:cubicBezTo>
                    <a:pt x="1844" y="3875"/>
                    <a:pt x="2132" y="3692"/>
                    <a:pt x="2364" y="3692"/>
                  </a:cubicBezTo>
                  <a:cubicBezTo>
                    <a:pt x="2399" y="3692"/>
                    <a:pt x="2433" y="3696"/>
                    <a:pt x="2466" y="3705"/>
                  </a:cubicBezTo>
                  <a:cubicBezTo>
                    <a:pt x="2627" y="3758"/>
                    <a:pt x="2746" y="3877"/>
                    <a:pt x="2799" y="4038"/>
                  </a:cubicBezTo>
                  <a:lnTo>
                    <a:pt x="2896" y="4017"/>
                  </a:lnTo>
                  <a:cubicBezTo>
                    <a:pt x="2832" y="3823"/>
                    <a:pt x="2681" y="3672"/>
                    <a:pt x="2487" y="3608"/>
                  </a:cubicBezTo>
                  <a:cubicBezTo>
                    <a:pt x="2451" y="3599"/>
                    <a:pt x="2413" y="3595"/>
                    <a:pt x="2374" y="3595"/>
                  </a:cubicBezTo>
                  <a:cubicBezTo>
                    <a:pt x="2113" y="3595"/>
                    <a:pt x="1797" y="3782"/>
                    <a:pt x="1432" y="4157"/>
                  </a:cubicBezTo>
                  <a:cubicBezTo>
                    <a:pt x="1397" y="4206"/>
                    <a:pt x="1367" y="4218"/>
                    <a:pt x="1341" y="4218"/>
                  </a:cubicBezTo>
                  <a:cubicBezTo>
                    <a:pt x="1327" y="4218"/>
                    <a:pt x="1314" y="4214"/>
                    <a:pt x="1303" y="4211"/>
                  </a:cubicBezTo>
                  <a:cubicBezTo>
                    <a:pt x="808" y="4060"/>
                    <a:pt x="269" y="1121"/>
                    <a:pt x="97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762;p36"/>
            <p:cNvSpPr/>
            <p:nvPr/>
          </p:nvSpPr>
          <p:spPr>
            <a:xfrm>
              <a:off x="6544011" y="1416748"/>
              <a:ext cx="169366" cy="252413"/>
            </a:xfrm>
            <a:custGeom>
              <a:avLst/>
              <a:gdLst/>
              <a:ahLst/>
              <a:cxnLst/>
              <a:rect l="l" t="t" r="r" b="b"/>
              <a:pathLst>
                <a:path w="2898" h="4319" extrusionOk="0">
                  <a:moveTo>
                    <a:pt x="2800" y="1"/>
                  </a:moveTo>
                  <a:cubicBezTo>
                    <a:pt x="2639" y="1131"/>
                    <a:pt x="2090" y="4071"/>
                    <a:pt x="1594" y="4221"/>
                  </a:cubicBezTo>
                  <a:cubicBezTo>
                    <a:pt x="1588" y="4225"/>
                    <a:pt x="1579" y="4227"/>
                    <a:pt x="1568" y="4227"/>
                  </a:cubicBezTo>
                  <a:cubicBezTo>
                    <a:pt x="1541" y="4227"/>
                    <a:pt x="1500" y="4213"/>
                    <a:pt x="1454" y="4168"/>
                  </a:cubicBezTo>
                  <a:cubicBezTo>
                    <a:pt x="1099" y="3793"/>
                    <a:pt x="784" y="3606"/>
                    <a:pt x="516" y="3606"/>
                  </a:cubicBezTo>
                  <a:cubicBezTo>
                    <a:pt x="476" y="3606"/>
                    <a:pt x="437" y="3610"/>
                    <a:pt x="399" y="3619"/>
                  </a:cubicBezTo>
                  <a:cubicBezTo>
                    <a:pt x="216" y="3672"/>
                    <a:pt x="65" y="3823"/>
                    <a:pt x="1" y="4017"/>
                  </a:cubicBezTo>
                  <a:lnTo>
                    <a:pt x="98" y="4049"/>
                  </a:lnTo>
                  <a:cubicBezTo>
                    <a:pt x="152" y="3888"/>
                    <a:pt x="270" y="3758"/>
                    <a:pt x="432" y="3705"/>
                  </a:cubicBezTo>
                  <a:cubicBezTo>
                    <a:pt x="460" y="3698"/>
                    <a:pt x="489" y="3695"/>
                    <a:pt x="520" y="3695"/>
                  </a:cubicBezTo>
                  <a:cubicBezTo>
                    <a:pt x="748" y="3695"/>
                    <a:pt x="1048" y="3872"/>
                    <a:pt x="1390" y="4232"/>
                  </a:cubicBezTo>
                  <a:cubicBezTo>
                    <a:pt x="1433" y="4286"/>
                    <a:pt x="1497" y="4318"/>
                    <a:pt x="1573" y="4318"/>
                  </a:cubicBezTo>
                  <a:lnTo>
                    <a:pt x="1627" y="4318"/>
                  </a:lnTo>
                  <a:cubicBezTo>
                    <a:pt x="2273" y="4114"/>
                    <a:pt x="2832" y="442"/>
                    <a:pt x="2897" y="22"/>
                  </a:cubicBezTo>
                  <a:lnTo>
                    <a:pt x="2800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763;p36"/>
            <p:cNvSpPr/>
            <p:nvPr/>
          </p:nvSpPr>
          <p:spPr>
            <a:xfrm>
              <a:off x="6734064" y="3987963"/>
              <a:ext cx="107008" cy="525924"/>
            </a:xfrm>
            <a:custGeom>
              <a:avLst/>
              <a:gdLst/>
              <a:ahLst/>
              <a:cxnLst/>
              <a:rect l="l" t="t" r="r" b="b"/>
              <a:pathLst>
                <a:path w="1831" h="8999" extrusionOk="0">
                  <a:moveTo>
                    <a:pt x="1745" y="0"/>
                  </a:moveTo>
                  <a:cubicBezTo>
                    <a:pt x="1606" y="0"/>
                    <a:pt x="1282" y="101"/>
                    <a:pt x="679" y="772"/>
                  </a:cubicBezTo>
                  <a:cubicBezTo>
                    <a:pt x="0" y="1526"/>
                    <a:pt x="54" y="7286"/>
                    <a:pt x="270" y="8040"/>
                  </a:cubicBezTo>
                  <a:cubicBezTo>
                    <a:pt x="496" y="8804"/>
                    <a:pt x="1465" y="8998"/>
                    <a:pt x="1465" y="8998"/>
                  </a:cubicBezTo>
                  <a:cubicBezTo>
                    <a:pt x="1217" y="8772"/>
                    <a:pt x="1045" y="8481"/>
                    <a:pt x="969" y="8158"/>
                  </a:cubicBezTo>
                  <a:cubicBezTo>
                    <a:pt x="872" y="7491"/>
                    <a:pt x="1831" y="19"/>
                    <a:pt x="1831" y="19"/>
                  </a:cubicBezTo>
                  <a:cubicBezTo>
                    <a:pt x="1831" y="19"/>
                    <a:pt x="1805" y="0"/>
                    <a:pt x="1745" y="0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764;p36"/>
            <p:cNvSpPr/>
            <p:nvPr/>
          </p:nvSpPr>
          <p:spPr>
            <a:xfrm>
              <a:off x="6416958" y="3996554"/>
              <a:ext cx="101339" cy="472157"/>
            </a:xfrm>
            <a:custGeom>
              <a:avLst/>
              <a:gdLst/>
              <a:ahLst/>
              <a:cxnLst/>
              <a:rect l="l" t="t" r="r" b="b"/>
              <a:pathLst>
                <a:path w="1734" h="8079" extrusionOk="0">
                  <a:moveTo>
                    <a:pt x="1529" y="1"/>
                  </a:moveTo>
                  <a:lnTo>
                    <a:pt x="1529" y="1"/>
                  </a:lnTo>
                  <a:cubicBezTo>
                    <a:pt x="1529" y="1"/>
                    <a:pt x="506" y="281"/>
                    <a:pt x="248" y="1519"/>
                  </a:cubicBezTo>
                  <a:cubicBezTo>
                    <a:pt x="0" y="2746"/>
                    <a:pt x="323" y="6945"/>
                    <a:pt x="280" y="7548"/>
                  </a:cubicBezTo>
                  <a:cubicBezTo>
                    <a:pt x="237" y="8031"/>
                    <a:pt x="717" y="8079"/>
                    <a:pt x="911" y="8079"/>
                  </a:cubicBezTo>
                  <a:cubicBezTo>
                    <a:pt x="960" y="8079"/>
                    <a:pt x="991" y="8076"/>
                    <a:pt x="991" y="8076"/>
                  </a:cubicBezTo>
                  <a:cubicBezTo>
                    <a:pt x="991" y="8076"/>
                    <a:pt x="1733" y="808"/>
                    <a:pt x="1529" y="1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765;p36"/>
            <p:cNvSpPr/>
            <p:nvPr/>
          </p:nvSpPr>
          <p:spPr>
            <a:xfrm>
              <a:off x="6528290" y="1290280"/>
              <a:ext cx="107008" cy="124716"/>
            </a:xfrm>
            <a:custGeom>
              <a:avLst/>
              <a:gdLst/>
              <a:ahLst/>
              <a:cxnLst/>
              <a:rect l="l" t="t" r="r" b="b"/>
              <a:pathLst>
                <a:path w="1831" h="2134" extrusionOk="0">
                  <a:moveTo>
                    <a:pt x="561" y="1"/>
                  </a:moveTo>
                  <a:lnTo>
                    <a:pt x="561" y="1"/>
                  </a:lnTo>
                  <a:cubicBezTo>
                    <a:pt x="560" y="1"/>
                    <a:pt x="1" y="1422"/>
                    <a:pt x="647" y="1960"/>
                  </a:cubicBezTo>
                  <a:cubicBezTo>
                    <a:pt x="812" y="2097"/>
                    <a:pt x="1070" y="2134"/>
                    <a:pt x="1302" y="2134"/>
                  </a:cubicBezTo>
                  <a:cubicBezTo>
                    <a:pt x="1585" y="2134"/>
                    <a:pt x="1831" y="2079"/>
                    <a:pt x="1831" y="2079"/>
                  </a:cubicBezTo>
                  <a:cubicBezTo>
                    <a:pt x="1831" y="2079"/>
                    <a:pt x="894" y="1799"/>
                    <a:pt x="668" y="1454"/>
                  </a:cubicBezTo>
                  <a:cubicBezTo>
                    <a:pt x="528" y="1228"/>
                    <a:pt x="561" y="1"/>
                    <a:pt x="561" y="1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766;p36"/>
            <p:cNvSpPr/>
            <p:nvPr/>
          </p:nvSpPr>
          <p:spPr>
            <a:xfrm>
              <a:off x="5894575" y="1419850"/>
              <a:ext cx="1217709" cy="2242030"/>
            </a:xfrm>
            <a:custGeom>
              <a:avLst/>
              <a:gdLst/>
              <a:ahLst/>
              <a:cxnLst/>
              <a:rect l="l" t="t" r="r" b="b"/>
              <a:pathLst>
                <a:path w="20318" h="38363" extrusionOk="0">
                  <a:moveTo>
                    <a:pt x="14220" y="1"/>
                  </a:moveTo>
                  <a:cubicBezTo>
                    <a:pt x="14153" y="1"/>
                    <a:pt x="14116" y="2"/>
                    <a:pt x="14116" y="2"/>
                  </a:cubicBezTo>
                  <a:cubicBezTo>
                    <a:pt x="14116" y="2"/>
                    <a:pt x="11486" y="10890"/>
                    <a:pt x="10672" y="10890"/>
                  </a:cubicBezTo>
                  <a:cubicBezTo>
                    <a:pt x="10664" y="10890"/>
                    <a:pt x="10656" y="10889"/>
                    <a:pt x="10649" y="10887"/>
                  </a:cubicBezTo>
                  <a:cubicBezTo>
                    <a:pt x="9852" y="10661"/>
                    <a:pt x="4749" y="131"/>
                    <a:pt x="4749" y="131"/>
                  </a:cubicBezTo>
                  <a:cubicBezTo>
                    <a:pt x="4749" y="131"/>
                    <a:pt x="399" y="1832"/>
                    <a:pt x="356" y="4222"/>
                  </a:cubicBezTo>
                  <a:cubicBezTo>
                    <a:pt x="302" y="6612"/>
                    <a:pt x="3274" y="12502"/>
                    <a:pt x="2423" y="14612"/>
                  </a:cubicBezTo>
                  <a:cubicBezTo>
                    <a:pt x="1572" y="16722"/>
                    <a:pt x="1" y="36544"/>
                    <a:pt x="410" y="37717"/>
                  </a:cubicBezTo>
                  <a:cubicBezTo>
                    <a:pt x="576" y="38207"/>
                    <a:pt x="2147" y="38363"/>
                    <a:pt x="3962" y="38363"/>
                  </a:cubicBezTo>
                  <a:cubicBezTo>
                    <a:pt x="6498" y="38363"/>
                    <a:pt x="9510" y="38058"/>
                    <a:pt x="9830" y="37932"/>
                  </a:cubicBezTo>
                  <a:cubicBezTo>
                    <a:pt x="10369" y="37706"/>
                    <a:pt x="10466" y="34315"/>
                    <a:pt x="10466" y="34315"/>
                  </a:cubicBezTo>
                  <a:cubicBezTo>
                    <a:pt x="10466" y="34315"/>
                    <a:pt x="11036" y="37889"/>
                    <a:pt x="11187" y="37932"/>
                  </a:cubicBezTo>
                  <a:cubicBezTo>
                    <a:pt x="11196" y="37934"/>
                    <a:pt x="11238" y="37935"/>
                    <a:pt x="11308" y="37935"/>
                  </a:cubicBezTo>
                  <a:cubicBezTo>
                    <a:pt x="12388" y="37935"/>
                    <a:pt x="20188" y="37717"/>
                    <a:pt x="20188" y="37717"/>
                  </a:cubicBezTo>
                  <a:cubicBezTo>
                    <a:pt x="20317" y="19295"/>
                    <a:pt x="18293" y="16195"/>
                    <a:pt x="17938" y="15236"/>
                  </a:cubicBezTo>
                  <a:cubicBezTo>
                    <a:pt x="17593" y="14268"/>
                    <a:pt x="20220" y="4825"/>
                    <a:pt x="19240" y="2349"/>
                  </a:cubicBezTo>
                  <a:cubicBezTo>
                    <a:pt x="18353" y="107"/>
                    <a:pt x="14871" y="1"/>
                    <a:pt x="14220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767;p36"/>
            <p:cNvSpPr/>
            <p:nvPr/>
          </p:nvSpPr>
          <p:spPr>
            <a:xfrm>
              <a:off x="6167761" y="1706211"/>
              <a:ext cx="684011" cy="738129"/>
            </a:xfrm>
            <a:custGeom>
              <a:avLst/>
              <a:gdLst/>
              <a:ahLst/>
              <a:cxnLst/>
              <a:rect l="l" t="t" r="r" b="b"/>
              <a:pathLst>
                <a:path w="11704" h="12630" extrusionOk="0">
                  <a:moveTo>
                    <a:pt x="8000" y="1"/>
                  </a:moveTo>
                  <a:lnTo>
                    <a:pt x="0" y="2789"/>
                  </a:lnTo>
                  <a:lnTo>
                    <a:pt x="3672" y="12630"/>
                  </a:lnTo>
                  <a:cubicBezTo>
                    <a:pt x="3672" y="12630"/>
                    <a:pt x="11499" y="9981"/>
                    <a:pt x="11607" y="9669"/>
                  </a:cubicBezTo>
                  <a:cubicBezTo>
                    <a:pt x="11704" y="9368"/>
                    <a:pt x="8000" y="1"/>
                    <a:pt x="8000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768;p36"/>
            <p:cNvSpPr/>
            <p:nvPr/>
          </p:nvSpPr>
          <p:spPr>
            <a:xfrm>
              <a:off x="6274827" y="908127"/>
              <a:ext cx="396357" cy="210451"/>
            </a:xfrm>
            <a:custGeom>
              <a:avLst/>
              <a:gdLst/>
              <a:ahLst/>
              <a:cxnLst/>
              <a:rect l="l" t="t" r="r" b="b"/>
              <a:pathLst>
                <a:path w="6782" h="3601" extrusionOk="0">
                  <a:moveTo>
                    <a:pt x="3875" y="1"/>
                  </a:moveTo>
                  <a:cubicBezTo>
                    <a:pt x="1273" y="1"/>
                    <a:pt x="1" y="2233"/>
                    <a:pt x="1474" y="3601"/>
                  </a:cubicBezTo>
                  <a:cubicBezTo>
                    <a:pt x="1474" y="3601"/>
                    <a:pt x="1700" y="1038"/>
                    <a:pt x="2970" y="791"/>
                  </a:cubicBezTo>
                  <a:cubicBezTo>
                    <a:pt x="3025" y="780"/>
                    <a:pt x="3077" y="776"/>
                    <a:pt x="3127" y="776"/>
                  </a:cubicBezTo>
                  <a:cubicBezTo>
                    <a:pt x="4231" y="776"/>
                    <a:pt x="4328" y="3139"/>
                    <a:pt x="6027" y="3139"/>
                  </a:cubicBezTo>
                  <a:cubicBezTo>
                    <a:pt x="6049" y="3139"/>
                    <a:pt x="6070" y="3138"/>
                    <a:pt x="6093" y="3138"/>
                  </a:cubicBezTo>
                  <a:cubicBezTo>
                    <a:pt x="6093" y="3138"/>
                    <a:pt x="6782" y="123"/>
                    <a:pt x="4058" y="5"/>
                  </a:cubicBezTo>
                  <a:cubicBezTo>
                    <a:pt x="3996" y="2"/>
                    <a:pt x="3935" y="1"/>
                    <a:pt x="3875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769;p36"/>
            <p:cNvSpPr/>
            <p:nvPr/>
          </p:nvSpPr>
          <p:spPr>
            <a:xfrm>
              <a:off x="6421984" y="757347"/>
              <a:ext cx="139093" cy="139736"/>
            </a:xfrm>
            <a:custGeom>
              <a:avLst/>
              <a:gdLst/>
              <a:ahLst/>
              <a:cxnLst/>
              <a:rect l="l" t="t" r="r" b="b"/>
              <a:pathLst>
                <a:path w="2380" h="2391" extrusionOk="0">
                  <a:moveTo>
                    <a:pt x="1195" y="1"/>
                  </a:moveTo>
                  <a:cubicBezTo>
                    <a:pt x="528" y="1"/>
                    <a:pt x="0" y="539"/>
                    <a:pt x="0" y="1196"/>
                  </a:cubicBezTo>
                  <a:cubicBezTo>
                    <a:pt x="0" y="1852"/>
                    <a:pt x="528" y="2391"/>
                    <a:pt x="1195" y="2391"/>
                  </a:cubicBezTo>
                  <a:cubicBezTo>
                    <a:pt x="1852" y="2391"/>
                    <a:pt x="2380" y="1852"/>
                    <a:pt x="2380" y="1196"/>
                  </a:cubicBezTo>
                  <a:cubicBezTo>
                    <a:pt x="2380" y="539"/>
                    <a:pt x="1852" y="1"/>
                    <a:pt x="1195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770;p36"/>
            <p:cNvSpPr/>
            <p:nvPr/>
          </p:nvSpPr>
          <p:spPr>
            <a:xfrm>
              <a:off x="6023058" y="2833791"/>
              <a:ext cx="210802" cy="302089"/>
            </a:xfrm>
            <a:custGeom>
              <a:avLst/>
              <a:gdLst/>
              <a:ahLst/>
              <a:cxnLst/>
              <a:rect l="l" t="t" r="r" b="b"/>
              <a:pathLst>
                <a:path w="3607" h="5169" extrusionOk="0">
                  <a:moveTo>
                    <a:pt x="3521" y="0"/>
                  </a:moveTo>
                  <a:cubicBezTo>
                    <a:pt x="2692" y="1357"/>
                    <a:pt x="452" y="4921"/>
                    <a:pt x="0" y="5082"/>
                  </a:cubicBezTo>
                  <a:lnTo>
                    <a:pt x="32" y="5168"/>
                  </a:lnTo>
                  <a:cubicBezTo>
                    <a:pt x="614" y="4964"/>
                    <a:pt x="3489" y="248"/>
                    <a:pt x="3607" y="54"/>
                  </a:cubicBezTo>
                  <a:lnTo>
                    <a:pt x="3521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771;p36"/>
            <p:cNvSpPr/>
            <p:nvPr/>
          </p:nvSpPr>
          <p:spPr>
            <a:xfrm>
              <a:off x="6815240" y="2833791"/>
              <a:ext cx="210861" cy="302089"/>
            </a:xfrm>
            <a:custGeom>
              <a:avLst/>
              <a:gdLst/>
              <a:ahLst/>
              <a:cxnLst/>
              <a:rect l="l" t="t" r="r" b="b"/>
              <a:pathLst>
                <a:path w="3608" h="5169" extrusionOk="0">
                  <a:moveTo>
                    <a:pt x="86" y="0"/>
                  </a:moveTo>
                  <a:lnTo>
                    <a:pt x="0" y="54"/>
                  </a:lnTo>
                  <a:cubicBezTo>
                    <a:pt x="119" y="248"/>
                    <a:pt x="2993" y="4964"/>
                    <a:pt x="3575" y="5168"/>
                  </a:cubicBezTo>
                  <a:lnTo>
                    <a:pt x="3607" y="5082"/>
                  </a:lnTo>
                  <a:cubicBezTo>
                    <a:pt x="3155" y="4921"/>
                    <a:pt x="915" y="1357"/>
                    <a:pt x="86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772;p36"/>
            <p:cNvSpPr/>
            <p:nvPr/>
          </p:nvSpPr>
          <p:spPr>
            <a:xfrm>
              <a:off x="6533316" y="2409678"/>
              <a:ext cx="16422" cy="1015614"/>
            </a:xfrm>
            <a:custGeom>
              <a:avLst/>
              <a:gdLst/>
              <a:ahLst/>
              <a:cxnLst/>
              <a:rect l="l" t="t" r="r" b="b"/>
              <a:pathLst>
                <a:path w="281" h="17378" extrusionOk="0">
                  <a:moveTo>
                    <a:pt x="184" y="1"/>
                  </a:moveTo>
                  <a:cubicBezTo>
                    <a:pt x="130" y="1971"/>
                    <a:pt x="1" y="17227"/>
                    <a:pt x="1" y="17378"/>
                  </a:cubicBezTo>
                  <a:lnTo>
                    <a:pt x="108" y="17378"/>
                  </a:lnTo>
                  <a:cubicBezTo>
                    <a:pt x="108" y="17227"/>
                    <a:pt x="227" y="1971"/>
                    <a:pt x="28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773;p36"/>
            <p:cNvSpPr/>
            <p:nvPr/>
          </p:nvSpPr>
          <p:spPr>
            <a:xfrm>
              <a:off x="6947962" y="1765998"/>
              <a:ext cx="19578" cy="125242"/>
            </a:xfrm>
            <a:custGeom>
              <a:avLst/>
              <a:gdLst/>
              <a:ahLst/>
              <a:cxnLst/>
              <a:rect l="l" t="t" r="r" b="b"/>
              <a:pathLst>
                <a:path w="335" h="2143" extrusionOk="0">
                  <a:moveTo>
                    <a:pt x="98" y="0"/>
                  </a:moveTo>
                  <a:lnTo>
                    <a:pt x="1" y="11"/>
                  </a:lnTo>
                  <a:cubicBezTo>
                    <a:pt x="1" y="22"/>
                    <a:pt x="162" y="1228"/>
                    <a:pt x="238" y="2143"/>
                  </a:cubicBezTo>
                  <a:lnTo>
                    <a:pt x="335" y="2132"/>
                  </a:lnTo>
                  <a:cubicBezTo>
                    <a:pt x="270" y="1217"/>
                    <a:pt x="98" y="11"/>
                    <a:pt x="98" y="0"/>
                  </a:cubicBezTo>
                  <a:close/>
                </a:path>
              </a:pathLst>
            </a:custGeom>
            <a:solidFill>
              <a:srgbClr val="192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774;p36"/>
            <p:cNvSpPr/>
            <p:nvPr/>
          </p:nvSpPr>
          <p:spPr>
            <a:xfrm>
              <a:off x="6766792" y="1424930"/>
              <a:ext cx="615400" cy="466313"/>
            </a:xfrm>
            <a:custGeom>
              <a:avLst/>
              <a:gdLst/>
              <a:ahLst/>
              <a:cxnLst/>
              <a:rect l="l" t="t" r="r" b="b"/>
              <a:pathLst>
                <a:path w="10530" h="7979" extrusionOk="0">
                  <a:moveTo>
                    <a:pt x="0" y="1"/>
                  </a:moveTo>
                  <a:cubicBezTo>
                    <a:pt x="0" y="1"/>
                    <a:pt x="2466" y="1121"/>
                    <a:pt x="4641" y="1874"/>
                  </a:cubicBezTo>
                  <a:cubicBezTo>
                    <a:pt x="6805" y="2617"/>
                    <a:pt x="8043" y="6181"/>
                    <a:pt x="10530" y="7979"/>
                  </a:cubicBezTo>
                  <a:cubicBezTo>
                    <a:pt x="10530" y="7979"/>
                    <a:pt x="7967" y="141"/>
                    <a:pt x="0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775;p36"/>
            <p:cNvSpPr/>
            <p:nvPr/>
          </p:nvSpPr>
          <p:spPr>
            <a:xfrm>
              <a:off x="6684973" y="1436268"/>
              <a:ext cx="171821" cy="422306"/>
            </a:xfrm>
            <a:custGeom>
              <a:avLst/>
              <a:gdLst/>
              <a:ahLst/>
              <a:cxnLst/>
              <a:rect l="l" t="t" r="r" b="b"/>
              <a:pathLst>
                <a:path w="2940" h="7226" extrusionOk="0">
                  <a:moveTo>
                    <a:pt x="1669" y="1"/>
                  </a:moveTo>
                  <a:lnTo>
                    <a:pt x="1583" y="44"/>
                  </a:lnTo>
                  <a:cubicBezTo>
                    <a:pt x="1594" y="65"/>
                    <a:pt x="2832" y="2800"/>
                    <a:pt x="2585" y="3920"/>
                  </a:cubicBezTo>
                  <a:cubicBezTo>
                    <a:pt x="2337" y="5039"/>
                    <a:pt x="22" y="7128"/>
                    <a:pt x="1" y="7150"/>
                  </a:cubicBezTo>
                  <a:lnTo>
                    <a:pt x="65" y="7225"/>
                  </a:lnTo>
                  <a:cubicBezTo>
                    <a:pt x="162" y="7139"/>
                    <a:pt x="2434" y="5093"/>
                    <a:pt x="2681" y="3941"/>
                  </a:cubicBezTo>
                  <a:cubicBezTo>
                    <a:pt x="2940" y="2789"/>
                    <a:pt x="1723" y="108"/>
                    <a:pt x="166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776;p36"/>
            <p:cNvSpPr/>
            <p:nvPr/>
          </p:nvSpPr>
          <p:spPr>
            <a:xfrm>
              <a:off x="6129365" y="1452631"/>
              <a:ext cx="200166" cy="409039"/>
            </a:xfrm>
            <a:custGeom>
              <a:avLst/>
              <a:gdLst/>
              <a:ahLst/>
              <a:cxnLst/>
              <a:rect l="l" t="t" r="r" b="b"/>
              <a:pathLst>
                <a:path w="3425" h="6999" extrusionOk="0">
                  <a:moveTo>
                    <a:pt x="937" y="1"/>
                  </a:moveTo>
                  <a:cubicBezTo>
                    <a:pt x="894" y="130"/>
                    <a:pt x="1" y="2929"/>
                    <a:pt x="388" y="4038"/>
                  </a:cubicBezTo>
                  <a:cubicBezTo>
                    <a:pt x="765" y="5158"/>
                    <a:pt x="3263" y="6924"/>
                    <a:pt x="3371" y="6999"/>
                  </a:cubicBezTo>
                  <a:lnTo>
                    <a:pt x="3424" y="6913"/>
                  </a:lnTo>
                  <a:cubicBezTo>
                    <a:pt x="3403" y="6891"/>
                    <a:pt x="851" y="5093"/>
                    <a:pt x="485" y="4006"/>
                  </a:cubicBezTo>
                  <a:cubicBezTo>
                    <a:pt x="108" y="2929"/>
                    <a:pt x="1024" y="65"/>
                    <a:pt x="1034" y="33"/>
                  </a:cubicBezTo>
                  <a:lnTo>
                    <a:pt x="93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777;p36"/>
            <p:cNvSpPr/>
            <p:nvPr/>
          </p:nvSpPr>
          <p:spPr>
            <a:xfrm>
              <a:off x="5711563" y="2404652"/>
              <a:ext cx="576418" cy="104612"/>
            </a:xfrm>
            <a:custGeom>
              <a:avLst/>
              <a:gdLst/>
              <a:ahLst/>
              <a:cxnLst/>
              <a:rect l="l" t="t" r="r" b="b"/>
              <a:pathLst>
                <a:path w="9863" h="1790" extrusionOk="0">
                  <a:moveTo>
                    <a:pt x="9024" y="1"/>
                  </a:moveTo>
                  <a:cubicBezTo>
                    <a:pt x="8719" y="1"/>
                    <a:pt x="8386" y="25"/>
                    <a:pt x="8129" y="108"/>
                  </a:cubicBezTo>
                  <a:cubicBezTo>
                    <a:pt x="7483" y="313"/>
                    <a:pt x="1" y="1572"/>
                    <a:pt x="1" y="1572"/>
                  </a:cubicBezTo>
                  <a:cubicBezTo>
                    <a:pt x="187" y="1748"/>
                    <a:pt x="386" y="1789"/>
                    <a:pt x="778" y="1789"/>
                  </a:cubicBezTo>
                  <a:cubicBezTo>
                    <a:pt x="1131" y="1789"/>
                    <a:pt x="1643" y="1755"/>
                    <a:pt x="2445" y="1755"/>
                  </a:cubicBezTo>
                  <a:cubicBezTo>
                    <a:pt x="4124" y="1755"/>
                    <a:pt x="9863" y="54"/>
                    <a:pt x="9863" y="54"/>
                  </a:cubicBezTo>
                  <a:cubicBezTo>
                    <a:pt x="9863" y="54"/>
                    <a:pt x="9473" y="1"/>
                    <a:pt x="9024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778;p36"/>
            <p:cNvSpPr/>
            <p:nvPr/>
          </p:nvSpPr>
          <p:spPr>
            <a:xfrm>
              <a:off x="6973150" y="2310268"/>
              <a:ext cx="191341" cy="1115024"/>
            </a:xfrm>
            <a:custGeom>
              <a:avLst/>
              <a:gdLst/>
              <a:ahLst/>
              <a:cxnLst/>
              <a:rect l="l" t="t" r="r" b="b"/>
              <a:pathLst>
                <a:path w="3274" h="19079" extrusionOk="0">
                  <a:moveTo>
                    <a:pt x="1" y="0"/>
                  </a:moveTo>
                  <a:cubicBezTo>
                    <a:pt x="1" y="1680"/>
                    <a:pt x="108" y="3360"/>
                    <a:pt x="334" y="5018"/>
                  </a:cubicBezTo>
                  <a:cubicBezTo>
                    <a:pt x="700" y="7580"/>
                    <a:pt x="1465" y="17733"/>
                    <a:pt x="2262" y="19079"/>
                  </a:cubicBezTo>
                  <a:cubicBezTo>
                    <a:pt x="2262" y="19079"/>
                    <a:pt x="3274" y="7505"/>
                    <a:pt x="1" y="0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779;p36"/>
            <p:cNvSpPr/>
            <p:nvPr/>
          </p:nvSpPr>
          <p:spPr>
            <a:xfrm>
              <a:off x="6981975" y="1047336"/>
              <a:ext cx="650056" cy="1176038"/>
            </a:xfrm>
            <a:custGeom>
              <a:avLst/>
              <a:gdLst/>
              <a:ahLst/>
              <a:cxnLst/>
              <a:rect l="l" t="t" r="r" b="b"/>
              <a:pathLst>
                <a:path w="11123" h="20123" extrusionOk="0">
                  <a:moveTo>
                    <a:pt x="2050" y="0"/>
                  </a:moveTo>
                  <a:cubicBezTo>
                    <a:pt x="2039" y="0"/>
                    <a:pt x="2027" y="1"/>
                    <a:pt x="2014" y="2"/>
                  </a:cubicBezTo>
                  <a:cubicBezTo>
                    <a:pt x="1346" y="56"/>
                    <a:pt x="560" y="2683"/>
                    <a:pt x="280" y="4082"/>
                  </a:cubicBezTo>
                  <a:cubicBezTo>
                    <a:pt x="0" y="5482"/>
                    <a:pt x="1486" y="19145"/>
                    <a:pt x="1486" y="19145"/>
                  </a:cubicBezTo>
                  <a:cubicBezTo>
                    <a:pt x="1550" y="19750"/>
                    <a:pt x="2380" y="20122"/>
                    <a:pt x="3579" y="20122"/>
                  </a:cubicBezTo>
                  <a:cubicBezTo>
                    <a:pt x="4811" y="20122"/>
                    <a:pt x="6433" y="19729"/>
                    <a:pt x="8011" y="18790"/>
                  </a:cubicBezTo>
                  <a:cubicBezTo>
                    <a:pt x="11122" y="16927"/>
                    <a:pt x="3693" y="7323"/>
                    <a:pt x="3284" y="6225"/>
                  </a:cubicBezTo>
                  <a:cubicBezTo>
                    <a:pt x="2875" y="5127"/>
                    <a:pt x="3995" y="4901"/>
                    <a:pt x="3790" y="3738"/>
                  </a:cubicBezTo>
                  <a:cubicBezTo>
                    <a:pt x="3596" y="2575"/>
                    <a:pt x="1572" y="3587"/>
                    <a:pt x="1486" y="2446"/>
                  </a:cubicBezTo>
                  <a:cubicBezTo>
                    <a:pt x="1391" y="1337"/>
                    <a:pt x="2632" y="0"/>
                    <a:pt x="2050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780;p36"/>
            <p:cNvSpPr/>
            <p:nvPr/>
          </p:nvSpPr>
          <p:spPr>
            <a:xfrm>
              <a:off x="6235086" y="1747121"/>
              <a:ext cx="554386" cy="622413"/>
            </a:xfrm>
            <a:custGeom>
              <a:avLst/>
              <a:gdLst/>
              <a:ahLst/>
              <a:cxnLst/>
              <a:rect l="l" t="t" r="r" b="b"/>
              <a:pathLst>
                <a:path w="9486" h="10650" extrusionOk="0">
                  <a:moveTo>
                    <a:pt x="6073" y="0"/>
                  </a:moveTo>
                  <a:lnTo>
                    <a:pt x="0" y="2197"/>
                  </a:lnTo>
                  <a:cubicBezTo>
                    <a:pt x="0" y="2197"/>
                    <a:pt x="3282" y="10650"/>
                    <a:pt x="3622" y="10650"/>
                  </a:cubicBezTo>
                  <a:cubicBezTo>
                    <a:pt x="3625" y="10650"/>
                    <a:pt x="3627" y="10649"/>
                    <a:pt x="3629" y="10649"/>
                  </a:cubicBezTo>
                  <a:cubicBezTo>
                    <a:pt x="3930" y="10541"/>
                    <a:pt x="9486" y="8226"/>
                    <a:pt x="9486" y="8226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781;p36"/>
            <p:cNvSpPr/>
            <p:nvPr/>
          </p:nvSpPr>
          <p:spPr>
            <a:xfrm>
              <a:off x="6327600" y="1708140"/>
              <a:ext cx="145405" cy="142249"/>
            </a:xfrm>
            <a:custGeom>
              <a:avLst/>
              <a:gdLst/>
              <a:ahLst/>
              <a:cxnLst/>
              <a:rect l="l" t="t" r="r" b="b"/>
              <a:pathLst>
                <a:path w="2488" h="2434" extrusionOk="0">
                  <a:moveTo>
                    <a:pt x="936" y="1"/>
                  </a:moveTo>
                  <a:cubicBezTo>
                    <a:pt x="892" y="1"/>
                    <a:pt x="842" y="11"/>
                    <a:pt x="786" y="32"/>
                  </a:cubicBezTo>
                  <a:cubicBezTo>
                    <a:pt x="334" y="204"/>
                    <a:pt x="43" y="689"/>
                    <a:pt x="592" y="1001"/>
                  </a:cubicBezTo>
                  <a:cubicBezTo>
                    <a:pt x="958" y="1216"/>
                    <a:pt x="0" y="1550"/>
                    <a:pt x="0" y="1550"/>
                  </a:cubicBezTo>
                  <a:lnTo>
                    <a:pt x="280" y="2433"/>
                  </a:lnTo>
                  <a:lnTo>
                    <a:pt x="2487" y="1604"/>
                  </a:lnTo>
                  <a:lnTo>
                    <a:pt x="2121" y="743"/>
                  </a:lnTo>
                  <a:cubicBezTo>
                    <a:pt x="2121" y="743"/>
                    <a:pt x="1714" y="946"/>
                    <a:pt x="1463" y="946"/>
                  </a:cubicBezTo>
                  <a:cubicBezTo>
                    <a:pt x="1354" y="946"/>
                    <a:pt x="1274" y="908"/>
                    <a:pt x="1271" y="797"/>
                  </a:cubicBezTo>
                  <a:cubicBezTo>
                    <a:pt x="1261" y="485"/>
                    <a:pt x="1243" y="1"/>
                    <a:pt x="936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782;p36"/>
            <p:cNvSpPr/>
            <p:nvPr/>
          </p:nvSpPr>
          <p:spPr>
            <a:xfrm>
              <a:off x="6287333" y="1801238"/>
              <a:ext cx="455618" cy="524171"/>
            </a:xfrm>
            <a:custGeom>
              <a:avLst/>
              <a:gdLst/>
              <a:ahLst/>
              <a:cxnLst/>
              <a:rect l="l" t="t" r="r" b="b"/>
              <a:pathLst>
                <a:path w="7796" h="8969" extrusionOk="0">
                  <a:moveTo>
                    <a:pt x="4931" y="0"/>
                  </a:moveTo>
                  <a:lnTo>
                    <a:pt x="0" y="1895"/>
                  </a:lnTo>
                  <a:lnTo>
                    <a:pt x="2929" y="8969"/>
                  </a:lnTo>
                  <a:lnTo>
                    <a:pt x="7795" y="7009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783;p36"/>
            <p:cNvSpPr/>
            <p:nvPr/>
          </p:nvSpPr>
          <p:spPr>
            <a:xfrm>
              <a:off x="6282892" y="1798082"/>
              <a:ext cx="463800" cy="531125"/>
            </a:xfrm>
            <a:custGeom>
              <a:avLst/>
              <a:gdLst/>
              <a:ahLst/>
              <a:cxnLst/>
              <a:rect l="l" t="t" r="r" b="b"/>
              <a:pathLst>
                <a:path w="7936" h="9088" extrusionOk="0">
                  <a:moveTo>
                    <a:pt x="4975" y="119"/>
                  </a:moveTo>
                  <a:lnTo>
                    <a:pt x="7806" y="7042"/>
                  </a:lnTo>
                  <a:lnTo>
                    <a:pt x="3037" y="8958"/>
                  </a:lnTo>
                  <a:lnTo>
                    <a:pt x="141" y="1971"/>
                  </a:lnTo>
                  <a:lnTo>
                    <a:pt x="4975" y="119"/>
                  </a:lnTo>
                  <a:close/>
                  <a:moveTo>
                    <a:pt x="5039" y="0"/>
                  </a:moveTo>
                  <a:lnTo>
                    <a:pt x="1" y="1928"/>
                  </a:lnTo>
                  <a:lnTo>
                    <a:pt x="2983" y="9087"/>
                  </a:lnTo>
                  <a:lnTo>
                    <a:pt x="7893" y="7117"/>
                  </a:lnTo>
                  <a:lnTo>
                    <a:pt x="7936" y="7096"/>
                  </a:lnTo>
                  <a:lnTo>
                    <a:pt x="5039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784;p36"/>
            <p:cNvSpPr/>
            <p:nvPr/>
          </p:nvSpPr>
          <p:spPr>
            <a:xfrm>
              <a:off x="6343321" y="1937116"/>
              <a:ext cx="290109" cy="115833"/>
            </a:xfrm>
            <a:custGeom>
              <a:avLst/>
              <a:gdLst/>
              <a:ahLst/>
              <a:cxnLst/>
              <a:rect l="l" t="t" r="r" b="b"/>
              <a:pathLst>
                <a:path w="4964" h="1982" extrusionOk="0">
                  <a:moveTo>
                    <a:pt x="4931" y="1"/>
                  </a:moveTo>
                  <a:lnTo>
                    <a:pt x="0" y="1885"/>
                  </a:lnTo>
                  <a:lnTo>
                    <a:pt x="43" y="1982"/>
                  </a:lnTo>
                  <a:lnTo>
                    <a:pt x="4964" y="9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785;p36"/>
            <p:cNvSpPr/>
            <p:nvPr/>
          </p:nvSpPr>
          <p:spPr>
            <a:xfrm>
              <a:off x="6327600" y="1894979"/>
              <a:ext cx="288823" cy="120216"/>
            </a:xfrm>
            <a:custGeom>
              <a:avLst/>
              <a:gdLst/>
              <a:ahLst/>
              <a:cxnLst/>
              <a:rect l="l" t="t" r="r" b="b"/>
              <a:pathLst>
                <a:path w="4942" h="2057" extrusionOk="0">
                  <a:moveTo>
                    <a:pt x="4899" y="1"/>
                  </a:moveTo>
                  <a:lnTo>
                    <a:pt x="0" y="1971"/>
                  </a:lnTo>
                  <a:lnTo>
                    <a:pt x="43" y="2057"/>
                  </a:lnTo>
                  <a:lnTo>
                    <a:pt x="4942" y="97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786;p36"/>
            <p:cNvSpPr/>
            <p:nvPr/>
          </p:nvSpPr>
          <p:spPr>
            <a:xfrm>
              <a:off x="6446529" y="1946583"/>
              <a:ext cx="22033" cy="41611"/>
            </a:xfrm>
            <a:custGeom>
              <a:avLst/>
              <a:gdLst/>
              <a:ahLst/>
              <a:cxnLst/>
              <a:rect l="l" t="t" r="r" b="b"/>
              <a:pathLst>
                <a:path w="377" h="712" extrusionOk="0">
                  <a:moveTo>
                    <a:pt x="86" y="0"/>
                  </a:moveTo>
                  <a:lnTo>
                    <a:pt x="0" y="33"/>
                  </a:lnTo>
                  <a:lnTo>
                    <a:pt x="280" y="711"/>
                  </a:lnTo>
                  <a:lnTo>
                    <a:pt x="377" y="67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787;p36"/>
            <p:cNvSpPr/>
            <p:nvPr/>
          </p:nvSpPr>
          <p:spPr>
            <a:xfrm>
              <a:off x="6427010" y="2134708"/>
              <a:ext cx="286953" cy="119632"/>
            </a:xfrm>
            <a:custGeom>
              <a:avLst/>
              <a:gdLst/>
              <a:ahLst/>
              <a:cxnLst/>
              <a:rect l="l" t="t" r="r" b="b"/>
              <a:pathLst>
                <a:path w="4910" h="2047" extrusionOk="0">
                  <a:moveTo>
                    <a:pt x="4878" y="1"/>
                  </a:moveTo>
                  <a:lnTo>
                    <a:pt x="0" y="1949"/>
                  </a:lnTo>
                  <a:lnTo>
                    <a:pt x="33" y="2046"/>
                  </a:lnTo>
                  <a:lnTo>
                    <a:pt x="4910" y="98"/>
                  </a:lnTo>
                  <a:lnTo>
                    <a:pt x="4878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788;p36"/>
            <p:cNvSpPr/>
            <p:nvPr/>
          </p:nvSpPr>
          <p:spPr>
            <a:xfrm>
              <a:off x="6576095" y="2189468"/>
              <a:ext cx="36585" cy="76209"/>
            </a:xfrm>
            <a:custGeom>
              <a:avLst/>
              <a:gdLst/>
              <a:ahLst/>
              <a:cxnLst/>
              <a:rect l="l" t="t" r="r" b="b"/>
              <a:pathLst>
                <a:path w="626" h="1304" extrusionOk="0">
                  <a:moveTo>
                    <a:pt x="98" y="0"/>
                  </a:moveTo>
                  <a:lnTo>
                    <a:pt x="1" y="43"/>
                  </a:lnTo>
                  <a:lnTo>
                    <a:pt x="529" y="1303"/>
                  </a:lnTo>
                  <a:lnTo>
                    <a:pt x="625" y="126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789;p36"/>
            <p:cNvSpPr/>
            <p:nvPr/>
          </p:nvSpPr>
          <p:spPr>
            <a:xfrm>
              <a:off x="6390483" y="1988136"/>
              <a:ext cx="229095" cy="100054"/>
            </a:xfrm>
            <a:custGeom>
              <a:avLst/>
              <a:gdLst/>
              <a:ahLst/>
              <a:cxnLst/>
              <a:rect l="l" t="t" r="r" b="b"/>
              <a:pathLst>
                <a:path w="3920" h="1712" extrusionOk="0">
                  <a:moveTo>
                    <a:pt x="3877" y="0"/>
                  </a:moveTo>
                  <a:lnTo>
                    <a:pt x="1" y="1615"/>
                  </a:lnTo>
                  <a:lnTo>
                    <a:pt x="44" y="1712"/>
                  </a:lnTo>
                  <a:lnTo>
                    <a:pt x="3920" y="97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790;p36"/>
            <p:cNvSpPr/>
            <p:nvPr/>
          </p:nvSpPr>
          <p:spPr>
            <a:xfrm>
              <a:off x="6404977" y="2020805"/>
              <a:ext cx="231608" cy="95086"/>
            </a:xfrm>
            <a:custGeom>
              <a:avLst/>
              <a:gdLst/>
              <a:ahLst/>
              <a:cxnLst/>
              <a:rect l="l" t="t" r="r" b="b"/>
              <a:pathLst>
                <a:path w="3963" h="1627" extrusionOk="0">
                  <a:moveTo>
                    <a:pt x="3919" y="1"/>
                  </a:moveTo>
                  <a:lnTo>
                    <a:pt x="0" y="1530"/>
                  </a:lnTo>
                  <a:lnTo>
                    <a:pt x="44" y="1627"/>
                  </a:lnTo>
                  <a:lnTo>
                    <a:pt x="3963" y="98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791;p36"/>
            <p:cNvSpPr/>
            <p:nvPr/>
          </p:nvSpPr>
          <p:spPr>
            <a:xfrm>
              <a:off x="6422568" y="2083747"/>
              <a:ext cx="135996" cy="57332"/>
            </a:xfrm>
            <a:custGeom>
              <a:avLst/>
              <a:gdLst/>
              <a:ahLst/>
              <a:cxnLst/>
              <a:rect l="l" t="t" r="r" b="b"/>
              <a:pathLst>
                <a:path w="2327" h="981" extrusionOk="0">
                  <a:moveTo>
                    <a:pt x="2294" y="1"/>
                  </a:moveTo>
                  <a:lnTo>
                    <a:pt x="1" y="883"/>
                  </a:lnTo>
                  <a:lnTo>
                    <a:pt x="44" y="980"/>
                  </a:lnTo>
                  <a:lnTo>
                    <a:pt x="2326" y="87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792;p36"/>
            <p:cNvSpPr/>
            <p:nvPr/>
          </p:nvSpPr>
          <p:spPr>
            <a:xfrm>
              <a:off x="6331983" y="1844660"/>
              <a:ext cx="227224" cy="89417"/>
            </a:xfrm>
            <a:custGeom>
              <a:avLst/>
              <a:gdLst/>
              <a:ahLst/>
              <a:cxnLst/>
              <a:rect l="l" t="t" r="r" b="b"/>
              <a:pathLst>
                <a:path w="3888" h="1530" extrusionOk="0">
                  <a:moveTo>
                    <a:pt x="3855" y="0"/>
                  </a:moveTo>
                  <a:lnTo>
                    <a:pt x="1" y="1443"/>
                  </a:lnTo>
                  <a:lnTo>
                    <a:pt x="33" y="1529"/>
                  </a:lnTo>
                  <a:lnTo>
                    <a:pt x="3887" y="97"/>
                  </a:lnTo>
                  <a:lnTo>
                    <a:pt x="3855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793;p36"/>
            <p:cNvSpPr/>
            <p:nvPr/>
          </p:nvSpPr>
          <p:spPr>
            <a:xfrm>
              <a:off x="6415672" y="1898778"/>
              <a:ext cx="100112" cy="41553"/>
            </a:xfrm>
            <a:custGeom>
              <a:avLst/>
              <a:gdLst/>
              <a:ahLst/>
              <a:cxnLst/>
              <a:rect l="l" t="t" r="r" b="b"/>
              <a:pathLst>
                <a:path w="1713" h="711" extrusionOk="0">
                  <a:moveTo>
                    <a:pt x="1680" y="0"/>
                  </a:moveTo>
                  <a:lnTo>
                    <a:pt x="0" y="614"/>
                  </a:lnTo>
                  <a:lnTo>
                    <a:pt x="44" y="711"/>
                  </a:lnTo>
                  <a:lnTo>
                    <a:pt x="1712" y="97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794;p36"/>
            <p:cNvSpPr/>
            <p:nvPr/>
          </p:nvSpPr>
          <p:spPr>
            <a:xfrm>
              <a:off x="6494335" y="2128396"/>
              <a:ext cx="146048" cy="71826"/>
            </a:xfrm>
            <a:custGeom>
              <a:avLst/>
              <a:gdLst/>
              <a:ahLst/>
              <a:cxnLst/>
              <a:rect l="l" t="t" r="r" b="b"/>
              <a:pathLst>
                <a:path w="2499" h="1229" extrusionOk="0">
                  <a:moveTo>
                    <a:pt x="2455" y="1"/>
                  </a:moveTo>
                  <a:lnTo>
                    <a:pt x="0" y="1131"/>
                  </a:lnTo>
                  <a:lnTo>
                    <a:pt x="43" y="1228"/>
                  </a:lnTo>
                  <a:lnTo>
                    <a:pt x="2498" y="87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795;p36"/>
            <p:cNvSpPr/>
            <p:nvPr/>
          </p:nvSpPr>
          <p:spPr>
            <a:xfrm>
              <a:off x="6903955" y="1439131"/>
              <a:ext cx="687167" cy="925028"/>
            </a:xfrm>
            <a:custGeom>
              <a:avLst/>
              <a:gdLst/>
              <a:ahLst/>
              <a:cxnLst/>
              <a:rect l="l" t="t" r="r" b="b"/>
              <a:pathLst>
                <a:path w="11758" h="15828" extrusionOk="0">
                  <a:moveTo>
                    <a:pt x="5271" y="0"/>
                  </a:moveTo>
                  <a:cubicBezTo>
                    <a:pt x="3845" y="0"/>
                    <a:pt x="1583" y="1211"/>
                    <a:pt x="1583" y="1211"/>
                  </a:cubicBezTo>
                  <a:cubicBezTo>
                    <a:pt x="0" y="3171"/>
                    <a:pt x="388" y="10923"/>
                    <a:pt x="3069" y="15111"/>
                  </a:cubicBezTo>
                  <a:cubicBezTo>
                    <a:pt x="3386" y="15601"/>
                    <a:pt x="4202" y="15828"/>
                    <a:pt x="5188" y="15828"/>
                  </a:cubicBezTo>
                  <a:cubicBezTo>
                    <a:pt x="7215" y="15828"/>
                    <a:pt x="9961" y="14870"/>
                    <a:pt x="10584" y="13270"/>
                  </a:cubicBezTo>
                  <a:cubicBezTo>
                    <a:pt x="11757" y="10234"/>
                    <a:pt x="6848" y="113"/>
                    <a:pt x="5427" y="6"/>
                  </a:cubicBezTo>
                  <a:cubicBezTo>
                    <a:pt x="5376" y="2"/>
                    <a:pt x="5324" y="0"/>
                    <a:pt x="5271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796;p36"/>
            <p:cNvSpPr/>
            <p:nvPr/>
          </p:nvSpPr>
          <p:spPr>
            <a:xfrm>
              <a:off x="6969994" y="1524398"/>
              <a:ext cx="76209" cy="590269"/>
            </a:xfrm>
            <a:custGeom>
              <a:avLst/>
              <a:gdLst/>
              <a:ahLst/>
              <a:cxnLst/>
              <a:rect l="l" t="t" r="r" b="b"/>
              <a:pathLst>
                <a:path w="1304" h="10100" extrusionOk="0">
                  <a:moveTo>
                    <a:pt x="1" y="0"/>
                  </a:moveTo>
                  <a:cubicBezTo>
                    <a:pt x="33" y="355"/>
                    <a:pt x="722" y="8807"/>
                    <a:pt x="1217" y="10099"/>
                  </a:cubicBezTo>
                  <a:lnTo>
                    <a:pt x="1304" y="10067"/>
                  </a:lnTo>
                  <a:cubicBezTo>
                    <a:pt x="819" y="8796"/>
                    <a:pt x="108" y="86"/>
                    <a:pt x="98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797;p36"/>
            <p:cNvSpPr/>
            <p:nvPr/>
          </p:nvSpPr>
          <p:spPr>
            <a:xfrm>
              <a:off x="7237425" y="1453274"/>
              <a:ext cx="308985" cy="743798"/>
            </a:xfrm>
            <a:custGeom>
              <a:avLst/>
              <a:gdLst/>
              <a:ahLst/>
              <a:cxnLst/>
              <a:rect l="l" t="t" r="r" b="b"/>
              <a:pathLst>
                <a:path w="5287" h="12727" extrusionOk="0">
                  <a:moveTo>
                    <a:pt x="1" y="0"/>
                  </a:moveTo>
                  <a:cubicBezTo>
                    <a:pt x="1" y="1"/>
                    <a:pt x="711" y="1056"/>
                    <a:pt x="1196" y="3876"/>
                  </a:cubicBezTo>
                  <a:cubicBezTo>
                    <a:pt x="1680" y="6697"/>
                    <a:pt x="4555" y="11833"/>
                    <a:pt x="5061" y="12727"/>
                  </a:cubicBezTo>
                  <a:cubicBezTo>
                    <a:pt x="5061" y="12727"/>
                    <a:pt x="5287" y="11521"/>
                    <a:pt x="3952" y="6988"/>
                  </a:cubicBezTo>
                  <a:cubicBezTo>
                    <a:pt x="2606" y="2466"/>
                    <a:pt x="916" y="399"/>
                    <a:pt x="1" y="0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798;p36"/>
            <p:cNvSpPr/>
            <p:nvPr/>
          </p:nvSpPr>
          <p:spPr>
            <a:xfrm>
              <a:off x="5631029" y="2105955"/>
              <a:ext cx="752623" cy="351006"/>
            </a:xfrm>
            <a:custGeom>
              <a:avLst/>
              <a:gdLst/>
              <a:ahLst/>
              <a:cxnLst/>
              <a:rect l="l" t="t" r="r" b="b"/>
              <a:pathLst>
                <a:path w="12878" h="6006" extrusionOk="0">
                  <a:moveTo>
                    <a:pt x="11973" y="0"/>
                  </a:moveTo>
                  <a:cubicBezTo>
                    <a:pt x="11506" y="0"/>
                    <a:pt x="9669" y="1343"/>
                    <a:pt x="9669" y="1343"/>
                  </a:cubicBezTo>
                  <a:cubicBezTo>
                    <a:pt x="8022" y="2140"/>
                    <a:pt x="1" y="1472"/>
                    <a:pt x="54" y="2667"/>
                  </a:cubicBezTo>
                  <a:cubicBezTo>
                    <a:pt x="108" y="3852"/>
                    <a:pt x="1013" y="6005"/>
                    <a:pt x="3780" y="6005"/>
                  </a:cubicBezTo>
                  <a:cubicBezTo>
                    <a:pt x="6547" y="6005"/>
                    <a:pt x="9981" y="3949"/>
                    <a:pt x="10842" y="3496"/>
                  </a:cubicBezTo>
                  <a:cubicBezTo>
                    <a:pt x="11693" y="3034"/>
                    <a:pt x="12436" y="1968"/>
                    <a:pt x="12727" y="1515"/>
                  </a:cubicBezTo>
                  <a:cubicBezTo>
                    <a:pt x="12784" y="1423"/>
                    <a:pt x="12774" y="1385"/>
                    <a:pt x="12720" y="1385"/>
                  </a:cubicBezTo>
                  <a:cubicBezTo>
                    <a:pt x="12477" y="1385"/>
                    <a:pt x="11349" y="2140"/>
                    <a:pt x="11349" y="2140"/>
                  </a:cubicBezTo>
                  <a:cubicBezTo>
                    <a:pt x="11349" y="2140"/>
                    <a:pt x="12877" y="665"/>
                    <a:pt x="12630" y="471"/>
                  </a:cubicBezTo>
                  <a:cubicBezTo>
                    <a:pt x="12609" y="454"/>
                    <a:pt x="12579" y="446"/>
                    <a:pt x="12542" y="446"/>
                  </a:cubicBezTo>
                  <a:cubicBezTo>
                    <a:pt x="12150" y="446"/>
                    <a:pt x="10961" y="1365"/>
                    <a:pt x="10961" y="1365"/>
                  </a:cubicBezTo>
                  <a:cubicBezTo>
                    <a:pt x="10961" y="1365"/>
                    <a:pt x="12371" y="137"/>
                    <a:pt x="12027" y="8"/>
                  </a:cubicBezTo>
                  <a:cubicBezTo>
                    <a:pt x="12012" y="3"/>
                    <a:pt x="11994" y="0"/>
                    <a:pt x="11973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799;p36"/>
            <p:cNvSpPr/>
            <p:nvPr/>
          </p:nvSpPr>
          <p:spPr>
            <a:xfrm>
              <a:off x="5512100" y="1632691"/>
              <a:ext cx="813052" cy="874241"/>
            </a:xfrm>
            <a:custGeom>
              <a:avLst/>
              <a:gdLst/>
              <a:ahLst/>
              <a:cxnLst/>
              <a:rect l="l" t="t" r="r" b="b"/>
              <a:pathLst>
                <a:path w="13912" h="14959" extrusionOk="0">
                  <a:moveTo>
                    <a:pt x="6552" y="1"/>
                  </a:moveTo>
                  <a:cubicBezTo>
                    <a:pt x="6499" y="1"/>
                    <a:pt x="6454" y="21"/>
                    <a:pt x="6418" y="63"/>
                  </a:cubicBezTo>
                  <a:cubicBezTo>
                    <a:pt x="1" y="7471"/>
                    <a:pt x="1960" y="14771"/>
                    <a:pt x="3844" y="14943"/>
                  </a:cubicBezTo>
                  <a:cubicBezTo>
                    <a:pt x="3951" y="14953"/>
                    <a:pt x="4075" y="14958"/>
                    <a:pt x="4212" y="14958"/>
                  </a:cubicBezTo>
                  <a:cubicBezTo>
                    <a:pt x="6492" y="14958"/>
                    <a:pt x="12656" y="13598"/>
                    <a:pt x="13265" y="13263"/>
                  </a:cubicBezTo>
                  <a:cubicBezTo>
                    <a:pt x="13911" y="12908"/>
                    <a:pt x="12210" y="9323"/>
                    <a:pt x="12210" y="9323"/>
                  </a:cubicBezTo>
                  <a:cubicBezTo>
                    <a:pt x="11626" y="7980"/>
                    <a:pt x="7596" y="1"/>
                    <a:pt x="655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800;p36"/>
            <p:cNvSpPr/>
            <p:nvPr/>
          </p:nvSpPr>
          <p:spPr>
            <a:xfrm>
              <a:off x="5817927" y="2112091"/>
              <a:ext cx="368772" cy="73638"/>
            </a:xfrm>
            <a:custGeom>
              <a:avLst/>
              <a:gdLst/>
              <a:ahLst/>
              <a:cxnLst/>
              <a:rect l="l" t="t" r="r" b="b"/>
              <a:pathLst>
                <a:path w="6310" h="1260" extrusionOk="0">
                  <a:moveTo>
                    <a:pt x="6299" y="0"/>
                  </a:moveTo>
                  <a:cubicBezTo>
                    <a:pt x="6256" y="11"/>
                    <a:pt x="2530" y="592"/>
                    <a:pt x="0" y="1163"/>
                  </a:cubicBezTo>
                  <a:lnTo>
                    <a:pt x="22" y="1260"/>
                  </a:lnTo>
                  <a:cubicBezTo>
                    <a:pt x="2552" y="689"/>
                    <a:pt x="6277" y="118"/>
                    <a:pt x="6309" y="97"/>
                  </a:cubicBezTo>
                  <a:lnTo>
                    <a:pt x="6299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801;p36"/>
            <p:cNvSpPr/>
            <p:nvPr/>
          </p:nvSpPr>
          <p:spPr>
            <a:xfrm>
              <a:off x="6006052" y="1765355"/>
              <a:ext cx="35299" cy="377597"/>
            </a:xfrm>
            <a:custGeom>
              <a:avLst/>
              <a:gdLst/>
              <a:ahLst/>
              <a:cxnLst/>
              <a:rect l="l" t="t" r="r" b="b"/>
              <a:pathLst>
                <a:path w="604" h="6461" extrusionOk="0">
                  <a:moveTo>
                    <a:pt x="506" y="1"/>
                  </a:moveTo>
                  <a:cubicBezTo>
                    <a:pt x="496" y="54"/>
                    <a:pt x="0" y="4846"/>
                    <a:pt x="259" y="6461"/>
                  </a:cubicBezTo>
                  <a:lnTo>
                    <a:pt x="367" y="6450"/>
                  </a:lnTo>
                  <a:cubicBezTo>
                    <a:pt x="108" y="4835"/>
                    <a:pt x="603" y="65"/>
                    <a:pt x="603" y="11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802;p36"/>
            <p:cNvSpPr/>
            <p:nvPr/>
          </p:nvSpPr>
          <p:spPr>
            <a:xfrm>
              <a:off x="5658731" y="1427443"/>
              <a:ext cx="543691" cy="616101"/>
            </a:xfrm>
            <a:custGeom>
              <a:avLst/>
              <a:gdLst/>
              <a:ahLst/>
              <a:cxnLst/>
              <a:rect l="l" t="t" r="r" b="b"/>
              <a:pathLst>
                <a:path w="9303" h="10542" extrusionOk="0">
                  <a:moveTo>
                    <a:pt x="9303" y="1"/>
                  </a:moveTo>
                  <a:lnTo>
                    <a:pt x="9303" y="1"/>
                  </a:lnTo>
                  <a:cubicBezTo>
                    <a:pt x="2390" y="1250"/>
                    <a:pt x="0" y="10541"/>
                    <a:pt x="0" y="10541"/>
                  </a:cubicBezTo>
                  <a:cubicBezTo>
                    <a:pt x="1465" y="9960"/>
                    <a:pt x="3187" y="4405"/>
                    <a:pt x="4651" y="3597"/>
                  </a:cubicBezTo>
                  <a:cubicBezTo>
                    <a:pt x="6116" y="2800"/>
                    <a:pt x="9302" y="1"/>
                    <a:pt x="9303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343701" y="1725340"/>
            <a:ext cx="7670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Pharmacien :</a:t>
            </a:r>
            <a:r>
              <a:rPr lang="fr-FR" dirty="0"/>
              <a:t> hospitalier ou d’officine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Conciliation médicamenteuse des traitements et analyse d’ordonnance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Lien ville-hôpital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Suivi possible en officine avec questionnaire d’observance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Problématique : indication méconnue</a:t>
            </a:r>
          </a:p>
          <a:p>
            <a:endParaRPr lang="fr-FR" b="1" u="sng" dirty="0">
              <a:sym typeface="Wingdings" panose="05000000000000000000" pitchFamily="2" charset="2"/>
            </a:endParaRPr>
          </a:p>
          <a:p>
            <a:r>
              <a:rPr lang="fr-FR" b="1" u="sng" dirty="0">
                <a:sym typeface="Wingdings" panose="05000000000000000000" pitchFamily="2" charset="2"/>
              </a:rPr>
              <a:t>Fiches traitements : </a:t>
            </a:r>
          </a:p>
          <a:p>
            <a:endParaRPr lang="fr-FR" b="1" u="sng" dirty="0">
              <a:sym typeface="Wingdings" panose="05000000000000000000" pitchFamily="2" charset="2"/>
            </a:endParaRP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31" y="4586169"/>
            <a:ext cx="4763165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Sources importantes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99" name="Google Shape;715;p36"/>
          <p:cNvGrpSpPr/>
          <p:nvPr/>
        </p:nvGrpSpPr>
        <p:grpSpPr>
          <a:xfrm>
            <a:off x="661163" y="1610543"/>
            <a:ext cx="1980809" cy="3933762"/>
            <a:chOff x="5512100" y="405000"/>
            <a:chExt cx="2119931" cy="4203502"/>
          </a:xfrm>
        </p:grpSpPr>
        <p:sp>
          <p:nvSpPr>
            <p:cNvPr id="100" name="Google Shape;716;p36"/>
            <p:cNvSpPr/>
            <p:nvPr/>
          </p:nvSpPr>
          <p:spPr>
            <a:xfrm>
              <a:off x="6635297" y="405000"/>
              <a:ext cx="697277" cy="621711"/>
            </a:xfrm>
            <a:custGeom>
              <a:avLst/>
              <a:gdLst/>
              <a:ahLst/>
              <a:cxnLst/>
              <a:rect l="l" t="t" r="r" b="b"/>
              <a:pathLst>
                <a:path w="11931" h="10638" extrusionOk="0">
                  <a:moveTo>
                    <a:pt x="6443" y="1"/>
                  </a:moveTo>
                  <a:cubicBezTo>
                    <a:pt x="6309" y="1"/>
                    <a:pt x="6181" y="8"/>
                    <a:pt x="6062" y="22"/>
                  </a:cubicBezTo>
                  <a:cubicBezTo>
                    <a:pt x="6062" y="22"/>
                    <a:pt x="2509" y="22"/>
                    <a:pt x="1152" y="2423"/>
                  </a:cubicBezTo>
                  <a:cubicBezTo>
                    <a:pt x="0" y="4458"/>
                    <a:pt x="484" y="7655"/>
                    <a:pt x="3295" y="8883"/>
                  </a:cubicBezTo>
                  <a:cubicBezTo>
                    <a:pt x="3241" y="9561"/>
                    <a:pt x="3176" y="10519"/>
                    <a:pt x="3295" y="10627"/>
                  </a:cubicBezTo>
                  <a:cubicBezTo>
                    <a:pt x="3301" y="10634"/>
                    <a:pt x="3311" y="10638"/>
                    <a:pt x="3324" y="10638"/>
                  </a:cubicBezTo>
                  <a:cubicBezTo>
                    <a:pt x="3515" y="10638"/>
                    <a:pt x="4340" y="9847"/>
                    <a:pt x="4834" y="9303"/>
                  </a:cubicBezTo>
                  <a:lnTo>
                    <a:pt x="4942" y="9313"/>
                  </a:lnTo>
                  <a:cubicBezTo>
                    <a:pt x="5394" y="9370"/>
                    <a:pt x="5829" y="9398"/>
                    <a:pt x="6245" y="9398"/>
                  </a:cubicBezTo>
                  <a:cubicBezTo>
                    <a:pt x="9758" y="9398"/>
                    <a:pt x="11931" y="7422"/>
                    <a:pt x="11488" y="4361"/>
                  </a:cubicBezTo>
                  <a:cubicBezTo>
                    <a:pt x="11038" y="1185"/>
                    <a:pt x="8171" y="1"/>
                    <a:pt x="6443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17;p36"/>
            <p:cNvSpPr/>
            <p:nvPr/>
          </p:nvSpPr>
          <p:spPr>
            <a:xfrm>
              <a:off x="7066307" y="527670"/>
              <a:ext cx="135294" cy="135353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2" y="1"/>
                  </a:moveTo>
                  <a:cubicBezTo>
                    <a:pt x="517" y="1"/>
                    <a:pt x="0" y="518"/>
                    <a:pt x="0" y="1164"/>
                  </a:cubicBezTo>
                  <a:cubicBezTo>
                    <a:pt x="0" y="1799"/>
                    <a:pt x="517" y="2316"/>
                    <a:pt x="1152" y="2316"/>
                  </a:cubicBezTo>
                  <a:cubicBezTo>
                    <a:pt x="1798" y="2316"/>
                    <a:pt x="2315" y="1799"/>
                    <a:pt x="2315" y="1164"/>
                  </a:cubicBezTo>
                  <a:cubicBezTo>
                    <a:pt x="2315" y="518"/>
                    <a:pt x="1798" y="1"/>
                    <a:pt x="115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18;p36"/>
            <p:cNvSpPr/>
            <p:nvPr/>
          </p:nvSpPr>
          <p:spPr>
            <a:xfrm>
              <a:off x="7109086" y="527670"/>
              <a:ext cx="51663" cy="134710"/>
            </a:xfrm>
            <a:custGeom>
              <a:avLst/>
              <a:gdLst/>
              <a:ahLst/>
              <a:cxnLst/>
              <a:rect l="l" t="t" r="r" b="b"/>
              <a:pathLst>
                <a:path w="884" h="2305" extrusionOk="0">
                  <a:moveTo>
                    <a:pt x="345" y="1"/>
                  </a:moveTo>
                  <a:cubicBezTo>
                    <a:pt x="226" y="1"/>
                    <a:pt x="108" y="33"/>
                    <a:pt x="0" y="76"/>
                  </a:cubicBezTo>
                  <a:cubicBezTo>
                    <a:pt x="0" y="76"/>
                    <a:pt x="568" y="2305"/>
                    <a:pt x="592" y="2305"/>
                  </a:cubicBezTo>
                  <a:cubicBezTo>
                    <a:pt x="592" y="2305"/>
                    <a:pt x="592" y="2305"/>
                    <a:pt x="592" y="2305"/>
                  </a:cubicBezTo>
                  <a:cubicBezTo>
                    <a:pt x="689" y="2283"/>
                    <a:pt x="786" y="2262"/>
                    <a:pt x="883" y="222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19;p36"/>
            <p:cNvSpPr/>
            <p:nvPr/>
          </p:nvSpPr>
          <p:spPr>
            <a:xfrm>
              <a:off x="6761123" y="610131"/>
              <a:ext cx="135937" cy="135937"/>
            </a:xfrm>
            <a:custGeom>
              <a:avLst/>
              <a:gdLst/>
              <a:ahLst/>
              <a:cxnLst/>
              <a:rect l="l" t="t" r="r" b="b"/>
              <a:pathLst>
                <a:path w="2326" h="2326" extrusionOk="0">
                  <a:moveTo>
                    <a:pt x="1163" y="0"/>
                  </a:moveTo>
                  <a:cubicBezTo>
                    <a:pt x="528" y="0"/>
                    <a:pt x="0" y="528"/>
                    <a:pt x="0" y="1163"/>
                  </a:cubicBezTo>
                  <a:cubicBezTo>
                    <a:pt x="0" y="1809"/>
                    <a:pt x="528" y="2326"/>
                    <a:pt x="1163" y="2326"/>
                  </a:cubicBezTo>
                  <a:cubicBezTo>
                    <a:pt x="1809" y="2326"/>
                    <a:pt x="2326" y="1809"/>
                    <a:pt x="2326" y="1163"/>
                  </a:cubicBezTo>
                  <a:cubicBezTo>
                    <a:pt x="2326" y="528"/>
                    <a:pt x="1809" y="0"/>
                    <a:pt x="1163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20;p36"/>
            <p:cNvSpPr/>
            <p:nvPr/>
          </p:nvSpPr>
          <p:spPr>
            <a:xfrm>
              <a:off x="6805129" y="610716"/>
              <a:ext cx="51079" cy="134768"/>
            </a:xfrm>
            <a:custGeom>
              <a:avLst/>
              <a:gdLst/>
              <a:ahLst/>
              <a:cxnLst/>
              <a:rect l="l" t="t" r="r" b="b"/>
              <a:pathLst>
                <a:path w="874" h="2306" extrusionOk="0">
                  <a:moveTo>
                    <a:pt x="335" y="1"/>
                  </a:moveTo>
                  <a:cubicBezTo>
                    <a:pt x="216" y="1"/>
                    <a:pt x="98" y="22"/>
                    <a:pt x="1" y="76"/>
                  </a:cubicBezTo>
                  <a:cubicBezTo>
                    <a:pt x="1" y="76"/>
                    <a:pt x="561" y="2305"/>
                    <a:pt x="593" y="2305"/>
                  </a:cubicBezTo>
                  <a:cubicBezTo>
                    <a:pt x="690" y="2283"/>
                    <a:pt x="776" y="2262"/>
                    <a:pt x="873" y="2219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21;p36"/>
            <p:cNvSpPr/>
            <p:nvPr/>
          </p:nvSpPr>
          <p:spPr>
            <a:xfrm>
              <a:off x="6892617" y="486176"/>
              <a:ext cx="135996" cy="135294"/>
            </a:xfrm>
            <a:custGeom>
              <a:avLst/>
              <a:gdLst/>
              <a:ahLst/>
              <a:cxnLst/>
              <a:rect l="l" t="t" r="r" b="b"/>
              <a:pathLst>
                <a:path w="2327" h="2315" extrusionOk="0">
                  <a:moveTo>
                    <a:pt x="1163" y="0"/>
                  </a:moveTo>
                  <a:cubicBezTo>
                    <a:pt x="517" y="0"/>
                    <a:pt x="1" y="517"/>
                    <a:pt x="1" y="1152"/>
                  </a:cubicBezTo>
                  <a:cubicBezTo>
                    <a:pt x="1" y="1798"/>
                    <a:pt x="517" y="2315"/>
                    <a:pt x="1163" y="2315"/>
                  </a:cubicBezTo>
                  <a:cubicBezTo>
                    <a:pt x="1799" y="2315"/>
                    <a:pt x="2326" y="1798"/>
                    <a:pt x="2326" y="1152"/>
                  </a:cubicBezTo>
                  <a:cubicBezTo>
                    <a:pt x="2326" y="517"/>
                    <a:pt x="1799" y="0"/>
                    <a:pt x="1163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22;p36"/>
            <p:cNvSpPr/>
            <p:nvPr/>
          </p:nvSpPr>
          <p:spPr>
            <a:xfrm>
              <a:off x="6902669" y="502540"/>
              <a:ext cx="116476" cy="98826"/>
            </a:xfrm>
            <a:custGeom>
              <a:avLst/>
              <a:gdLst/>
              <a:ahLst/>
              <a:cxnLst/>
              <a:rect l="l" t="t" r="r" b="b"/>
              <a:pathLst>
                <a:path w="1993" h="1691" extrusionOk="0">
                  <a:moveTo>
                    <a:pt x="227" y="0"/>
                  </a:moveTo>
                  <a:cubicBezTo>
                    <a:pt x="130" y="75"/>
                    <a:pt x="55" y="162"/>
                    <a:pt x="1" y="269"/>
                  </a:cubicBezTo>
                  <a:cubicBezTo>
                    <a:pt x="1" y="269"/>
                    <a:pt x="1772" y="1691"/>
                    <a:pt x="1820" y="1691"/>
                  </a:cubicBezTo>
                  <a:cubicBezTo>
                    <a:pt x="1820" y="1691"/>
                    <a:pt x="1820" y="1691"/>
                    <a:pt x="1820" y="1690"/>
                  </a:cubicBezTo>
                  <a:cubicBezTo>
                    <a:pt x="1885" y="1615"/>
                    <a:pt x="1939" y="1540"/>
                    <a:pt x="1993" y="145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23;p36"/>
            <p:cNvSpPr/>
            <p:nvPr/>
          </p:nvSpPr>
          <p:spPr>
            <a:xfrm>
              <a:off x="6893260" y="720587"/>
              <a:ext cx="84508" cy="84625"/>
            </a:xfrm>
            <a:custGeom>
              <a:avLst/>
              <a:gdLst/>
              <a:ahLst/>
              <a:cxnLst/>
              <a:rect l="l" t="t" r="r" b="b"/>
              <a:pathLst>
                <a:path w="1446" h="1448" extrusionOk="0">
                  <a:moveTo>
                    <a:pt x="727" y="1"/>
                  </a:moveTo>
                  <a:cubicBezTo>
                    <a:pt x="473" y="1"/>
                    <a:pt x="224" y="149"/>
                    <a:pt x="162" y="490"/>
                  </a:cubicBezTo>
                  <a:lnTo>
                    <a:pt x="0" y="1179"/>
                  </a:lnTo>
                  <a:lnTo>
                    <a:pt x="1152" y="1448"/>
                  </a:lnTo>
                  <a:lnTo>
                    <a:pt x="1314" y="759"/>
                  </a:lnTo>
                  <a:cubicBezTo>
                    <a:pt x="1446" y="293"/>
                    <a:pt x="1082" y="1"/>
                    <a:pt x="727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24;p36"/>
            <p:cNvSpPr/>
            <p:nvPr/>
          </p:nvSpPr>
          <p:spPr>
            <a:xfrm>
              <a:off x="6878825" y="789432"/>
              <a:ext cx="81820" cy="77086"/>
            </a:xfrm>
            <a:custGeom>
              <a:avLst/>
              <a:gdLst/>
              <a:ahLst/>
              <a:cxnLst/>
              <a:rect l="l" t="t" r="r" b="b"/>
              <a:pathLst>
                <a:path w="1400" h="1319" extrusionOk="0">
                  <a:moveTo>
                    <a:pt x="247" y="1"/>
                  </a:moveTo>
                  <a:lnTo>
                    <a:pt x="107" y="593"/>
                  </a:lnTo>
                  <a:cubicBezTo>
                    <a:pt x="0" y="1040"/>
                    <a:pt x="351" y="1318"/>
                    <a:pt x="696" y="1318"/>
                  </a:cubicBezTo>
                  <a:cubicBezTo>
                    <a:pt x="941" y="1318"/>
                    <a:pt x="1183" y="1179"/>
                    <a:pt x="1259" y="862"/>
                  </a:cubicBezTo>
                  <a:lnTo>
                    <a:pt x="1399" y="2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25;p36"/>
            <p:cNvSpPr/>
            <p:nvPr/>
          </p:nvSpPr>
          <p:spPr>
            <a:xfrm>
              <a:off x="7080742" y="763659"/>
              <a:ext cx="98242" cy="77845"/>
            </a:xfrm>
            <a:custGeom>
              <a:avLst/>
              <a:gdLst/>
              <a:ahLst/>
              <a:cxnLst/>
              <a:rect l="l" t="t" r="r" b="b"/>
              <a:pathLst>
                <a:path w="1681" h="1332" extrusionOk="0">
                  <a:moveTo>
                    <a:pt x="270" y="0"/>
                  </a:moveTo>
                  <a:lnTo>
                    <a:pt x="1" y="1152"/>
                  </a:lnTo>
                  <a:lnTo>
                    <a:pt x="690" y="1314"/>
                  </a:lnTo>
                  <a:cubicBezTo>
                    <a:pt x="743" y="1326"/>
                    <a:pt x="795" y="1331"/>
                    <a:pt x="843" y="1331"/>
                  </a:cubicBezTo>
                  <a:cubicBezTo>
                    <a:pt x="1497" y="1331"/>
                    <a:pt x="1680" y="322"/>
                    <a:pt x="959" y="162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26;p36"/>
            <p:cNvSpPr/>
            <p:nvPr/>
          </p:nvSpPr>
          <p:spPr>
            <a:xfrm>
              <a:off x="7006521" y="754717"/>
              <a:ext cx="90001" cy="76326"/>
            </a:xfrm>
            <a:custGeom>
              <a:avLst/>
              <a:gdLst/>
              <a:ahLst/>
              <a:cxnLst/>
              <a:rect l="l" t="t" r="r" b="b"/>
              <a:pathLst>
                <a:path w="1540" h="1306" extrusionOk="0">
                  <a:moveTo>
                    <a:pt x="821" y="1"/>
                  </a:moveTo>
                  <a:cubicBezTo>
                    <a:pt x="188" y="1"/>
                    <a:pt x="1" y="973"/>
                    <a:pt x="679" y="1165"/>
                  </a:cubicBezTo>
                  <a:lnTo>
                    <a:pt x="1271" y="1305"/>
                  </a:lnTo>
                  <a:lnTo>
                    <a:pt x="1540" y="153"/>
                  </a:lnTo>
                  <a:lnTo>
                    <a:pt x="948" y="13"/>
                  </a:lnTo>
                  <a:cubicBezTo>
                    <a:pt x="904" y="5"/>
                    <a:pt x="861" y="1"/>
                    <a:pt x="82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27;p36"/>
            <p:cNvSpPr/>
            <p:nvPr/>
          </p:nvSpPr>
          <p:spPr>
            <a:xfrm>
              <a:off x="7009677" y="663606"/>
              <a:ext cx="95028" cy="76910"/>
            </a:xfrm>
            <a:custGeom>
              <a:avLst/>
              <a:gdLst/>
              <a:ahLst/>
              <a:cxnLst/>
              <a:rect l="l" t="t" r="r" b="b"/>
              <a:pathLst>
                <a:path w="1626" h="1316" extrusionOk="0">
                  <a:moveTo>
                    <a:pt x="269" y="0"/>
                  </a:moveTo>
                  <a:lnTo>
                    <a:pt x="0" y="1152"/>
                  </a:lnTo>
                  <a:lnTo>
                    <a:pt x="678" y="1303"/>
                  </a:lnTo>
                  <a:cubicBezTo>
                    <a:pt x="723" y="1312"/>
                    <a:pt x="766" y="1315"/>
                    <a:pt x="807" y="1315"/>
                  </a:cubicBezTo>
                  <a:cubicBezTo>
                    <a:pt x="1448" y="1315"/>
                    <a:pt x="1626" y="343"/>
                    <a:pt x="948" y="15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28;p36"/>
            <p:cNvSpPr/>
            <p:nvPr/>
          </p:nvSpPr>
          <p:spPr>
            <a:xfrm>
              <a:off x="6934812" y="654664"/>
              <a:ext cx="90644" cy="76326"/>
            </a:xfrm>
            <a:custGeom>
              <a:avLst/>
              <a:gdLst/>
              <a:ahLst/>
              <a:cxnLst/>
              <a:rect l="l" t="t" r="r" b="b"/>
              <a:pathLst>
                <a:path w="1551" h="1306" extrusionOk="0">
                  <a:moveTo>
                    <a:pt x="829" y="1"/>
                  </a:moveTo>
                  <a:cubicBezTo>
                    <a:pt x="188" y="1"/>
                    <a:pt x="1" y="973"/>
                    <a:pt x="689" y="1165"/>
                  </a:cubicBezTo>
                  <a:lnTo>
                    <a:pt x="1281" y="1305"/>
                  </a:lnTo>
                  <a:lnTo>
                    <a:pt x="1550" y="153"/>
                  </a:lnTo>
                  <a:lnTo>
                    <a:pt x="958" y="13"/>
                  </a:lnTo>
                  <a:cubicBezTo>
                    <a:pt x="913" y="5"/>
                    <a:pt x="871" y="1"/>
                    <a:pt x="82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29;p36"/>
            <p:cNvSpPr/>
            <p:nvPr/>
          </p:nvSpPr>
          <p:spPr>
            <a:xfrm>
              <a:off x="5522152" y="743555"/>
              <a:ext cx="658238" cy="558067"/>
            </a:xfrm>
            <a:custGeom>
              <a:avLst/>
              <a:gdLst/>
              <a:ahLst/>
              <a:cxnLst/>
              <a:rect l="l" t="t" r="r" b="b"/>
              <a:pathLst>
                <a:path w="11263" h="9549" extrusionOk="0">
                  <a:moveTo>
                    <a:pt x="5877" y="0"/>
                  </a:moveTo>
                  <a:cubicBezTo>
                    <a:pt x="5055" y="0"/>
                    <a:pt x="4458" y="129"/>
                    <a:pt x="4458" y="129"/>
                  </a:cubicBezTo>
                  <a:cubicBezTo>
                    <a:pt x="2876" y="280"/>
                    <a:pt x="1" y="1992"/>
                    <a:pt x="238" y="5308"/>
                  </a:cubicBezTo>
                  <a:cubicBezTo>
                    <a:pt x="413" y="7764"/>
                    <a:pt x="2125" y="9163"/>
                    <a:pt x="4580" y="9163"/>
                  </a:cubicBezTo>
                  <a:cubicBezTo>
                    <a:pt x="5440" y="9163"/>
                    <a:pt x="6390" y="8992"/>
                    <a:pt x="7398" y="8635"/>
                  </a:cubicBezTo>
                  <a:lnTo>
                    <a:pt x="7505" y="8602"/>
                  </a:lnTo>
                  <a:cubicBezTo>
                    <a:pt x="8059" y="9001"/>
                    <a:pt x="8946" y="9548"/>
                    <a:pt x="9177" y="9548"/>
                  </a:cubicBezTo>
                  <a:cubicBezTo>
                    <a:pt x="9202" y="9548"/>
                    <a:pt x="9220" y="9542"/>
                    <a:pt x="9228" y="9528"/>
                  </a:cubicBezTo>
                  <a:cubicBezTo>
                    <a:pt x="9303" y="9399"/>
                    <a:pt x="9056" y="8527"/>
                    <a:pt x="8862" y="7892"/>
                  </a:cubicBezTo>
                  <a:cubicBezTo>
                    <a:pt x="11263" y="6169"/>
                    <a:pt x="11058" y="3057"/>
                    <a:pt x="9562" y="1378"/>
                  </a:cubicBezTo>
                  <a:cubicBezTo>
                    <a:pt x="8542" y="240"/>
                    <a:pt x="6999" y="0"/>
                    <a:pt x="5877" y="0"/>
                  </a:cubicBezTo>
                  <a:close/>
                </a:path>
              </a:pathLst>
            </a:custGeom>
            <a:solidFill>
              <a:srgbClr val="68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30;p36"/>
            <p:cNvSpPr/>
            <p:nvPr/>
          </p:nvSpPr>
          <p:spPr>
            <a:xfrm>
              <a:off x="5884609" y="774996"/>
              <a:ext cx="92573" cy="111391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722" y="0"/>
                  </a:moveTo>
                  <a:cubicBezTo>
                    <a:pt x="722" y="0"/>
                    <a:pt x="571" y="581"/>
                    <a:pt x="560" y="635"/>
                  </a:cubicBezTo>
                  <a:cubicBezTo>
                    <a:pt x="539" y="700"/>
                    <a:pt x="0" y="958"/>
                    <a:pt x="0" y="958"/>
                  </a:cubicBezTo>
                  <a:cubicBezTo>
                    <a:pt x="184" y="980"/>
                    <a:pt x="367" y="1012"/>
                    <a:pt x="539" y="1066"/>
                  </a:cubicBezTo>
                  <a:cubicBezTo>
                    <a:pt x="603" y="1109"/>
                    <a:pt x="808" y="1906"/>
                    <a:pt x="808" y="1906"/>
                  </a:cubicBezTo>
                  <a:cubicBezTo>
                    <a:pt x="808" y="1906"/>
                    <a:pt x="948" y="1195"/>
                    <a:pt x="991" y="1109"/>
                  </a:cubicBezTo>
                  <a:cubicBezTo>
                    <a:pt x="1034" y="1012"/>
                    <a:pt x="1583" y="808"/>
                    <a:pt x="1583" y="808"/>
                  </a:cubicBezTo>
                  <a:cubicBezTo>
                    <a:pt x="1583" y="808"/>
                    <a:pt x="969" y="614"/>
                    <a:pt x="948" y="603"/>
                  </a:cubicBezTo>
                  <a:cubicBezTo>
                    <a:pt x="926" y="581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31;p36"/>
            <p:cNvSpPr/>
            <p:nvPr/>
          </p:nvSpPr>
          <p:spPr>
            <a:xfrm>
              <a:off x="5865733" y="866107"/>
              <a:ext cx="171178" cy="132314"/>
            </a:xfrm>
            <a:custGeom>
              <a:avLst/>
              <a:gdLst/>
              <a:ahLst/>
              <a:cxnLst/>
              <a:rect l="l" t="t" r="r" b="b"/>
              <a:pathLst>
                <a:path w="2929" h="2264" extrusionOk="0">
                  <a:moveTo>
                    <a:pt x="2864" y="1"/>
                  </a:moveTo>
                  <a:cubicBezTo>
                    <a:pt x="2545" y="1"/>
                    <a:pt x="0" y="1962"/>
                    <a:pt x="0" y="1962"/>
                  </a:cubicBezTo>
                  <a:lnTo>
                    <a:pt x="184" y="2263"/>
                  </a:lnTo>
                  <a:cubicBezTo>
                    <a:pt x="184" y="2263"/>
                    <a:pt x="2929" y="304"/>
                    <a:pt x="2897" y="24"/>
                  </a:cubicBezTo>
                  <a:cubicBezTo>
                    <a:pt x="2895" y="8"/>
                    <a:pt x="2884" y="1"/>
                    <a:pt x="2864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32;p36"/>
            <p:cNvSpPr/>
            <p:nvPr/>
          </p:nvSpPr>
          <p:spPr>
            <a:xfrm>
              <a:off x="5675679" y="920809"/>
              <a:ext cx="268777" cy="223601"/>
            </a:xfrm>
            <a:custGeom>
              <a:avLst/>
              <a:gdLst/>
              <a:ahLst/>
              <a:cxnLst/>
              <a:rect l="l" t="t" r="r" b="b"/>
              <a:pathLst>
                <a:path w="4599" h="3826" extrusionOk="0">
                  <a:moveTo>
                    <a:pt x="3728" y="1"/>
                  </a:moveTo>
                  <a:cubicBezTo>
                    <a:pt x="2958" y="1"/>
                    <a:pt x="1" y="2382"/>
                    <a:pt x="1" y="2382"/>
                  </a:cubicBezTo>
                  <a:lnTo>
                    <a:pt x="1035" y="3825"/>
                  </a:lnTo>
                  <a:cubicBezTo>
                    <a:pt x="1035" y="3825"/>
                    <a:pt x="4598" y="1499"/>
                    <a:pt x="4598" y="1273"/>
                  </a:cubicBezTo>
                  <a:cubicBezTo>
                    <a:pt x="4598" y="1047"/>
                    <a:pt x="4426" y="229"/>
                    <a:pt x="3812" y="14"/>
                  </a:cubicBezTo>
                  <a:cubicBezTo>
                    <a:pt x="3788" y="5"/>
                    <a:pt x="3760" y="1"/>
                    <a:pt x="3728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33;p36"/>
            <p:cNvSpPr/>
            <p:nvPr/>
          </p:nvSpPr>
          <p:spPr>
            <a:xfrm>
              <a:off x="5597659" y="1061245"/>
              <a:ext cx="120918" cy="145522"/>
            </a:xfrm>
            <a:custGeom>
              <a:avLst/>
              <a:gdLst/>
              <a:ahLst/>
              <a:cxnLst/>
              <a:rect l="l" t="t" r="r" b="b"/>
              <a:pathLst>
                <a:path w="2069" h="2490" extrusionOk="0">
                  <a:moveTo>
                    <a:pt x="722" y="1"/>
                  </a:moveTo>
                  <a:lnTo>
                    <a:pt x="1" y="604"/>
                  </a:lnTo>
                  <a:cubicBezTo>
                    <a:pt x="1" y="604"/>
                    <a:pt x="1261" y="2466"/>
                    <a:pt x="1282" y="2488"/>
                  </a:cubicBezTo>
                  <a:cubicBezTo>
                    <a:pt x="1282" y="2489"/>
                    <a:pt x="1283" y="2489"/>
                    <a:pt x="1284" y="2489"/>
                  </a:cubicBezTo>
                  <a:cubicBezTo>
                    <a:pt x="1328" y="2489"/>
                    <a:pt x="1994" y="1907"/>
                    <a:pt x="2025" y="1907"/>
                  </a:cubicBezTo>
                  <a:cubicBezTo>
                    <a:pt x="2068" y="1907"/>
                    <a:pt x="722" y="1"/>
                    <a:pt x="72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734;p36"/>
            <p:cNvSpPr/>
            <p:nvPr/>
          </p:nvSpPr>
          <p:spPr>
            <a:xfrm>
              <a:off x="5648679" y="1067557"/>
              <a:ext cx="87488" cy="73053"/>
            </a:xfrm>
            <a:custGeom>
              <a:avLst/>
              <a:gdLst/>
              <a:ahLst/>
              <a:cxnLst/>
              <a:rect l="l" t="t" r="r" b="b"/>
              <a:pathLst>
                <a:path w="1497" h="1250" extrusionOk="0">
                  <a:moveTo>
                    <a:pt x="1314" y="0"/>
                  </a:moveTo>
                  <a:lnTo>
                    <a:pt x="0" y="916"/>
                  </a:lnTo>
                  <a:lnTo>
                    <a:pt x="345" y="1249"/>
                  </a:lnTo>
                  <a:lnTo>
                    <a:pt x="1497" y="32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735;p36"/>
            <p:cNvSpPr/>
            <p:nvPr/>
          </p:nvSpPr>
          <p:spPr>
            <a:xfrm>
              <a:off x="5705894" y="972530"/>
              <a:ext cx="166210" cy="147918"/>
            </a:xfrm>
            <a:custGeom>
              <a:avLst/>
              <a:gdLst/>
              <a:ahLst/>
              <a:cxnLst/>
              <a:rect l="l" t="t" r="r" b="b"/>
              <a:pathLst>
                <a:path w="2844" h="2531" extrusionOk="0">
                  <a:moveTo>
                    <a:pt x="2143" y="1"/>
                  </a:moveTo>
                  <a:lnTo>
                    <a:pt x="1" y="1357"/>
                  </a:lnTo>
                  <a:cubicBezTo>
                    <a:pt x="1" y="1357"/>
                    <a:pt x="716" y="2531"/>
                    <a:pt x="796" y="2531"/>
                  </a:cubicBezTo>
                  <a:cubicBezTo>
                    <a:pt x="797" y="2531"/>
                    <a:pt x="797" y="2531"/>
                    <a:pt x="798" y="2531"/>
                  </a:cubicBezTo>
                  <a:cubicBezTo>
                    <a:pt x="862" y="2520"/>
                    <a:pt x="2843" y="1034"/>
                    <a:pt x="2843" y="1034"/>
                  </a:cubicBezTo>
                  <a:cubicBezTo>
                    <a:pt x="2843" y="1034"/>
                    <a:pt x="2294" y="98"/>
                    <a:pt x="2143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736;p36"/>
            <p:cNvSpPr/>
            <p:nvPr/>
          </p:nvSpPr>
          <p:spPr>
            <a:xfrm>
              <a:off x="6040007" y="897023"/>
              <a:ext cx="51137" cy="129041"/>
            </a:xfrm>
            <a:custGeom>
              <a:avLst/>
              <a:gdLst/>
              <a:ahLst/>
              <a:cxnLst/>
              <a:rect l="l" t="t" r="r" b="b"/>
              <a:pathLst>
                <a:path w="875" h="2208" extrusionOk="0">
                  <a:moveTo>
                    <a:pt x="87" y="1"/>
                  </a:moveTo>
                  <a:cubicBezTo>
                    <a:pt x="87" y="1"/>
                    <a:pt x="1" y="1713"/>
                    <a:pt x="173" y="1993"/>
                  </a:cubicBezTo>
                  <a:cubicBezTo>
                    <a:pt x="255" y="2131"/>
                    <a:pt x="378" y="2208"/>
                    <a:pt x="496" y="2208"/>
                  </a:cubicBezTo>
                  <a:cubicBezTo>
                    <a:pt x="691" y="2208"/>
                    <a:pt x="874" y="2001"/>
                    <a:pt x="841" y="1519"/>
                  </a:cubicBezTo>
                  <a:cubicBezTo>
                    <a:pt x="787" y="625"/>
                    <a:pt x="87" y="1"/>
                    <a:pt x="87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737;p36"/>
            <p:cNvSpPr/>
            <p:nvPr/>
          </p:nvSpPr>
          <p:spPr>
            <a:xfrm>
              <a:off x="5947551" y="963121"/>
              <a:ext cx="111099" cy="124015"/>
            </a:xfrm>
            <a:custGeom>
              <a:avLst/>
              <a:gdLst/>
              <a:ahLst/>
              <a:cxnLst/>
              <a:rect l="l" t="t" r="r" b="b"/>
              <a:pathLst>
                <a:path w="1901" h="2122" extrusionOk="0">
                  <a:moveTo>
                    <a:pt x="1120" y="0"/>
                  </a:moveTo>
                  <a:cubicBezTo>
                    <a:pt x="1120" y="0"/>
                    <a:pt x="0" y="1820"/>
                    <a:pt x="1001" y="2100"/>
                  </a:cubicBezTo>
                  <a:cubicBezTo>
                    <a:pt x="1055" y="2114"/>
                    <a:pt x="1103" y="2121"/>
                    <a:pt x="1145" y="2121"/>
                  </a:cubicBezTo>
                  <a:cubicBezTo>
                    <a:pt x="1901" y="2121"/>
                    <a:pt x="1120" y="0"/>
                    <a:pt x="1120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738;p36"/>
            <p:cNvSpPr/>
            <p:nvPr/>
          </p:nvSpPr>
          <p:spPr>
            <a:xfrm>
              <a:off x="6227547" y="881887"/>
              <a:ext cx="529840" cy="477066"/>
            </a:xfrm>
            <a:custGeom>
              <a:avLst/>
              <a:gdLst/>
              <a:ahLst/>
              <a:cxnLst/>
              <a:rect l="l" t="t" r="r" b="b"/>
              <a:pathLst>
                <a:path w="9066" h="8163" extrusionOk="0">
                  <a:moveTo>
                    <a:pt x="5121" y="0"/>
                  </a:moveTo>
                  <a:cubicBezTo>
                    <a:pt x="4781" y="0"/>
                    <a:pt x="4431" y="71"/>
                    <a:pt x="4081" y="227"/>
                  </a:cubicBezTo>
                  <a:cubicBezTo>
                    <a:pt x="2660" y="873"/>
                    <a:pt x="2272" y="744"/>
                    <a:pt x="1831" y="1024"/>
                  </a:cubicBezTo>
                  <a:cubicBezTo>
                    <a:pt x="1012" y="1541"/>
                    <a:pt x="0" y="7936"/>
                    <a:pt x="980" y="8109"/>
                  </a:cubicBezTo>
                  <a:cubicBezTo>
                    <a:pt x="1191" y="8147"/>
                    <a:pt x="1424" y="8163"/>
                    <a:pt x="1669" y="8163"/>
                  </a:cubicBezTo>
                  <a:cubicBezTo>
                    <a:pt x="2812" y="8163"/>
                    <a:pt x="4236" y="7820"/>
                    <a:pt x="5113" y="7820"/>
                  </a:cubicBezTo>
                  <a:cubicBezTo>
                    <a:pt x="5314" y="7820"/>
                    <a:pt x="5487" y="7838"/>
                    <a:pt x="5620" y="7882"/>
                  </a:cubicBezTo>
                  <a:cubicBezTo>
                    <a:pt x="6035" y="8014"/>
                    <a:pt x="6196" y="8091"/>
                    <a:pt x="6379" y="8091"/>
                  </a:cubicBezTo>
                  <a:cubicBezTo>
                    <a:pt x="6571" y="8091"/>
                    <a:pt x="6786" y="8006"/>
                    <a:pt x="7343" y="7807"/>
                  </a:cubicBezTo>
                  <a:cubicBezTo>
                    <a:pt x="7706" y="7683"/>
                    <a:pt x="7971" y="7659"/>
                    <a:pt x="8172" y="7659"/>
                  </a:cubicBezTo>
                  <a:cubicBezTo>
                    <a:pt x="8292" y="7659"/>
                    <a:pt x="8389" y="7668"/>
                    <a:pt x="8470" y="7668"/>
                  </a:cubicBezTo>
                  <a:cubicBezTo>
                    <a:pt x="8661" y="7668"/>
                    <a:pt x="8760" y="7620"/>
                    <a:pt x="8861" y="7301"/>
                  </a:cubicBezTo>
                  <a:cubicBezTo>
                    <a:pt x="9066" y="6634"/>
                    <a:pt x="8140" y="2499"/>
                    <a:pt x="7612" y="1573"/>
                  </a:cubicBezTo>
                  <a:cubicBezTo>
                    <a:pt x="7101" y="664"/>
                    <a:pt x="6162" y="0"/>
                    <a:pt x="5121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739;p36"/>
            <p:cNvSpPr/>
            <p:nvPr/>
          </p:nvSpPr>
          <p:spPr>
            <a:xfrm>
              <a:off x="6170917" y="2810590"/>
              <a:ext cx="417221" cy="1627156"/>
            </a:xfrm>
            <a:custGeom>
              <a:avLst/>
              <a:gdLst/>
              <a:ahLst/>
              <a:cxnLst/>
              <a:rect l="l" t="t" r="r" b="b"/>
              <a:pathLst>
                <a:path w="7139" h="27842" extrusionOk="0">
                  <a:moveTo>
                    <a:pt x="5639" y="1"/>
                  </a:moveTo>
                  <a:cubicBezTo>
                    <a:pt x="4154" y="1"/>
                    <a:pt x="996" y="811"/>
                    <a:pt x="539" y="2787"/>
                  </a:cubicBezTo>
                  <a:cubicBezTo>
                    <a:pt x="0" y="5102"/>
                    <a:pt x="2606" y="26129"/>
                    <a:pt x="2692" y="26765"/>
                  </a:cubicBezTo>
                  <a:cubicBezTo>
                    <a:pt x="2767" y="27400"/>
                    <a:pt x="5254" y="27841"/>
                    <a:pt x="5254" y="27841"/>
                  </a:cubicBezTo>
                  <a:cubicBezTo>
                    <a:pt x="5254" y="27841"/>
                    <a:pt x="7139" y="397"/>
                    <a:pt x="6245" y="74"/>
                  </a:cubicBezTo>
                  <a:cubicBezTo>
                    <a:pt x="6111" y="26"/>
                    <a:pt x="5901" y="1"/>
                    <a:pt x="5639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740;p36"/>
            <p:cNvSpPr/>
            <p:nvPr/>
          </p:nvSpPr>
          <p:spPr>
            <a:xfrm>
              <a:off x="6189794" y="4367836"/>
              <a:ext cx="301446" cy="240666"/>
            </a:xfrm>
            <a:custGeom>
              <a:avLst/>
              <a:gdLst/>
              <a:ahLst/>
              <a:cxnLst/>
              <a:rect l="l" t="t" r="r" b="b"/>
              <a:pathLst>
                <a:path w="5158" h="4118" extrusionOk="0">
                  <a:moveTo>
                    <a:pt x="4651" y="0"/>
                  </a:moveTo>
                  <a:lnTo>
                    <a:pt x="2530" y="269"/>
                  </a:lnTo>
                  <a:lnTo>
                    <a:pt x="2552" y="1486"/>
                  </a:lnTo>
                  <a:cubicBezTo>
                    <a:pt x="2573" y="2692"/>
                    <a:pt x="0" y="3607"/>
                    <a:pt x="226" y="4005"/>
                  </a:cubicBezTo>
                  <a:cubicBezTo>
                    <a:pt x="270" y="4083"/>
                    <a:pt x="439" y="4117"/>
                    <a:pt x="688" y="4117"/>
                  </a:cubicBezTo>
                  <a:cubicBezTo>
                    <a:pt x="1746" y="4117"/>
                    <a:pt x="4242" y="3510"/>
                    <a:pt x="4651" y="3101"/>
                  </a:cubicBezTo>
                  <a:cubicBezTo>
                    <a:pt x="5157" y="2595"/>
                    <a:pt x="4651" y="0"/>
                    <a:pt x="4651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741;p36"/>
            <p:cNvSpPr/>
            <p:nvPr/>
          </p:nvSpPr>
          <p:spPr>
            <a:xfrm>
              <a:off x="6287918" y="4326108"/>
              <a:ext cx="191341" cy="222900"/>
            </a:xfrm>
            <a:custGeom>
              <a:avLst/>
              <a:gdLst/>
              <a:ahLst/>
              <a:cxnLst/>
              <a:rect l="l" t="t" r="r" b="b"/>
              <a:pathLst>
                <a:path w="3274" h="3814" extrusionOk="0">
                  <a:moveTo>
                    <a:pt x="3207" y="0"/>
                  </a:moveTo>
                  <a:cubicBezTo>
                    <a:pt x="2862" y="0"/>
                    <a:pt x="649" y="575"/>
                    <a:pt x="690" y="833"/>
                  </a:cubicBezTo>
                  <a:cubicBezTo>
                    <a:pt x="722" y="1102"/>
                    <a:pt x="916" y="2405"/>
                    <a:pt x="755" y="2663"/>
                  </a:cubicBezTo>
                  <a:cubicBezTo>
                    <a:pt x="518" y="2954"/>
                    <a:pt x="270" y="3234"/>
                    <a:pt x="1" y="3492"/>
                  </a:cubicBezTo>
                  <a:cubicBezTo>
                    <a:pt x="1" y="3492"/>
                    <a:pt x="242" y="3814"/>
                    <a:pt x="562" y="3814"/>
                  </a:cubicBezTo>
                  <a:cubicBezTo>
                    <a:pt x="593" y="3814"/>
                    <a:pt x="625" y="3811"/>
                    <a:pt x="658" y="3804"/>
                  </a:cubicBezTo>
                  <a:cubicBezTo>
                    <a:pt x="1024" y="3729"/>
                    <a:pt x="3166" y="2921"/>
                    <a:pt x="3188" y="2620"/>
                  </a:cubicBezTo>
                  <a:cubicBezTo>
                    <a:pt x="3274" y="1683"/>
                    <a:pt x="3242" y="4"/>
                    <a:pt x="3242" y="4"/>
                  </a:cubicBezTo>
                  <a:cubicBezTo>
                    <a:pt x="3234" y="1"/>
                    <a:pt x="3222" y="0"/>
                    <a:pt x="320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742;p36"/>
            <p:cNvSpPr/>
            <p:nvPr/>
          </p:nvSpPr>
          <p:spPr>
            <a:xfrm>
              <a:off x="6535829" y="2810590"/>
              <a:ext cx="417279" cy="1627156"/>
            </a:xfrm>
            <a:custGeom>
              <a:avLst/>
              <a:gdLst/>
              <a:ahLst/>
              <a:cxnLst/>
              <a:rect l="l" t="t" r="r" b="b"/>
              <a:pathLst>
                <a:path w="7140" h="27842" extrusionOk="0">
                  <a:moveTo>
                    <a:pt x="1500" y="1"/>
                  </a:moveTo>
                  <a:cubicBezTo>
                    <a:pt x="1238" y="1"/>
                    <a:pt x="1028" y="26"/>
                    <a:pt x="895" y="74"/>
                  </a:cubicBezTo>
                  <a:cubicBezTo>
                    <a:pt x="1" y="397"/>
                    <a:pt x="1885" y="27841"/>
                    <a:pt x="1885" y="27841"/>
                  </a:cubicBezTo>
                  <a:cubicBezTo>
                    <a:pt x="1885" y="27841"/>
                    <a:pt x="4361" y="27400"/>
                    <a:pt x="4447" y="26765"/>
                  </a:cubicBezTo>
                  <a:cubicBezTo>
                    <a:pt x="4523" y="26129"/>
                    <a:pt x="7139" y="5102"/>
                    <a:pt x="6601" y="2787"/>
                  </a:cubicBezTo>
                  <a:cubicBezTo>
                    <a:pt x="6134" y="811"/>
                    <a:pt x="2983" y="1"/>
                    <a:pt x="1500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43;p36"/>
            <p:cNvSpPr/>
            <p:nvPr/>
          </p:nvSpPr>
          <p:spPr>
            <a:xfrm>
              <a:off x="6632726" y="4367836"/>
              <a:ext cx="300862" cy="240666"/>
            </a:xfrm>
            <a:custGeom>
              <a:avLst/>
              <a:gdLst/>
              <a:ahLst/>
              <a:cxnLst/>
              <a:rect l="l" t="t" r="r" b="b"/>
              <a:pathLst>
                <a:path w="5148" h="4118" extrusionOk="0">
                  <a:moveTo>
                    <a:pt x="507" y="0"/>
                  </a:moveTo>
                  <a:cubicBezTo>
                    <a:pt x="507" y="0"/>
                    <a:pt x="1" y="2595"/>
                    <a:pt x="507" y="3101"/>
                  </a:cubicBezTo>
                  <a:cubicBezTo>
                    <a:pt x="916" y="3510"/>
                    <a:pt x="3412" y="4117"/>
                    <a:pt x="4470" y="4117"/>
                  </a:cubicBezTo>
                  <a:cubicBezTo>
                    <a:pt x="4719" y="4117"/>
                    <a:pt x="4889" y="4083"/>
                    <a:pt x="4932" y="4005"/>
                  </a:cubicBezTo>
                  <a:cubicBezTo>
                    <a:pt x="5147" y="3607"/>
                    <a:pt x="2585" y="2692"/>
                    <a:pt x="2606" y="1486"/>
                  </a:cubicBezTo>
                  <a:lnTo>
                    <a:pt x="2628" y="2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44;p36"/>
            <p:cNvSpPr/>
            <p:nvPr/>
          </p:nvSpPr>
          <p:spPr>
            <a:xfrm>
              <a:off x="6644706" y="4326108"/>
              <a:ext cx="191984" cy="222900"/>
            </a:xfrm>
            <a:custGeom>
              <a:avLst/>
              <a:gdLst/>
              <a:ahLst/>
              <a:cxnLst/>
              <a:rect l="l" t="t" r="r" b="b"/>
              <a:pathLst>
                <a:path w="3285" h="3814" extrusionOk="0">
                  <a:moveTo>
                    <a:pt x="67" y="0"/>
                  </a:moveTo>
                  <a:cubicBezTo>
                    <a:pt x="52" y="0"/>
                    <a:pt x="40" y="1"/>
                    <a:pt x="33" y="4"/>
                  </a:cubicBezTo>
                  <a:cubicBezTo>
                    <a:pt x="33" y="4"/>
                    <a:pt x="0" y="1683"/>
                    <a:pt x="87" y="2620"/>
                  </a:cubicBezTo>
                  <a:cubicBezTo>
                    <a:pt x="108" y="2921"/>
                    <a:pt x="2251" y="3729"/>
                    <a:pt x="2617" y="3804"/>
                  </a:cubicBezTo>
                  <a:cubicBezTo>
                    <a:pt x="2649" y="3811"/>
                    <a:pt x="2681" y="3814"/>
                    <a:pt x="2712" y="3814"/>
                  </a:cubicBezTo>
                  <a:cubicBezTo>
                    <a:pt x="3034" y="3814"/>
                    <a:pt x="3284" y="3492"/>
                    <a:pt x="3284" y="3492"/>
                  </a:cubicBezTo>
                  <a:cubicBezTo>
                    <a:pt x="3004" y="3234"/>
                    <a:pt x="2757" y="2954"/>
                    <a:pt x="2520" y="2663"/>
                  </a:cubicBezTo>
                  <a:cubicBezTo>
                    <a:pt x="2358" y="2405"/>
                    <a:pt x="2552" y="1102"/>
                    <a:pt x="2595" y="833"/>
                  </a:cubicBezTo>
                  <a:cubicBezTo>
                    <a:pt x="2626" y="575"/>
                    <a:pt x="412" y="0"/>
                    <a:pt x="6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745;p36"/>
            <p:cNvSpPr/>
            <p:nvPr/>
          </p:nvSpPr>
          <p:spPr>
            <a:xfrm>
              <a:off x="6068994" y="1051836"/>
              <a:ext cx="1006146" cy="1492563"/>
            </a:xfrm>
            <a:custGeom>
              <a:avLst/>
              <a:gdLst/>
              <a:ahLst/>
              <a:cxnLst/>
              <a:rect l="l" t="t" r="r" b="b"/>
              <a:pathLst>
                <a:path w="17216" h="25539" extrusionOk="0">
                  <a:moveTo>
                    <a:pt x="8527" y="0"/>
                  </a:moveTo>
                  <a:lnTo>
                    <a:pt x="6029" y="1045"/>
                  </a:lnTo>
                  <a:cubicBezTo>
                    <a:pt x="6029" y="1045"/>
                    <a:pt x="6352" y="5491"/>
                    <a:pt x="5814" y="5965"/>
                  </a:cubicBezTo>
                  <a:cubicBezTo>
                    <a:pt x="5276" y="6439"/>
                    <a:pt x="1163" y="7214"/>
                    <a:pt x="581" y="8118"/>
                  </a:cubicBezTo>
                  <a:cubicBezTo>
                    <a:pt x="0" y="9023"/>
                    <a:pt x="1432" y="25539"/>
                    <a:pt x="1432" y="25539"/>
                  </a:cubicBezTo>
                  <a:lnTo>
                    <a:pt x="13221" y="25539"/>
                  </a:lnTo>
                  <a:cubicBezTo>
                    <a:pt x="13221" y="25539"/>
                    <a:pt x="17216" y="8334"/>
                    <a:pt x="14567" y="6923"/>
                  </a:cubicBezTo>
                  <a:cubicBezTo>
                    <a:pt x="14050" y="6643"/>
                    <a:pt x="8538" y="6589"/>
                    <a:pt x="8420" y="5254"/>
                  </a:cubicBezTo>
                  <a:cubicBezTo>
                    <a:pt x="8366" y="4619"/>
                    <a:pt x="8527" y="1"/>
                    <a:pt x="852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746;p36"/>
            <p:cNvSpPr/>
            <p:nvPr/>
          </p:nvSpPr>
          <p:spPr>
            <a:xfrm>
              <a:off x="6068994" y="1413008"/>
              <a:ext cx="927482" cy="891014"/>
            </a:xfrm>
            <a:custGeom>
              <a:avLst/>
              <a:gdLst/>
              <a:ahLst/>
              <a:cxnLst/>
              <a:rect l="l" t="t" r="r" b="b"/>
              <a:pathLst>
                <a:path w="15870" h="15246" extrusionOk="0">
                  <a:moveTo>
                    <a:pt x="9748" y="0"/>
                  </a:moveTo>
                  <a:cubicBezTo>
                    <a:pt x="9210" y="0"/>
                    <a:pt x="8548" y="3810"/>
                    <a:pt x="7545" y="3810"/>
                  </a:cubicBezTo>
                  <a:cubicBezTo>
                    <a:pt x="7486" y="3810"/>
                    <a:pt x="7426" y="3797"/>
                    <a:pt x="7364" y="3769"/>
                  </a:cubicBezTo>
                  <a:cubicBezTo>
                    <a:pt x="6255" y="3263"/>
                    <a:pt x="5093" y="65"/>
                    <a:pt x="5093" y="65"/>
                  </a:cubicBezTo>
                  <a:cubicBezTo>
                    <a:pt x="5093" y="65"/>
                    <a:pt x="4843" y="27"/>
                    <a:pt x="4453" y="27"/>
                  </a:cubicBezTo>
                  <a:cubicBezTo>
                    <a:pt x="3354" y="27"/>
                    <a:pt x="1139" y="327"/>
                    <a:pt x="280" y="2617"/>
                  </a:cubicBezTo>
                  <a:cubicBezTo>
                    <a:pt x="0" y="3360"/>
                    <a:pt x="571" y="15246"/>
                    <a:pt x="571" y="15246"/>
                  </a:cubicBezTo>
                  <a:lnTo>
                    <a:pt x="14137" y="14955"/>
                  </a:lnTo>
                  <a:cubicBezTo>
                    <a:pt x="14137" y="14955"/>
                    <a:pt x="15870" y="3392"/>
                    <a:pt x="14664" y="1282"/>
                  </a:cubicBezTo>
                  <a:cubicBezTo>
                    <a:pt x="14190" y="453"/>
                    <a:pt x="11574" y="76"/>
                    <a:pt x="9755" y="0"/>
                  </a:cubicBezTo>
                  <a:cubicBezTo>
                    <a:pt x="9752" y="0"/>
                    <a:pt x="9750" y="0"/>
                    <a:pt x="9748" y="0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747;p36"/>
            <p:cNvSpPr/>
            <p:nvPr/>
          </p:nvSpPr>
          <p:spPr>
            <a:xfrm>
              <a:off x="6296742" y="858101"/>
              <a:ext cx="409039" cy="322895"/>
            </a:xfrm>
            <a:custGeom>
              <a:avLst/>
              <a:gdLst/>
              <a:ahLst/>
              <a:cxnLst/>
              <a:rect l="l" t="t" r="r" b="b"/>
              <a:pathLst>
                <a:path w="6999" h="5525" extrusionOk="0">
                  <a:moveTo>
                    <a:pt x="3562" y="0"/>
                  </a:moveTo>
                  <a:cubicBezTo>
                    <a:pt x="3339" y="0"/>
                    <a:pt x="3110" y="25"/>
                    <a:pt x="2875" y="75"/>
                  </a:cubicBezTo>
                  <a:cubicBezTo>
                    <a:pt x="1260" y="408"/>
                    <a:pt x="184" y="1636"/>
                    <a:pt x="87" y="2777"/>
                  </a:cubicBezTo>
                  <a:cubicBezTo>
                    <a:pt x="1" y="3907"/>
                    <a:pt x="808" y="5501"/>
                    <a:pt x="808" y="5501"/>
                  </a:cubicBezTo>
                  <a:cubicBezTo>
                    <a:pt x="808" y="5501"/>
                    <a:pt x="2909" y="5525"/>
                    <a:pt x="4418" y="5525"/>
                  </a:cubicBezTo>
                  <a:cubicBezTo>
                    <a:pt x="5172" y="5525"/>
                    <a:pt x="5779" y="5519"/>
                    <a:pt x="5901" y="5501"/>
                  </a:cubicBezTo>
                  <a:cubicBezTo>
                    <a:pt x="6267" y="5436"/>
                    <a:pt x="6999" y="3315"/>
                    <a:pt x="6504" y="2153"/>
                  </a:cubicBezTo>
                  <a:cubicBezTo>
                    <a:pt x="5961" y="837"/>
                    <a:pt x="4875" y="0"/>
                    <a:pt x="3562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748;p36"/>
            <p:cNvSpPr/>
            <p:nvPr/>
          </p:nvSpPr>
          <p:spPr>
            <a:xfrm>
              <a:off x="6331983" y="932381"/>
              <a:ext cx="315940" cy="376253"/>
            </a:xfrm>
            <a:custGeom>
              <a:avLst/>
              <a:gdLst/>
              <a:ahLst/>
              <a:cxnLst/>
              <a:rect l="l" t="t" r="r" b="b"/>
              <a:pathLst>
                <a:path w="5406" h="6438" extrusionOk="0">
                  <a:moveTo>
                    <a:pt x="2697" y="1"/>
                  </a:moveTo>
                  <a:cubicBezTo>
                    <a:pt x="1630" y="1"/>
                    <a:pt x="552" y="478"/>
                    <a:pt x="507" y="1495"/>
                  </a:cubicBezTo>
                  <a:cubicBezTo>
                    <a:pt x="507" y="1495"/>
                    <a:pt x="1" y="6437"/>
                    <a:pt x="2724" y="6437"/>
                  </a:cubicBezTo>
                  <a:cubicBezTo>
                    <a:pt x="4598" y="6437"/>
                    <a:pt x="5405" y="3229"/>
                    <a:pt x="4781" y="1075"/>
                  </a:cubicBezTo>
                  <a:cubicBezTo>
                    <a:pt x="4574" y="373"/>
                    <a:pt x="3639" y="1"/>
                    <a:pt x="2697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749;p36"/>
            <p:cNvSpPr/>
            <p:nvPr/>
          </p:nvSpPr>
          <p:spPr>
            <a:xfrm>
              <a:off x="6540270" y="1126058"/>
              <a:ext cx="19578" cy="25247"/>
            </a:xfrm>
            <a:custGeom>
              <a:avLst/>
              <a:gdLst/>
              <a:ahLst/>
              <a:cxnLst/>
              <a:rect l="l" t="t" r="r" b="b"/>
              <a:pathLst>
                <a:path w="335" h="432" extrusionOk="0">
                  <a:moveTo>
                    <a:pt x="162" y="1"/>
                  </a:moveTo>
                  <a:cubicBezTo>
                    <a:pt x="76" y="1"/>
                    <a:pt x="0" y="98"/>
                    <a:pt x="0" y="216"/>
                  </a:cubicBezTo>
                  <a:cubicBezTo>
                    <a:pt x="0" y="335"/>
                    <a:pt x="76" y="431"/>
                    <a:pt x="162" y="431"/>
                  </a:cubicBezTo>
                  <a:cubicBezTo>
                    <a:pt x="259" y="431"/>
                    <a:pt x="334" y="335"/>
                    <a:pt x="334" y="216"/>
                  </a:cubicBezTo>
                  <a:cubicBezTo>
                    <a:pt x="334" y="98"/>
                    <a:pt x="259" y="1"/>
                    <a:pt x="162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750;p36"/>
            <p:cNvSpPr/>
            <p:nvPr/>
          </p:nvSpPr>
          <p:spPr>
            <a:xfrm>
              <a:off x="6421984" y="1126058"/>
              <a:ext cx="19520" cy="24604"/>
            </a:xfrm>
            <a:custGeom>
              <a:avLst/>
              <a:gdLst/>
              <a:ahLst/>
              <a:cxnLst/>
              <a:rect l="l" t="t" r="r" b="b"/>
              <a:pathLst>
                <a:path w="334" h="421" extrusionOk="0">
                  <a:moveTo>
                    <a:pt x="162" y="1"/>
                  </a:moveTo>
                  <a:cubicBezTo>
                    <a:pt x="76" y="1"/>
                    <a:pt x="0" y="87"/>
                    <a:pt x="0" y="205"/>
                  </a:cubicBezTo>
                  <a:cubicBezTo>
                    <a:pt x="0" y="324"/>
                    <a:pt x="76" y="421"/>
                    <a:pt x="162" y="421"/>
                  </a:cubicBezTo>
                  <a:cubicBezTo>
                    <a:pt x="259" y="421"/>
                    <a:pt x="334" y="324"/>
                    <a:pt x="334" y="205"/>
                  </a:cubicBezTo>
                  <a:cubicBezTo>
                    <a:pt x="334" y="87"/>
                    <a:pt x="259" y="1"/>
                    <a:pt x="162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751;p36"/>
            <p:cNvSpPr/>
            <p:nvPr/>
          </p:nvSpPr>
          <p:spPr>
            <a:xfrm>
              <a:off x="6595615" y="1115421"/>
              <a:ext cx="75566" cy="91872"/>
            </a:xfrm>
            <a:custGeom>
              <a:avLst/>
              <a:gdLst/>
              <a:ahLst/>
              <a:cxnLst/>
              <a:rect l="l" t="t" r="r" b="b"/>
              <a:pathLst>
                <a:path w="1293" h="1572" extrusionOk="0">
                  <a:moveTo>
                    <a:pt x="689" y="0"/>
                  </a:moveTo>
                  <a:cubicBezTo>
                    <a:pt x="388" y="0"/>
                    <a:pt x="184" y="613"/>
                    <a:pt x="184" y="613"/>
                  </a:cubicBezTo>
                  <a:cubicBezTo>
                    <a:pt x="1" y="980"/>
                    <a:pt x="76" y="1561"/>
                    <a:pt x="464" y="1572"/>
                  </a:cubicBezTo>
                  <a:cubicBezTo>
                    <a:pt x="851" y="1572"/>
                    <a:pt x="1293" y="484"/>
                    <a:pt x="894" y="97"/>
                  </a:cubicBezTo>
                  <a:cubicBezTo>
                    <a:pt x="822" y="28"/>
                    <a:pt x="753" y="0"/>
                    <a:pt x="689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752;p36"/>
            <p:cNvSpPr/>
            <p:nvPr/>
          </p:nvSpPr>
          <p:spPr>
            <a:xfrm>
              <a:off x="6318132" y="1117817"/>
              <a:ext cx="78722" cy="89475"/>
            </a:xfrm>
            <a:custGeom>
              <a:avLst/>
              <a:gdLst/>
              <a:ahLst/>
              <a:cxnLst/>
              <a:rect l="l" t="t" r="r" b="b"/>
              <a:pathLst>
                <a:path w="1347" h="1531" extrusionOk="0">
                  <a:moveTo>
                    <a:pt x="615" y="0"/>
                  </a:moveTo>
                  <a:cubicBezTo>
                    <a:pt x="556" y="0"/>
                    <a:pt x="488" y="31"/>
                    <a:pt x="410" y="109"/>
                  </a:cubicBezTo>
                  <a:cubicBezTo>
                    <a:pt x="1" y="508"/>
                    <a:pt x="571" y="1531"/>
                    <a:pt x="959" y="1531"/>
                  </a:cubicBezTo>
                  <a:cubicBezTo>
                    <a:pt x="1346" y="1520"/>
                    <a:pt x="1131" y="895"/>
                    <a:pt x="948" y="529"/>
                  </a:cubicBezTo>
                  <a:cubicBezTo>
                    <a:pt x="948" y="529"/>
                    <a:pt x="858" y="0"/>
                    <a:pt x="615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753;p36"/>
            <p:cNvSpPr/>
            <p:nvPr/>
          </p:nvSpPr>
          <p:spPr>
            <a:xfrm>
              <a:off x="6393522" y="1074745"/>
              <a:ext cx="59904" cy="22033"/>
            </a:xfrm>
            <a:custGeom>
              <a:avLst/>
              <a:gdLst/>
              <a:ahLst/>
              <a:cxnLst/>
              <a:rect l="l" t="t" r="r" b="b"/>
              <a:pathLst>
                <a:path w="1025" h="377" extrusionOk="0">
                  <a:moveTo>
                    <a:pt x="523" y="0"/>
                  </a:moveTo>
                  <a:cubicBezTo>
                    <a:pt x="390" y="0"/>
                    <a:pt x="209" y="54"/>
                    <a:pt x="46" y="287"/>
                  </a:cubicBezTo>
                  <a:cubicBezTo>
                    <a:pt x="1" y="351"/>
                    <a:pt x="53" y="377"/>
                    <a:pt x="147" y="377"/>
                  </a:cubicBezTo>
                  <a:cubicBezTo>
                    <a:pt x="414" y="377"/>
                    <a:pt x="1024" y="167"/>
                    <a:pt x="713" y="39"/>
                  </a:cubicBezTo>
                  <a:cubicBezTo>
                    <a:pt x="713" y="39"/>
                    <a:pt x="636" y="0"/>
                    <a:pt x="523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754;p36"/>
            <p:cNvSpPr/>
            <p:nvPr/>
          </p:nvSpPr>
          <p:spPr>
            <a:xfrm>
              <a:off x="6520342" y="1080356"/>
              <a:ext cx="60371" cy="21565"/>
            </a:xfrm>
            <a:custGeom>
              <a:avLst/>
              <a:gdLst/>
              <a:ahLst/>
              <a:cxnLst/>
              <a:rect l="l" t="t" r="r" b="b"/>
              <a:pathLst>
                <a:path w="1033" h="369" extrusionOk="0">
                  <a:moveTo>
                    <a:pt x="508" y="0"/>
                  </a:moveTo>
                  <a:cubicBezTo>
                    <a:pt x="391" y="0"/>
                    <a:pt x="309" y="40"/>
                    <a:pt x="309" y="40"/>
                  </a:cubicBezTo>
                  <a:cubicBezTo>
                    <a:pt x="0" y="166"/>
                    <a:pt x="605" y="369"/>
                    <a:pt x="878" y="369"/>
                  </a:cubicBezTo>
                  <a:cubicBezTo>
                    <a:pt x="977" y="369"/>
                    <a:pt x="1033" y="342"/>
                    <a:pt x="987" y="277"/>
                  </a:cubicBezTo>
                  <a:cubicBezTo>
                    <a:pt x="826" y="52"/>
                    <a:pt x="644" y="0"/>
                    <a:pt x="508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755;p36"/>
            <p:cNvSpPr/>
            <p:nvPr/>
          </p:nvSpPr>
          <p:spPr>
            <a:xfrm>
              <a:off x="6464763" y="1201974"/>
              <a:ext cx="59845" cy="39507"/>
            </a:xfrm>
            <a:custGeom>
              <a:avLst/>
              <a:gdLst/>
              <a:ahLst/>
              <a:cxnLst/>
              <a:rect l="l" t="t" r="r" b="b"/>
              <a:pathLst>
                <a:path w="1024" h="676" extrusionOk="0">
                  <a:moveTo>
                    <a:pt x="881" y="1"/>
                  </a:moveTo>
                  <a:cubicBezTo>
                    <a:pt x="597" y="1"/>
                    <a:pt x="0" y="101"/>
                    <a:pt x="0" y="101"/>
                  </a:cubicBezTo>
                  <a:cubicBezTo>
                    <a:pt x="0" y="101"/>
                    <a:pt x="129" y="607"/>
                    <a:pt x="517" y="672"/>
                  </a:cubicBezTo>
                  <a:cubicBezTo>
                    <a:pt x="531" y="674"/>
                    <a:pt x="545" y="675"/>
                    <a:pt x="559" y="675"/>
                  </a:cubicBezTo>
                  <a:cubicBezTo>
                    <a:pt x="913" y="675"/>
                    <a:pt x="1023" y="26"/>
                    <a:pt x="1023" y="26"/>
                  </a:cubicBezTo>
                  <a:cubicBezTo>
                    <a:pt x="1009" y="8"/>
                    <a:pt x="956" y="1"/>
                    <a:pt x="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756;p36"/>
            <p:cNvSpPr/>
            <p:nvPr/>
          </p:nvSpPr>
          <p:spPr>
            <a:xfrm>
              <a:off x="6473530" y="1138681"/>
              <a:ext cx="34715" cy="49735"/>
            </a:xfrm>
            <a:custGeom>
              <a:avLst/>
              <a:gdLst/>
              <a:ahLst/>
              <a:cxnLst/>
              <a:rect l="l" t="t" r="r" b="b"/>
              <a:pathLst>
                <a:path w="594" h="851" extrusionOk="0">
                  <a:moveTo>
                    <a:pt x="464" y="0"/>
                  </a:moveTo>
                  <a:cubicBezTo>
                    <a:pt x="485" y="248"/>
                    <a:pt x="485" y="495"/>
                    <a:pt x="464" y="743"/>
                  </a:cubicBezTo>
                  <a:cubicBezTo>
                    <a:pt x="324" y="743"/>
                    <a:pt x="173" y="711"/>
                    <a:pt x="44" y="646"/>
                  </a:cubicBezTo>
                  <a:lnTo>
                    <a:pt x="1" y="743"/>
                  </a:lnTo>
                  <a:cubicBezTo>
                    <a:pt x="141" y="797"/>
                    <a:pt x="281" y="840"/>
                    <a:pt x="432" y="851"/>
                  </a:cubicBezTo>
                  <a:cubicBezTo>
                    <a:pt x="496" y="851"/>
                    <a:pt x="539" y="829"/>
                    <a:pt x="550" y="808"/>
                  </a:cubicBezTo>
                  <a:cubicBezTo>
                    <a:pt x="593" y="711"/>
                    <a:pt x="572" y="162"/>
                    <a:pt x="561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757;p36"/>
            <p:cNvSpPr/>
            <p:nvPr/>
          </p:nvSpPr>
          <p:spPr>
            <a:xfrm>
              <a:off x="6354016" y="1139265"/>
              <a:ext cx="17650" cy="49150"/>
            </a:xfrm>
            <a:custGeom>
              <a:avLst/>
              <a:gdLst/>
              <a:ahLst/>
              <a:cxnLst/>
              <a:rect l="l" t="t" r="r" b="b"/>
              <a:pathLst>
                <a:path w="302" h="841" extrusionOk="0">
                  <a:moveTo>
                    <a:pt x="43" y="1"/>
                  </a:moveTo>
                  <a:lnTo>
                    <a:pt x="0" y="98"/>
                  </a:lnTo>
                  <a:cubicBezTo>
                    <a:pt x="0" y="98"/>
                    <a:pt x="194" y="195"/>
                    <a:pt x="162" y="841"/>
                  </a:cubicBezTo>
                  <a:lnTo>
                    <a:pt x="259" y="841"/>
                  </a:lnTo>
                  <a:cubicBezTo>
                    <a:pt x="302" y="119"/>
                    <a:pt x="65" y="12"/>
                    <a:pt x="43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758;p36"/>
            <p:cNvSpPr/>
            <p:nvPr/>
          </p:nvSpPr>
          <p:spPr>
            <a:xfrm>
              <a:off x="6612621" y="1135525"/>
              <a:ext cx="30273" cy="47864"/>
            </a:xfrm>
            <a:custGeom>
              <a:avLst/>
              <a:gdLst/>
              <a:ahLst/>
              <a:cxnLst/>
              <a:rect l="l" t="t" r="r" b="b"/>
              <a:pathLst>
                <a:path w="518" h="819" extrusionOk="0">
                  <a:moveTo>
                    <a:pt x="485" y="0"/>
                  </a:moveTo>
                  <a:cubicBezTo>
                    <a:pt x="485" y="0"/>
                    <a:pt x="0" y="173"/>
                    <a:pt x="87" y="819"/>
                  </a:cubicBezTo>
                  <a:lnTo>
                    <a:pt x="183" y="808"/>
                  </a:lnTo>
                  <a:cubicBezTo>
                    <a:pt x="119" y="237"/>
                    <a:pt x="506" y="97"/>
                    <a:pt x="517" y="97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759;p36"/>
            <p:cNvSpPr/>
            <p:nvPr/>
          </p:nvSpPr>
          <p:spPr>
            <a:xfrm>
              <a:off x="6435834" y="1260708"/>
              <a:ext cx="144762" cy="45410"/>
            </a:xfrm>
            <a:custGeom>
              <a:avLst/>
              <a:gdLst/>
              <a:ahLst/>
              <a:cxnLst/>
              <a:rect l="l" t="t" r="r" b="b"/>
              <a:pathLst>
                <a:path w="2477" h="777" extrusionOk="0">
                  <a:moveTo>
                    <a:pt x="2412" y="1"/>
                  </a:moveTo>
                  <a:cubicBezTo>
                    <a:pt x="1910" y="526"/>
                    <a:pt x="1394" y="674"/>
                    <a:pt x="972" y="674"/>
                  </a:cubicBezTo>
                  <a:cubicBezTo>
                    <a:pt x="453" y="674"/>
                    <a:pt x="78" y="449"/>
                    <a:pt x="54" y="431"/>
                  </a:cubicBezTo>
                  <a:lnTo>
                    <a:pt x="0" y="518"/>
                  </a:lnTo>
                  <a:cubicBezTo>
                    <a:pt x="301" y="679"/>
                    <a:pt x="635" y="765"/>
                    <a:pt x="980" y="776"/>
                  </a:cubicBezTo>
                  <a:cubicBezTo>
                    <a:pt x="1421" y="776"/>
                    <a:pt x="1970" y="625"/>
                    <a:pt x="2476" y="76"/>
                  </a:cubicBezTo>
                  <a:lnTo>
                    <a:pt x="2412" y="1"/>
                  </a:ln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760;p36"/>
            <p:cNvSpPr/>
            <p:nvPr/>
          </p:nvSpPr>
          <p:spPr>
            <a:xfrm>
              <a:off x="6038137" y="2725966"/>
              <a:ext cx="984815" cy="1223494"/>
            </a:xfrm>
            <a:custGeom>
              <a:avLst/>
              <a:gdLst/>
              <a:ahLst/>
              <a:cxnLst/>
              <a:rect l="l" t="t" r="r" b="b"/>
              <a:pathLst>
                <a:path w="16851" h="20935" extrusionOk="0">
                  <a:moveTo>
                    <a:pt x="14967" y="0"/>
                  </a:moveTo>
                  <a:cubicBezTo>
                    <a:pt x="11426" y="0"/>
                    <a:pt x="1" y="3256"/>
                    <a:pt x="1" y="3256"/>
                  </a:cubicBezTo>
                  <a:lnTo>
                    <a:pt x="1" y="20934"/>
                  </a:lnTo>
                  <a:lnTo>
                    <a:pt x="16850" y="20934"/>
                  </a:lnTo>
                  <a:cubicBezTo>
                    <a:pt x="16850" y="20934"/>
                    <a:pt x="16140" y="1974"/>
                    <a:pt x="16000" y="349"/>
                  </a:cubicBezTo>
                  <a:cubicBezTo>
                    <a:pt x="15980" y="104"/>
                    <a:pt x="15599" y="0"/>
                    <a:pt x="14967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761;p36"/>
            <p:cNvSpPr/>
            <p:nvPr/>
          </p:nvSpPr>
          <p:spPr>
            <a:xfrm>
              <a:off x="6298028" y="1416748"/>
              <a:ext cx="169308" cy="252413"/>
            </a:xfrm>
            <a:custGeom>
              <a:avLst/>
              <a:gdLst/>
              <a:ahLst/>
              <a:cxnLst/>
              <a:rect l="l" t="t" r="r" b="b"/>
              <a:pathLst>
                <a:path w="2897" h="4319" extrusionOk="0">
                  <a:moveTo>
                    <a:pt x="97" y="1"/>
                  </a:moveTo>
                  <a:lnTo>
                    <a:pt x="0" y="12"/>
                  </a:lnTo>
                  <a:cubicBezTo>
                    <a:pt x="65" y="432"/>
                    <a:pt x="625" y="4103"/>
                    <a:pt x="1271" y="4308"/>
                  </a:cubicBezTo>
                  <a:cubicBezTo>
                    <a:pt x="1292" y="4318"/>
                    <a:pt x="1314" y="4318"/>
                    <a:pt x="1335" y="4318"/>
                  </a:cubicBezTo>
                  <a:cubicBezTo>
                    <a:pt x="1400" y="4318"/>
                    <a:pt x="1464" y="4275"/>
                    <a:pt x="1507" y="4221"/>
                  </a:cubicBezTo>
                  <a:cubicBezTo>
                    <a:pt x="1844" y="3875"/>
                    <a:pt x="2132" y="3692"/>
                    <a:pt x="2364" y="3692"/>
                  </a:cubicBezTo>
                  <a:cubicBezTo>
                    <a:pt x="2399" y="3692"/>
                    <a:pt x="2433" y="3696"/>
                    <a:pt x="2466" y="3705"/>
                  </a:cubicBezTo>
                  <a:cubicBezTo>
                    <a:pt x="2627" y="3758"/>
                    <a:pt x="2746" y="3877"/>
                    <a:pt x="2799" y="4038"/>
                  </a:cubicBezTo>
                  <a:lnTo>
                    <a:pt x="2896" y="4017"/>
                  </a:lnTo>
                  <a:cubicBezTo>
                    <a:pt x="2832" y="3823"/>
                    <a:pt x="2681" y="3672"/>
                    <a:pt x="2487" y="3608"/>
                  </a:cubicBezTo>
                  <a:cubicBezTo>
                    <a:pt x="2451" y="3599"/>
                    <a:pt x="2413" y="3595"/>
                    <a:pt x="2374" y="3595"/>
                  </a:cubicBezTo>
                  <a:cubicBezTo>
                    <a:pt x="2113" y="3595"/>
                    <a:pt x="1797" y="3782"/>
                    <a:pt x="1432" y="4157"/>
                  </a:cubicBezTo>
                  <a:cubicBezTo>
                    <a:pt x="1397" y="4206"/>
                    <a:pt x="1367" y="4218"/>
                    <a:pt x="1341" y="4218"/>
                  </a:cubicBezTo>
                  <a:cubicBezTo>
                    <a:pt x="1327" y="4218"/>
                    <a:pt x="1314" y="4214"/>
                    <a:pt x="1303" y="4211"/>
                  </a:cubicBezTo>
                  <a:cubicBezTo>
                    <a:pt x="808" y="4060"/>
                    <a:pt x="269" y="1121"/>
                    <a:pt x="97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762;p36"/>
            <p:cNvSpPr/>
            <p:nvPr/>
          </p:nvSpPr>
          <p:spPr>
            <a:xfrm>
              <a:off x="6544011" y="1416748"/>
              <a:ext cx="169366" cy="252413"/>
            </a:xfrm>
            <a:custGeom>
              <a:avLst/>
              <a:gdLst/>
              <a:ahLst/>
              <a:cxnLst/>
              <a:rect l="l" t="t" r="r" b="b"/>
              <a:pathLst>
                <a:path w="2898" h="4319" extrusionOk="0">
                  <a:moveTo>
                    <a:pt x="2800" y="1"/>
                  </a:moveTo>
                  <a:cubicBezTo>
                    <a:pt x="2639" y="1131"/>
                    <a:pt x="2090" y="4071"/>
                    <a:pt x="1594" y="4221"/>
                  </a:cubicBezTo>
                  <a:cubicBezTo>
                    <a:pt x="1588" y="4225"/>
                    <a:pt x="1579" y="4227"/>
                    <a:pt x="1568" y="4227"/>
                  </a:cubicBezTo>
                  <a:cubicBezTo>
                    <a:pt x="1541" y="4227"/>
                    <a:pt x="1500" y="4213"/>
                    <a:pt x="1454" y="4168"/>
                  </a:cubicBezTo>
                  <a:cubicBezTo>
                    <a:pt x="1099" y="3793"/>
                    <a:pt x="784" y="3606"/>
                    <a:pt x="516" y="3606"/>
                  </a:cubicBezTo>
                  <a:cubicBezTo>
                    <a:pt x="476" y="3606"/>
                    <a:pt x="437" y="3610"/>
                    <a:pt x="399" y="3619"/>
                  </a:cubicBezTo>
                  <a:cubicBezTo>
                    <a:pt x="216" y="3672"/>
                    <a:pt x="65" y="3823"/>
                    <a:pt x="1" y="4017"/>
                  </a:cubicBezTo>
                  <a:lnTo>
                    <a:pt x="98" y="4049"/>
                  </a:lnTo>
                  <a:cubicBezTo>
                    <a:pt x="152" y="3888"/>
                    <a:pt x="270" y="3758"/>
                    <a:pt x="432" y="3705"/>
                  </a:cubicBezTo>
                  <a:cubicBezTo>
                    <a:pt x="460" y="3698"/>
                    <a:pt x="489" y="3695"/>
                    <a:pt x="520" y="3695"/>
                  </a:cubicBezTo>
                  <a:cubicBezTo>
                    <a:pt x="748" y="3695"/>
                    <a:pt x="1048" y="3872"/>
                    <a:pt x="1390" y="4232"/>
                  </a:cubicBezTo>
                  <a:cubicBezTo>
                    <a:pt x="1433" y="4286"/>
                    <a:pt x="1497" y="4318"/>
                    <a:pt x="1573" y="4318"/>
                  </a:cubicBezTo>
                  <a:lnTo>
                    <a:pt x="1627" y="4318"/>
                  </a:lnTo>
                  <a:cubicBezTo>
                    <a:pt x="2273" y="4114"/>
                    <a:pt x="2832" y="442"/>
                    <a:pt x="2897" y="22"/>
                  </a:cubicBezTo>
                  <a:lnTo>
                    <a:pt x="2800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763;p36"/>
            <p:cNvSpPr/>
            <p:nvPr/>
          </p:nvSpPr>
          <p:spPr>
            <a:xfrm>
              <a:off x="6734064" y="3987963"/>
              <a:ext cx="107008" cy="525924"/>
            </a:xfrm>
            <a:custGeom>
              <a:avLst/>
              <a:gdLst/>
              <a:ahLst/>
              <a:cxnLst/>
              <a:rect l="l" t="t" r="r" b="b"/>
              <a:pathLst>
                <a:path w="1831" h="8999" extrusionOk="0">
                  <a:moveTo>
                    <a:pt x="1745" y="0"/>
                  </a:moveTo>
                  <a:cubicBezTo>
                    <a:pt x="1606" y="0"/>
                    <a:pt x="1282" y="101"/>
                    <a:pt x="679" y="772"/>
                  </a:cubicBezTo>
                  <a:cubicBezTo>
                    <a:pt x="0" y="1526"/>
                    <a:pt x="54" y="7286"/>
                    <a:pt x="270" y="8040"/>
                  </a:cubicBezTo>
                  <a:cubicBezTo>
                    <a:pt x="496" y="8804"/>
                    <a:pt x="1465" y="8998"/>
                    <a:pt x="1465" y="8998"/>
                  </a:cubicBezTo>
                  <a:cubicBezTo>
                    <a:pt x="1217" y="8772"/>
                    <a:pt x="1045" y="8481"/>
                    <a:pt x="969" y="8158"/>
                  </a:cubicBezTo>
                  <a:cubicBezTo>
                    <a:pt x="872" y="7491"/>
                    <a:pt x="1831" y="19"/>
                    <a:pt x="1831" y="19"/>
                  </a:cubicBezTo>
                  <a:cubicBezTo>
                    <a:pt x="1831" y="19"/>
                    <a:pt x="1805" y="0"/>
                    <a:pt x="1745" y="0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764;p36"/>
            <p:cNvSpPr/>
            <p:nvPr/>
          </p:nvSpPr>
          <p:spPr>
            <a:xfrm>
              <a:off x="6416958" y="3996554"/>
              <a:ext cx="101339" cy="472157"/>
            </a:xfrm>
            <a:custGeom>
              <a:avLst/>
              <a:gdLst/>
              <a:ahLst/>
              <a:cxnLst/>
              <a:rect l="l" t="t" r="r" b="b"/>
              <a:pathLst>
                <a:path w="1734" h="8079" extrusionOk="0">
                  <a:moveTo>
                    <a:pt x="1529" y="1"/>
                  </a:moveTo>
                  <a:lnTo>
                    <a:pt x="1529" y="1"/>
                  </a:lnTo>
                  <a:cubicBezTo>
                    <a:pt x="1529" y="1"/>
                    <a:pt x="506" y="281"/>
                    <a:pt x="248" y="1519"/>
                  </a:cubicBezTo>
                  <a:cubicBezTo>
                    <a:pt x="0" y="2746"/>
                    <a:pt x="323" y="6945"/>
                    <a:pt x="280" y="7548"/>
                  </a:cubicBezTo>
                  <a:cubicBezTo>
                    <a:pt x="237" y="8031"/>
                    <a:pt x="717" y="8079"/>
                    <a:pt x="911" y="8079"/>
                  </a:cubicBezTo>
                  <a:cubicBezTo>
                    <a:pt x="960" y="8079"/>
                    <a:pt x="991" y="8076"/>
                    <a:pt x="991" y="8076"/>
                  </a:cubicBezTo>
                  <a:cubicBezTo>
                    <a:pt x="991" y="8076"/>
                    <a:pt x="1733" y="808"/>
                    <a:pt x="1529" y="1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765;p36"/>
            <p:cNvSpPr/>
            <p:nvPr/>
          </p:nvSpPr>
          <p:spPr>
            <a:xfrm>
              <a:off x="6528290" y="1290280"/>
              <a:ext cx="107008" cy="124716"/>
            </a:xfrm>
            <a:custGeom>
              <a:avLst/>
              <a:gdLst/>
              <a:ahLst/>
              <a:cxnLst/>
              <a:rect l="l" t="t" r="r" b="b"/>
              <a:pathLst>
                <a:path w="1831" h="2134" extrusionOk="0">
                  <a:moveTo>
                    <a:pt x="561" y="1"/>
                  </a:moveTo>
                  <a:lnTo>
                    <a:pt x="561" y="1"/>
                  </a:lnTo>
                  <a:cubicBezTo>
                    <a:pt x="560" y="1"/>
                    <a:pt x="1" y="1422"/>
                    <a:pt x="647" y="1960"/>
                  </a:cubicBezTo>
                  <a:cubicBezTo>
                    <a:pt x="812" y="2097"/>
                    <a:pt x="1070" y="2134"/>
                    <a:pt x="1302" y="2134"/>
                  </a:cubicBezTo>
                  <a:cubicBezTo>
                    <a:pt x="1585" y="2134"/>
                    <a:pt x="1831" y="2079"/>
                    <a:pt x="1831" y="2079"/>
                  </a:cubicBezTo>
                  <a:cubicBezTo>
                    <a:pt x="1831" y="2079"/>
                    <a:pt x="894" y="1799"/>
                    <a:pt x="668" y="1454"/>
                  </a:cubicBezTo>
                  <a:cubicBezTo>
                    <a:pt x="528" y="1228"/>
                    <a:pt x="561" y="1"/>
                    <a:pt x="561" y="1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766;p36"/>
            <p:cNvSpPr/>
            <p:nvPr/>
          </p:nvSpPr>
          <p:spPr>
            <a:xfrm>
              <a:off x="5894575" y="1419850"/>
              <a:ext cx="1217709" cy="2242030"/>
            </a:xfrm>
            <a:custGeom>
              <a:avLst/>
              <a:gdLst/>
              <a:ahLst/>
              <a:cxnLst/>
              <a:rect l="l" t="t" r="r" b="b"/>
              <a:pathLst>
                <a:path w="20318" h="38363" extrusionOk="0">
                  <a:moveTo>
                    <a:pt x="14220" y="1"/>
                  </a:moveTo>
                  <a:cubicBezTo>
                    <a:pt x="14153" y="1"/>
                    <a:pt x="14116" y="2"/>
                    <a:pt x="14116" y="2"/>
                  </a:cubicBezTo>
                  <a:cubicBezTo>
                    <a:pt x="14116" y="2"/>
                    <a:pt x="11486" y="10890"/>
                    <a:pt x="10672" y="10890"/>
                  </a:cubicBezTo>
                  <a:cubicBezTo>
                    <a:pt x="10664" y="10890"/>
                    <a:pt x="10656" y="10889"/>
                    <a:pt x="10649" y="10887"/>
                  </a:cubicBezTo>
                  <a:cubicBezTo>
                    <a:pt x="9852" y="10661"/>
                    <a:pt x="4749" y="131"/>
                    <a:pt x="4749" y="131"/>
                  </a:cubicBezTo>
                  <a:cubicBezTo>
                    <a:pt x="4749" y="131"/>
                    <a:pt x="399" y="1832"/>
                    <a:pt x="356" y="4222"/>
                  </a:cubicBezTo>
                  <a:cubicBezTo>
                    <a:pt x="302" y="6612"/>
                    <a:pt x="3274" y="12502"/>
                    <a:pt x="2423" y="14612"/>
                  </a:cubicBezTo>
                  <a:cubicBezTo>
                    <a:pt x="1572" y="16722"/>
                    <a:pt x="1" y="36544"/>
                    <a:pt x="410" y="37717"/>
                  </a:cubicBezTo>
                  <a:cubicBezTo>
                    <a:pt x="576" y="38207"/>
                    <a:pt x="2147" y="38363"/>
                    <a:pt x="3962" y="38363"/>
                  </a:cubicBezTo>
                  <a:cubicBezTo>
                    <a:pt x="6498" y="38363"/>
                    <a:pt x="9510" y="38058"/>
                    <a:pt x="9830" y="37932"/>
                  </a:cubicBezTo>
                  <a:cubicBezTo>
                    <a:pt x="10369" y="37706"/>
                    <a:pt x="10466" y="34315"/>
                    <a:pt x="10466" y="34315"/>
                  </a:cubicBezTo>
                  <a:cubicBezTo>
                    <a:pt x="10466" y="34315"/>
                    <a:pt x="11036" y="37889"/>
                    <a:pt x="11187" y="37932"/>
                  </a:cubicBezTo>
                  <a:cubicBezTo>
                    <a:pt x="11196" y="37934"/>
                    <a:pt x="11238" y="37935"/>
                    <a:pt x="11308" y="37935"/>
                  </a:cubicBezTo>
                  <a:cubicBezTo>
                    <a:pt x="12388" y="37935"/>
                    <a:pt x="20188" y="37717"/>
                    <a:pt x="20188" y="37717"/>
                  </a:cubicBezTo>
                  <a:cubicBezTo>
                    <a:pt x="20317" y="19295"/>
                    <a:pt x="18293" y="16195"/>
                    <a:pt x="17938" y="15236"/>
                  </a:cubicBezTo>
                  <a:cubicBezTo>
                    <a:pt x="17593" y="14268"/>
                    <a:pt x="20220" y="4825"/>
                    <a:pt x="19240" y="2349"/>
                  </a:cubicBezTo>
                  <a:cubicBezTo>
                    <a:pt x="18353" y="107"/>
                    <a:pt x="14871" y="1"/>
                    <a:pt x="14220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767;p36"/>
            <p:cNvSpPr/>
            <p:nvPr/>
          </p:nvSpPr>
          <p:spPr>
            <a:xfrm>
              <a:off x="6167761" y="1706211"/>
              <a:ext cx="684011" cy="738129"/>
            </a:xfrm>
            <a:custGeom>
              <a:avLst/>
              <a:gdLst/>
              <a:ahLst/>
              <a:cxnLst/>
              <a:rect l="l" t="t" r="r" b="b"/>
              <a:pathLst>
                <a:path w="11704" h="12630" extrusionOk="0">
                  <a:moveTo>
                    <a:pt x="8000" y="1"/>
                  </a:moveTo>
                  <a:lnTo>
                    <a:pt x="0" y="2789"/>
                  </a:lnTo>
                  <a:lnTo>
                    <a:pt x="3672" y="12630"/>
                  </a:lnTo>
                  <a:cubicBezTo>
                    <a:pt x="3672" y="12630"/>
                    <a:pt x="11499" y="9981"/>
                    <a:pt x="11607" y="9669"/>
                  </a:cubicBezTo>
                  <a:cubicBezTo>
                    <a:pt x="11704" y="9368"/>
                    <a:pt x="8000" y="1"/>
                    <a:pt x="8000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768;p36"/>
            <p:cNvSpPr/>
            <p:nvPr/>
          </p:nvSpPr>
          <p:spPr>
            <a:xfrm>
              <a:off x="6274827" y="908127"/>
              <a:ext cx="396357" cy="210451"/>
            </a:xfrm>
            <a:custGeom>
              <a:avLst/>
              <a:gdLst/>
              <a:ahLst/>
              <a:cxnLst/>
              <a:rect l="l" t="t" r="r" b="b"/>
              <a:pathLst>
                <a:path w="6782" h="3601" extrusionOk="0">
                  <a:moveTo>
                    <a:pt x="3875" y="1"/>
                  </a:moveTo>
                  <a:cubicBezTo>
                    <a:pt x="1273" y="1"/>
                    <a:pt x="1" y="2233"/>
                    <a:pt x="1474" y="3601"/>
                  </a:cubicBezTo>
                  <a:cubicBezTo>
                    <a:pt x="1474" y="3601"/>
                    <a:pt x="1700" y="1038"/>
                    <a:pt x="2970" y="791"/>
                  </a:cubicBezTo>
                  <a:cubicBezTo>
                    <a:pt x="3025" y="780"/>
                    <a:pt x="3077" y="776"/>
                    <a:pt x="3127" y="776"/>
                  </a:cubicBezTo>
                  <a:cubicBezTo>
                    <a:pt x="4231" y="776"/>
                    <a:pt x="4328" y="3139"/>
                    <a:pt x="6027" y="3139"/>
                  </a:cubicBezTo>
                  <a:cubicBezTo>
                    <a:pt x="6049" y="3139"/>
                    <a:pt x="6070" y="3138"/>
                    <a:pt x="6093" y="3138"/>
                  </a:cubicBezTo>
                  <a:cubicBezTo>
                    <a:pt x="6093" y="3138"/>
                    <a:pt x="6782" y="123"/>
                    <a:pt x="4058" y="5"/>
                  </a:cubicBezTo>
                  <a:cubicBezTo>
                    <a:pt x="3996" y="2"/>
                    <a:pt x="3935" y="1"/>
                    <a:pt x="3875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769;p36"/>
            <p:cNvSpPr/>
            <p:nvPr/>
          </p:nvSpPr>
          <p:spPr>
            <a:xfrm>
              <a:off x="6421984" y="757347"/>
              <a:ext cx="139093" cy="139736"/>
            </a:xfrm>
            <a:custGeom>
              <a:avLst/>
              <a:gdLst/>
              <a:ahLst/>
              <a:cxnLst/>
              <a:rect l="l" t="t" r="r" b="b"/>
              <a:pathLst>
                <a:path w="2380" h="2391" extrusionOk="0">
                  <a:moveTo>
                    <a:pt x="1195" y="1"/>
                  </a:moveTo>
                  <a:cubicBezTo>
                    <a:pt x="528" y="1"/>
                    <a:pt x="0" y="539"/>
                    <a:pt x="0" y="1196"/>
                  </a:cubicBezTo>
                  <a:cubicBezTo>
                    <a:pt x="0" y="1852"/>
                    <a:pt x="528" y="2391"/>
                    <a:pt x="1195" y="2391"/>
                  </a:cubicBezTo>
                  <a:cubicBezTo>
                    <a:pt x="1852" y="2391"/>
                    <a:pt x="2380" y="1852"/>
                    <a:pt x="2380" y="1196"/>
                  </a:cubicBezTo>
                  <a:cubicBezTo>
                    <a:pt x="2380" y="539"/>
                    <a:pt x="1852" y="1"/>
                    <a:pt x="1195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770;p36"/>
            <p:cNvSpPr/>
            <p:nvPr/>
          </p:nvSpPr>
          <p:spPr>
            <a:xfrm>
              <a:off x="6023058" y="2833791"/>
              <a:ext cx="210802" cy="302089"/>
            </a:xfrm>
            <a:custGeom>
              <a:avLst/>
              <a:gdLst/>
              <a:ahLst/>
              <a:cxnLst/>
              <a:rect l="l" t="t" r="r" b="b"/>
              <a:pathLst>
                <a:path w="3607" h="5169" extrusionOk="0">
                  <a:moveTo>
                    <a:pt x="3521" y="0"/>
                  </a:moveTo>
                  <a:cubicBezTo>
                    <a:pt x="2692" y="1357"/>
                    <a:pt x="452" y="4921"/>
                    <a:pt x="0" y="5082"/>
                  </a:cubicBezTo>
                  <a:lnTo>
                    <a:pt x="32" y="5168"/>
                  </a:lnTo>
                  <a:cubicBezTo>
                    <a:pt x="614" y="4964"/>
                    <a:pt x="3489" y="248"/>
                    <a:pt x="3607" y="54"/>
                  </a:cubicBezTo>
                  <a:lnTo>
                    <a:pt x="3521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771;p36"/>
            <p:cNvSpPr/>
            <p:nvPr/>
          </p:nvSpPr>
          <p:spPr>
            <a:xfrm>
              <a:off x="6815240" y="2833791"/>
              <a:ext cx="210861" cy="302089"/>
            </a:xfrm>
            <a:custGeom>
              <a:avLst/>
              <a:gdLst/>
              <a:ahLst/>
              <a:cxnLst/>
              <a:rect l="l" t="t" r="r" b="b"/>
              <a:pathLst>
                <a:path w="3608" h="5169" extrusionOk="0">
                  <a:moveTo>
                    <a:pt x="86" y="0"/>
                  </a:moveTo>
                  <a:lnTo>
                    <a:pt x="0" y="54"/>
                  </a:lnTo>
                  <a:cubicBezTo>
                    <a:pt x="119" y="248"/>
                    <a:pt x="2993" y="4964"/>
                    <a:pt x="3575" y="5168"/>
                  </a:cubicBezTo>
                  <a:lnTo>
                    <a:pt x="3607" y="5082"/>
                  </a:lnTo>
                  <a:cubicBezTo>
                    <a:pt x="3155" y="4921"/>
                    <a:pt x="915" y="1357"/>
                    <a:pt x="86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772;p36"/>
            <p:cNvSpPr/>
            <p:nvPr/>
          </p:nvSpPr>
          <p:spPr>
            <a:xfrm>
              <a:off x="6533316" y="2409678"/>
              <a:ext cx="16422" cy="1015614"/>
            </a:xfrm>
            <a:custGeom>
              <a:avLst/>
              <a:gdLst/>
              <a:ahLst/>
              <a:cxnLst/>
              <a:rect l="l" t="t" r="r" b="b"/>
              <a:pathLst>
                <a:path w="281" h="17378" extrusionOk="0">
                  <a:moveTo>
                    <a:pt x="184" y="1"/>
                  </a:moveTo>
                  <a:cubicBezTo>
                    <a:pt x="130" y="1971"/>
                    <a:pt x="1" y="17227"/>
                    <a:pt x="1" y="17378"/>
                  </a:cubicBezTo>
                  <a:lnTo>
                    <a:pt x="108" y="17378"/>
                  </a:lnTo>
                  <a:cubicBezTo>
                    <a:pt x="108" y="17227"/>
                    <a:pt x="227" y="1971"/>
                    <a:pt x="28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773;p36"/>
            <p:cNvSpPr/>
            <p:nvPr/>
          </p:nvSpPr>
          <p:spPr>
            <a:xfrm>
              <a:off x="6947962" y="1765998"/>
              <a:ext cx="19578" cy="125242"/>
            </a:xfrm>
            <a:custGeom>
              <a:avLst/>
              <a:gdLst/>
              <a:ahLst/>
              <a:cxnLst/>
              <a:rect l="l" t="t" r="r" b="b"/>
              <a:pathLst>
                <a:path w="335" h="2143" extrusionOk="0">
                  <a:moveTo>
                    <a:pt x="98" y="0"/>
                  </a:moveTo>
                  <a:lnTo>
                    <a:pt x="1" y="11"/>
                  </a:lnTo>
                  <a:cubicBezTo>
                    <a:pt x="1" y="22"/>
                    <a:pt x="162" y="1228"/>
                    <a:pt x="238" y="2143"/>
                  </a:cubicBezTo>
                  <a:lnTo>
                    <a:pt x="335" y="2132"/>
                  </a:lnTo>
                  <a:cubicBezTo>
                    <a:pt x="270" y="1217"/>
                    <a:pt x="98" y="11"/>
                    <a:pt x="98" y="0"/>
                  </a:cubicBezTo>
                  <a:close/>
                </a:path>
              </a:pathLst>
            </a:custGeom>
            <a:solidFill>
              <a:srgbClr val="192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774;p36"/>
            <p:cNvSpPr/>
            <p:nvPr/>
          </p:nvSpPr>
          <p:spPr>
            <a:xfrm>
              <a:off x="6766792" y="1424930"/>
              <a:ext cx="615400" cy="466313"/>
            </a:xfrm>
            <a:custGeom>
              <a:avLst/>
              <a:gdLst/>
              <a:ahLst/>
              <a:cxnLst/>
              <a:rect l="l" t="t" r="r" b="b"/>
              <a:pathLst>
                <a:path w="10530" h="7979" extrusionOk="0">
                  <a:moveTo>
                    <a:pt x="0" y="1"/>
                  </a:moveTo>
                  <a:cubicBezTo>
                    <a:pt x="0" y="1"/>
                    <a:pt x="2466" y="1121"/>
                    <a:pt x="4641" y="1874"/>
                  </a:cubicBezTo>
                  <a:cubicBezTo>
                    <a:pt x="6805" y="2617"/>
                    <a:pt x="8043" y="6181"/>
                    <a:pt x="10530" y="7979"/>
                  </a:cubicBezTo>
                  <a:cubicBezTo>
                    <a:pt x="10530" y="7979"/>
                    <a:pt x="7967" y="141"/>
                    <a:pt x="0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775;p36"/>
            <p:cNvSpPr/>
            <p:nvPr/>
          </p:nvSpPr>
          <p:spPr>
            <a:xfrm>
              <a:off x="6684973" y="1436268"/>
              <a:ext cx="171821" cy="422306"/>
            </a:xfrm>
            <a:custGeom>
              <a:avLst/>
              <a:gdLst/>
              <a:ahLst/>
              <a:cxnLst/>
              <a:rect l="l" t="t" r="r" b="b"/>
              <a:pathLst>
                <a:path w="2940" h="7226" extrusionOk="0">
                  <a:moveTo>
                    <a:pt x="1669" y="1"/>
                  </a:moveTo>
                  <a:lnTo>
                    <a:pt x="1583" y="44"/>
                  </a:lnTo>
                  <a:cubicBezTo>
                    <a:pt x="1594" y="65"/>
                    <a:pt x="2832" y="2800"/>
                    <a:pt x="2585" y="3920"/>
                  </a:cubicBezTo>
                  <a:cubicBezTo>
                    <a:pt x="2337" y="5039"/>
                    <a:pt x="22" y="7128"/>
                    <a:pt x="1" y="7150"/>
                  </a:cubicBezTo>
                  <a:lnTo>
                    <a:pt x="65" y="7225"/>
                  </a:lnTo>
                  <a:cubicBezTo>
                    <a:pt x="162" y="7139"/>
                    <a:pt x="2434" y="5093"/>
                    <a:pt x="2681" y="3941"/>
                  </a:cubicBezTo>
                  <a:cubicBezTo>
                    <a:pt x="2940" y="2789"/>
                    <a:pt x="1723" y="108"/>
                    <a:pt x="166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776;p36"/>
            <p:cNvSpPr/>
            <p:nvPr/>
          </p:nvSpPr>
          <p:spPr>
            <a:xfrm>
              <a:off x="6129365" y="1452631"/>
              <a:ext cx="200166" cy="409039"/>
            </a:xfrm>
            <a:custGeom>
              <a:avLst/>
              <a:gdLst/>
              <a:ahLst/>
              <a:cxnLst/>
              <a:rect l="l" t="t" r="r" b="b"/>
              <a:pathLst>
                <a:path w="3425" h="6999" extrusionOk="0">
                  <a:moveTo>
                    <a:pt x="937" y="1"/>
                  </a:moveTo>
                  <a:cubicBezTo>
                    <a:pt x="894" y="130"/>
                    <a:pt x="1" y="2929"/>
                    <a:pt x="388" y="4038"/>
                  </a:cubicBezTo>
                  <a:cubicBezTo>
                    <a:pt x="765" y="5158"/>
                    <a:pt x="3263" y="6924"/>
                    <a:pt x="3371" y="6999"/>
                  </a:cubicBezTo>
                  <a:lnTo>
                    <a:pt x="3424" y="6913"/>
                  </a:lnTo>
                  <a:cubicBezTo>
                    <a:pt x="3403" y="6891"/>
                    <a:pt x="851" y="5093"/>
                    <a:pt x="485" y="4006"/>
                  </a:cubicBezTo>
                  <a:cubicBezTo>
                    <a:pt x="108" y="2929"/>
                    <a:pt x="1024" y="65"/>
                    <a:pt x="1034" y="33"/>
                  </a:cubicBezTo>
                  <a:lnTo>
                    <a:pt x="93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777;p36"/>
            <p:cNvSpPr/>
            <p:nvPr/>
          </p:nvSpPr>
          <p:spPr>
            <a:xfrm>
              <a:off x="5711563" y="2404652"/>
              <a:ext cx="576418" cy="104612"/>
            </a:xfrm>
            <a:custGeom>
              <a:avLst/>
              <a:gdLst/>
              <a:ahLst/>
              <a:cxnLst/>
              <a:rect l="l" t="t" r="r" b="b"/>
              <a:pathLst>
                <a:path w="9863" h="1790" extrusionOk="0">
                  <a:moveTo>
                    <a:pt x="9024" y="1"/>
                  </a:moveTo>
                  <a:cubicBezTo>
                    <a:pt x="8719" y="1"/>
                    <a:pt x="8386" y="25"/>
                    <a:pt x="8129" y="108"/>
                  </a:cubicBezTo>
                  <a:cubicBezTo>
                    <a:pt x="7483" y="313"/>
                    <a:pt x="1" y="1572"/>
                    <a:pt x="1" y="1572"/>
                  </a:cubicBezTo>
                  <a:cubicBezTo>
                    <a:pt x="187" y="1748"/>
                    <a:pt x="386" y="1789"/>
                    <a:pt x="778" y="1789"/>
                  </a:cubicBezTo>
                  <a:cubicBezTo>
                    <a:pt x="1131" y="1789"/>
                    <a:pt x="1643" y="1755"/>
                    <a:pt x="2445" y="1755"/>
                  </a:cubicBezTo>
                  <a:cubicBezTo>
                    <a:pt x="4124" y="1755"/>
                    <a:pt x="9863" y="54"/>
                    <a:pt x="9863" y="54"/>
                  </a:cubicBezTo>
                  <a:cubicBezTo>
                    <a:pt x="9863" y="54"/>
                    <a:pt x="9473" y="1"/>
                    <a:pt x="9024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778;p36"/>
            <p:cNvSpPr/>
            <p:nvPr/>
          </p:nvSpPr>
          <p:spPr>
            <a:xfrm>
              <a:off x="6973150" y="2310268"/>
              <a:ext cx="191341" cy="1115024"/>
            </a:xfrm>
            <a:custGeom>
              <a:avLst/>
              <a:gdLst/>
              <a:ahLst/>
              <a:cxnLst/>
              <a:rect l="l" t="t" r="r" b="b"/>
              <a:pathLst>
                <a:path w="3274" h="19079" extrusionOk="0">
                  <a:moveTo>
                    <a:pt x="1" y="0"/>
                  </a:moveTo>
                  <a:cubicBezTo>
                    <a:pt x="1" y="1680"/>
                    <a:pt x="108" y="3360"/>
                    <a:pt x="334" y="5018"/>
                  </a:cubicBezTo>
                  <a:cubicBezTo>
                    <a:pt x="700" y="7580"/>
                    <a:pt x="1465" y="17733"/>
                    <a:pt x="2262" y="19079"/>
                  </a:cubicBezTo>
                  <a:cubicBezTo>
                    <a:pt x="2262" y="19079"/>
                    <a:pt x="3274" y="7505"/>
                    <a:pt x="1" y="0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779;p36"/>
            <p:cNvSpPr/>
            <p:nvPr/>
          </p:nvSpPr>
          <p:spPr>
            <a:xfrm>
              <a:off x="6981975" y="1047336"/>
              <a:ext cx="650056" cy="1176038"/>
            </a:xfrm>
            <a:custGeom>
              <a:avLst/>
              <a:gdLst/>
              <a:ahLst/>
              <a:cxnLst/>
              <a:rect l="l" t="t" r="r" b="b"/>
              <a:pathLst>
                <a:path w="11123" h="20123" extrusionOk="0">
                  <a:moveTo>
                    <a:pt x="2050" y="0"/>
                  </a:moveTo>
                  <a:cubicBezTo>
                    <a:pt x="2039" y="0"/>
                    <a:pt x="2027" y="1"/>
                    <a:pt x="2014" y="2"/>
                  </a:cubicBezTo>
                  <a:cubicBezTo>
                    <a:pt x="1346" y="56"/>
                    <a:pt x="560" y="2683"/>
                    <a:pt x="280" y="4082"/>
                  </a:cubicBezTo>
                  <a:cubicBezTo>
                    <a:pt x="0" y="5482"/>
                    <a:pt x="1486" y="19145"/>
                    <a:pt x="1486" y="19145"/>
                  </a:cubicBezTo>
                  <a:cubicBezTo>
                    <a:pt x="1550" y="19750"/>
                    <a:pt x="2380" y="20122"/>
                    <a:pt x="3579" y="20122"/>
                  </a:cubicBezTo>
                  <a:cubicBezTo>
                    <a:pt x="4811" y="20122"/>
                    <a:pt x="6433" y="19729"/>
                    <a:pt x="8011" y="18790"/>
                  </a:cubicBezTo>
                  <a:cubicBezTo>
                    <a:pt x="11122" y="16927"/>
                    <a:pt x="3693" y="7323"/>
                    <a:pt x="3284" y="6225"/>
                  </a:cubicBezTo>
                  <a:cubicBezTo>
                    <a:pt x="2875" y="5127"/>
                    <a:pt x="3995" y="4901"/>
                    <a:pt x="3790" y="3738"/>
                  </a:cubicBezTo>
                  <a:cubicBezTo>
                    <a:pt x="3596" y="2575"/>
                    <a:pt x="1572" y="3587"/>
                    <a:pt x="1486" y="2446"/>
                  </a:cubicBezTo>
                  <a:cubicBezTo>
                    <a:pt x="1391" y="1337"/>
                    <a:pt x="2632" y="0"/>
                    <a:pt x="2050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780;p36"/>
            <p:cNvSpPr/>
            <p:nvPr/>
          </p:nvSpPr>
          <p:spPr>
            <a:xfrm>
              <a:off x="6235086" y="1747121"/>
              <a:ext cx="554386" cy="622413"/>
            </a:xfrm>
            <a:custGeom>
              <a:avLst/>
              <a:gdLst/>
              <a:ahLst/>
              <a:cxnLst/>
              <a:rect l="l" t="t" r="r" b="b"/>
              <a:pathLst>
                <a:path w="9486" h="10650" extrusionOk="0">
                  <a:moveTo>
                    <a:pt x="6073" y="0"/>
                  </a:moveTo>
                  <a:lnTo>
                    <a:pt x="0" y="2197"/>
                  </a:lnTo>
                  <a:cubicBezTo>
                    <a:pt x="0" y="2197"/>
                    <a:pt x="3282" y="10650"/>
                    <a:pt x="3622" y="10650"/>
                  </a:cubicBezTo>
                  <a:cubicBezTo>
                    <a:pt x="3625" y="10650"/>
                    <a:pt x="3627" y="10649"/>
                    <a:pt x="3629" y="10649"/>
                  </a:cubicBezTo>
                  <a:cubicBezTo>
                    <a:pt x="3930" y="10541"/>
                    <a:pt x="9486" y="8226"/>
                    <a:pt x="9486" y="8226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781;p36"/>
            <p:cNvSpPr/>
            <p:nvPr/>
          </p:nvSpPr>
          <p:spPr>
            <a:xfrm>
              <a:off x="6327600" y="1708140"/>
              <a:ext cx="145405" cy="142249"/>
            </a:xfrm>
            <a:custGeom>
              <a:avLst/>
              <a:gdLst/>
              <a:ahLst/>
              <a:cxnLst/>
              <a:rect l="l" t="t" r="r" b="b"/>
              <a:pathLst>
                <a:path w="2488" h="2434" extrusionOk="0">
                  <a:moveTo>
                    <a:pt x="936" y="1"/>
                  </a:moveTo>
                  <a:cubicBezTo>
                    <a:pt x="892" y="1"/>
                    <a:pt x="842" y="11"/>
                    <a:pt x="786" y="32"/>
                  </a:cubicBezTo>
                  <a:cubicBezTo>
                    <a:pt x="334" y="204"/>
                    <a:pt x="43" y="689"/>
                    <a:pt x="592" y="1001"/>
                  </a:cubicBezTo>
                  <a:cubicBezTo>
                    <a:pt x="958" y="1216"/>
                    <a:pt x="0" y="1550"/>
                    <a:pt x="0" y="1550"/>
                  </a:cubicBezTo>
                  <a:lnTo>
                    <a:pt x="280" y="2433"/>
                  </a:lnTo>
                  <a:lnTo>
                    <a:pt x="2487" y="1604"/>
                  </a:lnTo>
                  <a:lnTo>
                    <a:pt x="2121" y="743"/>
                  </a:lnTo>
                  <a:cubicBezTo>
                    <a:pt x="2121" y="743"/>
                    <a:pt x="1714" y="946"/>
                    <a:pt x="1463" y="946"/>
                  </a:cubicBezTo>
                  <a:cubicBezTo>
                    <a:pt x="1354" y="946"/>
                    <a:pt x="1274" y="908"/>
                    <a:pt x="1271" y="797"/>
                  </a:cubicBezTo>
                  <a:cubicBezTo>
                    <a:pt x="1261" y="485"/>
                    <a:pt x="1243" y="1"/>
                    <a:pt x="936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782;p36"/>
            <p:cNvSpPr/>
            <p:nvPr/>
          </p:nvSpPr>
          <p:spPr>
            <a:xfrm>
              <a:off x="6287333" y="1801238"/>
              <a:ext cx="455618" cy="524171"/>
            </a:xfrm>
            <a:custGeom>
              <a:avLst/>
              <a:gdLst/>
              <a:ahLst/>
              <a:cxnLst/>
              <a:rect l="l" t="t" r="r" b="b"/>
              <a:pathLst>
                <a:path w="7796" h="8969" extrusionOk="0">
                  <a:moveTo>
                    <a:pt x="4931" y="0"/>
                  </a:moveTo>
                  <a:lnTo>
                    <a:pt x="0" y="1895"/>
                  </a:lnTo>
                  <a:lnTo>
                    <a:pt x="2929" y="8969"/>
                  </a:lnTo>
                  <a:lnTo>
                    <a:pt x="7795" y="7009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783;p36"/>
            <p:cNvSpPr/>
            <p:nvPr/>
          </p:nvSpPr>
          <p:spPr>
            <a:xfrm>
              <a:off x="6282892" y="1798082"/>
              <a:ext cx="463800" cy="531125"/>
            </a:xfrm>
            <a:custGeom>
              <a:avLst/>
              <a:gdLst/>
              <a:ahLst/>
              <a:cxnLst/>
              <a:rect l="l" t="t" r="r" b="b"/>
              <a:pathLst>
                <a:path w="7936" h="9088" extrusionOk="0">
                  <a:moveTo>
                    <a:pt x="4975" y="119"/>
                  </a:moveTo>
                  <a:lnTo>
                    <a:pt x="7806" y="7042"/>
                  </a:lnTo>
                  <a:lnTo>
                    <a:pt x="3037" y="8958"/>
                  </a:lnTo>
                  <a:lnTo>
                    <a:pt x="141" y="1971"/>
                  </a:lnTo>
                  <a:lnTo>
                    <a:pt x="4975" y="119"/>
                  </a:lnTo>
                  <a:close/>
                  <a:moveTo>
                    <a:pt x="5039" y="0"/>
                  </a:moveTo>
                  <a:lnTo>
                    <a:pt x="1" y="1928"/>
                  </a:lnTo>
                  <a:lnTo>
                    <a:pt x="2983" y="9087"/>
                  </a:lnTo>
                  <a:lnTo>
                    <a:pt x="7893" y="7117"/>
                  </a:lnTo>
                  <a:lnTo>
                    <a:pt x="7936" y="7096"/>
                  </a:lnTo>
                  <a:lnTo>
                    <a:pt x="5039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784;p36"/>
            <p:cNvSpPr/>
            <p:nvPr/>
          </p:nvSpPr>
          <p:spPr>
            <a:xfrm>
              <a:off x="6343321" y="1937116"/>
              <a:ext cx="290109" cy="115833"/>
            </a:xfrm>
            <a:custGeom>
              <a:avLst/>
              <a:gdLst/>
              <a:ahLst/>
              <a:cxnLst/>
              <a:rect l="l" t="t" r="r" b="b"/>
              <a:pathLst>
                <a:path w="4964" h="1982" extrusionOk="0">
                  <a:moveTo>
                    <a:pt x="4931" y="1"/>
                  </a:moveTo>
                  <a:lnTo>
                    <a:pt x="0" y="1885"/>
                  </a:lnTo>
                  <a:lnTo>
                    <a:pt x="43" y="1982"/>
                  </a:lnTo>
                  <a:lnTo>
                    <a:pt x="4964" y="9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785;p36"/>
            <p:cNvSpPr/>
            <p:nvPr/>
          </p:nvSpPr>
          <p:spPr>
            <a:xfrm>
              <a:off x="6327600" y="1894979"/>
              <a:ext cx="288823" cy="120216"/>
            </a:xfrm>
            <a:custGeom>
              <a:avLst/>
              <a:gdLst/>
              <a:ahLst/>
              <a:cxnLst/>
              <a:rect l="l" t="t" r="r" b="b"/>
              <a:pathLst>
                <a:path w="4942" h="2057" extrusionOk="0">
                  <a:moveTo>
                    <a:pt x="4899" y="1"/>
                  </a:moveTo>
                  <a:lnTo>
                    <a:pt x="0" y="1971"/>
                  </a:lnTo>
                  <a:lnTo>
                    <a:pt x="43" y="2057"/>
                  </a:lnTo>
                  <a:lnTo>
                    <a:pt x="4942" y="97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786;p36"/>
            <p:cNvSpPr/>
            <p:nvPr/>
          </p:nvSpPr>
          <p:spPr>
            <a:xfrm>
              <a:off x="6446529" y="1946583"/>
              <a:ext cx="22033" cy="41611"/>
            </a:xfrm>
            <a:custGeom>
              <a:avLst/>
              <a:gdLst/>
              <a:ahLst/>
              <a:cxnLst/>
              <a:rect l="l" t="t" r="r" b="b"/>
              <a:pathLst>
                <a:path w="377" h="712" extrusionOk="0">
                  <a:moveTo>
                    <a:pt x="86" y="0"/>
                  </a:moveTo>
                  <a:lnTo>
                    <a:pt x="0" y="33"/>
                  </a:lnTo>
                  <a:lnTo>
                    <a:pt x="280" y="711"/>
                  </a:lnTo>
                  <a:lnTo>
                    <a:pt x="377" y="67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787;p36"/>
            <p:cNvSpPr/>
            <p:nvPr/>
          </p:nvSpPr>
          <p:spPr>
            <a:xfrm>
              <a:off x="6427010" y="2134708"/>
              <a:ext cx="286953" cy="119632"/>
            </a:xfrm>
            <a:custGeom>
              <a:avLst/>
              <a:gdLst/>
              <a:ahLst/>
              <a:cxnLst/>
              <a:rect l="l" t="t" r="r" b="b"/>
              <a:pathLst>
                <a:path w="4910" h="2047" extrusionOk="0">
                  <a:moveTo>
                    <a:pt x="4878" y="1"/>
                  </a:moveTo>
                  <a:lnTo>
                    <a:pt x="0" y="1949"/>
                  </a:lnTo>
                  <a:lnTo>
                    <a:pt x="33" y="2046"/>
                  </a:lnTo>
                  <a:lnTo>
                    <a:pt x="4910" y="98"/>
                  </a:lnTo>
                  <a:lnTo>
                    <a:pt x="4878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788;p36"/>
            <p:cNvSpPr/>
            <p:nvPr/>
          </p:nvSpPr>
          <p:spPr>
            <a:xfrm>
              <a:off x="6576095" y="2189468"/>
              <a:ext cx="36585" cy="76209"/>
            </a:xfrm>
            <a:custGeom>
              <a:avLst/>
              <a:gdLst/>
              <a:ahLst/>
              <a:cxnLst/>
              <a:rect l="l" t="t" r="r" b="b"/>
              <a:pathLst>
                <a:path w="626" h="1304" extrusionOk="0">
                  <a:moveTo>
                    <a:pt x="98" y="0"/>
                  </a:moveTo>
                  <a:lnTo>
                    <a:pt x="1" y="43"/>
                  </a:lnTo>
                  <a:lnTo>
                    <a:pt x="529" y="1303"/>
                  </a:lnTo>
                  <a:lnTo>
                    <a:pt x="625" y="126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789;p36"/>
            <p:cNvSpPr/>
            <p:nvPr/>
          </p:nvSpPr>
          <p:spPr>
            <a:xfrm>
              <a:off x="6390483" y="1988136"/>
              <a:ext cx="229095" cy="100054"/>
            </a:xfrm>
            <a:custGeom>
              <a:avLst/>
              <a:gdLst/>
              <a:ahLst/>
              <a:cxnLst/>
              <a:rect l="l" t="t" r="r" b="b"/>
              <a:pathLst>
                <a:path w="3920" h="1712" extrusionOk="0">
                  <a:moveTo>
                    <a:pt x="3877" y="0"/>
                  </a:moveTo>
                  <a:lnTo>
                    <a:pt x="1" y="1615"/>
                  </a:lnTo>
                  <a:lnTo>
                    <a:pt x="44" y="1712"/>
                  </a:lnTo>
                  <a:lnTo>
                    <a:pt x="3920" y="97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790;p36"/>
            <p:cNvSpPr/>
            <p:nvPr/>
          </p:nvSpPr>
          <p:spPr>
            <a:xfrm>
              <a:off x="6404977" y="2020805"/>
              <a:ext cx="231608" cy="95086"/>
            </a:xfrm>
            <a:custGeom>
              <a:avLst/>
              <a:gdLst/>
              <a:ahLst/>
              <a:cxnLst/>
              <a:rect l="l" t="t" r="r" b="b"/>
              <a:pathLst>
                <a:path w="3963" h="1627" extrusionOk="0">
                  <a:moveTo>
                    <a:pt x="3919" y="1"/>
                  </a:moveTo>
                  <a:lnTo>
                    <a:pt x="0" y="1530"/>
                  </a:lnTo>
                  <a:lnTo>
                    <a:pt x="44" y="1627"/>
                  </a:lnTo>
                  <a:lnTo>
                    <a:pt x="3963" y="98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791;p36"/>
            <p:cNvSpPr/>
            <p:nvPr/>
          </p:nvSpPr>
          <p:spPr>
            <a:xfrm>
              <a:off x="6422568" y="2083747"/>
              <a:ext cx="135996" cy="57332"/>
            </a:xfrm>
            <a:custGeom>
              <a:avLst/>
              <a:gdLst/>
              <a:ahLst/>
              <a:cxnLst/>
              <a:rect l="l" t="t" r="r" b="b"/>
              <a:pathLst>
                <a:path w="2327" h="981" extrusionOk="0">
                  <a:moveTo>
                    <a:pt x="2294" y="1"/>
                  </a:moveTo>
                  <a:lnTo>
                    <a:pt x="1" y="883"/>
                  </a:lnTo>
                  <a:lnTo>
                    <a:pt x="44" y="980"/>
                  </a:lnTo>
                  <a:lnTo>
                    <a:pt x="2326" y="87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792;p36"/>
            <p:cNvSpPr/>
            <p:nvPr/>
          </p:nvSpPr>
          <p:spPr>
            <a:xfrm>
              <a:off x="6331983" y="1844660"/>
              <a:ext cx="227224" cy="89417"/>
            </a:xfrm>
            <a:custGeom>
              <a:avLst/>
              <a:gdLst/>
              <a:ahLst/>
              <a:cxnLst/>
              <a:rect l="l" t="t" r="r" b="b"/>
              <a:pathLst>
                <a:path w="3888" h="1530" extrusionOk="0">
                  <a:moveTo>
                    <a:pt x="3855" y="0"/>
                  </a:moveTo>
                  <a:lnTo>
                    <a:pt x="1" y="1443"/>
                  </a:lnTo>
                  <a:lnTo>
                    <a:pt x="33" y="1529"/>
                  </a:lnTo>
                  <a:lnTo>
                    <a:pt x="3887" y="97"/>
                  </a:lnTo>
                  <a:lnTo>
                    <a:pt x="3855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793;p36"/>
            <p:cNvSpPr/>
            <p:nvPr/>
          </p:nvSpPr>
          <p:spPr>
            <a:xfrm>
              <a:off x="6415672" y="1898778"/>
              <a:ext cx="100112" cy="41553"/>
            </a:xfrm>
            <a:custGeom>
              <a:avLst/>
              <a:gdLst/>
              <a:ahLst/>
              <a:cxnLst/>
              <a:rect l="l" t="t" r="r" b="b"/>
              <a:pathLst>
                <a:path w="1713" h="711" extrusionOk="0">
                  <a:moveTo>
                    <a:pt x="1680" y="0"/>
                  </a:moveTo>
                  <a:lnTo>
                    <a:pt x="0" y="614"/>
                  </a:lnTo>
                  <a:lnTo>
                    <a:pt x="44" y="711"/>
                  </a:lnTo>
                  <a:lnTo>
                    <a:pt x="1712" y="97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794;p36"/>
            <p:cNvSpPr/>
            <p:nvPr/>
          </p:nvSpPr>
          <p:spPr>
            <a:xfrm>
              <a:off x="6494335" y="2128396"/>
              <a:ext cx="146048" cy="71826"/>
            </a:xfrm>
            <a:custGeom>
              <a:avLst/>
              <a:gdLst/>
              <a:ahLst/>
              <a:cxnLst/>
              <a:rect l="l" t="t" r="r" b="b"/>
              <a:pathLst>
                <a:path w="2499" h="1229" extrusionOk="0">
                  <a:moveTo>
                    <a:pt x="2455" y="1"/>
                  </a:moveTo>
                  <a:lnTo>
                    <a:pt x="0" y="1131"/>
                  </a:lnTo>
                  <a:lnTo>
                    <a:pt x="43" y="1228"/>
                  </a:lnTo>
                  <a:lnTo>
                    <a:pt x="2498" y="87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795;p36"/>
            <p:cNvSpPr/>
            <p:nvPr/>
          </p:nvSpPr>
          <p:spPr>
            <a:xfrm>
              <a:off x="6903955" y="1439131"/>
              <a:ext cx="687167" cy="925028"/>
            </a:xfrm>
            <a:custGeom>
              <a:avLst/>
              <a:gdLst/>
              <a:ahLst/>
              <a:cxnLst/>
              <a:rect l="l" t="t" r="r" b="b"/>
              <a:pathLst>
                <a:path w="11758" h="15828" extrusionOk="0">
                  <a:moveTo>
                    <a:pt x="5271" y="0"/>
                  </a:moveTo>
                  <a:cubicBezTo>
                    <a:pt x="3845" y="0"/>
                    <a:pt x="1583" y="1211"/>
                    <a:pt x="1583" y="1211"/>
                  </a:cubicBezTo>
                  <a:cubicBezTo>
                    <a:pt x="0" y="3171"/>
                    <a:pt x="388" y="10923"/>
                    <a:pt x="3069" y="15111"/>
                  </a:cubicBezTo>
                  <a:cubicBezTo>
                    <a:pt x="3386" y="15601"/>
                    <a:pt x="4202" y="15828"/>
                    <a:pt x="5188" y="15828"/>
                  </a:cubicBezTo>
                  <a:cubicBezTo>
                    <a:pt x="7215" y="15828"/>
                    <a:pt x="9961" y="14870"/>
                    <a:pt x="10584" y="13270"/>
                  </a:cubicBezTo>
                  <a:cubicBezTo>
                    <a:pt x="11757" y="10234"/>
                    <a:pt x="6848" y="113"/>
                    <a:pt x="5427" y="6"/>
                  </a:cubicBezTo>
                  <a:cubicBezTo>
                    <a:pt x="5376" y="2"/>
                    <a:pt x="5324" y="0"/>
                    <a:pt x="5271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796;p36"/>
            <p:cNvSpPr/>
            <p:nvPr/>
          </p:nvSpPr>
          <p:spPr>
            <a:xfrm>
              <a:off x="6969994" y="1524398"/>
              <a:ext cx="76209" cy="590269"/>
            </a:xfrm>
            <a:custGeom>
              <a:avLst/>
              <a:gdLst/>
              <a:ahLst/>
              <a:cxnLst/>
              <a:rect l="l" t="t" r="r" b="b"/>
              <a:pathLst>
                <a:path w="1304" h="10100" extrusionOk="0">
                  <a:moveTo>
                    <a:pt x="1" y="0"/>
                  </a:moveTo>
                  <a:cubicBezTo>
                    <a:pt x="33" y="355"/>
                    <a:pt x="722" y="8807"/>
                    <a:pt x="1217" y="10099"/>
                  </a:cubicBezTo>
                  <a:lnTo>
                    <a:pt x="1304" y="10067"/>
                  </a:lnTo>
                  <a:cubicBezTo>
                    <a:pt x="819" y="8796"/>
                    <a:pt x="108" y="86"/>
                    <a:pt x="98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797;p36"/>
            <p:cNvSpPr/>
            <p:nvPr/>
          </p:nvSpPr>
          <p:spPr>
            <a:xfrm>
              <a:off x="7237425" y="1453274"/>
              <a:ext cx="308985" cy="743798"/>
            </a:xfrm>
            <a:custGeom>
              <a:avLst/>
              <a:gdLst/>
              <a:ahLst/>
              <a:cxnLst/>
              <a:rect l="l" t="t" r="r" b="b"/>
              <a:pathLst>
                <a:path w="5287" h="12727" extrusionOk="0">
                  <a:moveTo>
                    <a:pt x="1" y="0"/>
                  </a:moveTo>
                  <a:cubicBezTo>
                    <a:pt x="1" y="1"/>
                    <a:pt x="711" y="1056"/>
                    <a:pt x="1196" y="3876"/>
                  </a:cubicBezTo>
                  <a:cubicBezTo>
                    <a:pt x="1680" y="6697"/>
                    <a:pt x="4555" y="11833"/>
                    <a:pt x="5061" y="12727"/>
                  </a:cubicBezTo>
                  <a:cubicBezTo>
                    <a:pt x="5061" y="12727"/>
                    <a:pt x="5287" y="11521"/>
                    <a:pt x="3952" y="6988"/>
                  </a:cubicBezTo>
                  <a:cubicBezTo>
                    <a:pt x="2606" y="2466"/>
                    <a:pt x="916" y="399"/>
                    <a:pt x="1" y="0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798;p36"/>
            <p:cNvSpPr/>
            <p:nvPr/>
          </p:nvSpPr>
          <p:spPr>
            <a:xfrm>
              <a:off x="5631029" y="2105955"/>
              <a:ext cx="752623" cy="351006"/>
            </a:xfrm>
            <a:custGeom>
              <a:avLst/>
              <a:gdLst/>
              <a:ahLst/>
              <a:cxnLst/>
              <a:rect l="l" t="t" r="r" b="b"/>
              <a:pathLst>
                <a:path w="12878" h="6006" extrusionOk="0">
                  <a:moveTo>
                    <a:pt x="11973" y="0"/>
                  </a:moveTo>
                  <a:cubicBezTo>
                    <a:pt x="11506" y="0"/>
                    <a:pt x="9669" y="1343"/>
                    <a:pt x="9669" y="1343"/>
                  </a:cubicBezTo>
                  <a:cubicBezTo>
                    <a:pt x="8022" y="2140"/>
                    <a:pt x="1" y="1472"/>
                    <a:pt x="54" y="2667"/>
                  </a:cubicBezTo>
                  <a:cubicBezTo>
                    <a:pt x="108" y="3852"/>
                    <a:pt x="1013" y="6005"/>
                    <a:pt x="3780" y="6005"/>
                  </a:cubicBezTo>
                  <a:cubicBezTo>
                    <a:pt x="6547" y="6005"/>
                    <a:pt x="9981" y="3949"/>
                    <a:pt x="10842" y="3496"/>
                  </a:cubicBezTo>
                  <a:cubicBezTo>
                    <a:pt x="11693" y="3034"/>
                    <a:pt x="12436" y="1968"/>
                    <a:pt x="12727" y="1515"/>
                  </a:cubicBezTo>
                  <a:cubicBezTo>
                    <a:pt x="12784" y="1423"/>
                    <a:pt x="12774" y="1385"/>
                    <a:pt x="12720" y="1385"/>
                  </a:cubicBezTo>
                  <a:cubicBezTo>
                    <a:pt x="12477" y="1385"/>
                    <a:pt x="11349" y="2140"/>
                    <a:pt x="11349" y="2140"/>
                  </a:cubicBezTo>
                  <a:cubicBezTo>
                    <a:pt x="11349" y="2140"/>
                    <a:pt x="12877" y="665"/>
                    <a:pt x="12630" y="471"/>
                  </a:cubicBezTo>
                  <a:cubicBezTo>
                    <a:pt x="12609" y="454"/>
                    <a:pt x="12579" y="446"/>
                    <a:pt x="12542" y="446"/>
                  </a:cubicBezTo>
                  <a:cubicBezTo>
                    <a:pt x="12150" y="446"/>
                    <a:pt x="10961" y="1365"/>
                    <a:pt x="10961" y="1365"/>
                  </a:cubicBezTo>
                  <a:cubicBezTo>
                    <a:pt x="10961" y="1365"/>
                    <a:pt x="12371" y="137"/>
                    <a:pt x="12027" y="8"/>
                  </a:cubicBezTo>
                  <a:cubicBezTo>
                    <a:pt x="12012" y="3"/>
                    <a:pt x="11994" y="0"/>
                    <a:pt x="11973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799;p36"/>
            <p:cNvSpPr/>
            <p:nvPr/>
          </p:nvSpPr>
          <p:spPr>
            <a:xfrm>
              <a:off x="5512100" y="1632691"/>
              <a:ext cx="813052" cy="874241"/>
            </a:xfrm>
            <a:custGeom>
              <a:avLst/>
              <a:gdLst/>
              <a:ahLst/>
              <a:cxnLst/>
              <a:rect l="l" t="t" r="r" b="b"/>
              <a:pathLst>
                <a:path w="13912" h="14959" extrusionOk="0">
                  <a:moveTo>
                    <a:pt x="6552" y="1"/>
                  </a:moveTo>
                  <a:cubicBezTo>
                    <a:pt x="6499" y="1"/>
                    <a:pt x="6454" y="21"/>
                    <a:pt x="6418" y="63"/>
                  </a:cubicBezTo>
                  <a:cubicBezTo>
                    <a:pt x="1" y="7471"/>
                    <a:pt x="1960" y="14771"/>
                    <a:pt x="3844" y="14943"/>
                  </a:cubicBezTo>
                  <a:cubicBezTo>
                    <a:pt x="3951" y="14953"/>
                    <a:pt x="4075" y="14958"/>
                    <a:pt x="4212" y="14958"/>
                  </a:cubicBezTo>
                  <a:cubicBezTo>
                    <a:pt x="6492" y="14958"/>
                    <a:pt x="12656" y="13598"/>
                    <a:pt x="13265" y="13263"/>
                  </a:cubicBezTo>
                  <a:cubicBezTo>
                    <a:pt x="13911" y="12908"/>
                    <a:pt x="12210" y="9323"/>
                    <a:pt x="12210" y="9323"/>
                  </a:cubicBezTo>
                  <a:cubicBezTo>
                    <a:pt x="11626" y="7980"/>
                    <a:pt x="7596" y="1"/>
                    <a:pt x="655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800;p36"/>
            <p:cNvSpPr/>
            <p:nvPr/>
          </p:nvSpPr>
          <p:spPr>
            <a:xfrm>
              <a:off x="5817927" y="2112091"/>
              <a:ext cx="368772" cy="73638"/>
            </a:xfrm>
            <a:custGeom>
              <a:avLst/>
              <a:gdLst/>
              <a:ahLst/>
              <a:cxnLst/>
              <a:rect l="l" t="t" r="r" b="b"/>
              <a:pathLst>
                <a:path w="6310" h="1260" extrusionOk="0">
                  <a:moveTo>
                    <a:pt x="6299" y="0"/>
                  </a:moveTo>
                  <a:cubicBezTo>
                    <a:pt x="6256" y="11"/>
                    <a:pt x="2530" y="592"/>
                    <a:pt x="0" y="1163"/>
                  </a:cubicBezTo>
                  <a:lnTo>
                    <a:pt x="22" y="1260"/>
                  </a:lnTo>
                  <a:cubicBezTo>
                    <a:pt x="2552" y="689"/>
                    <a:pt x="6277" y="118"/>
                    <a:pt x="6309" y="97"/>
                  </a:cubicBezTo>
                  <a:lnTo>
                    <a:pt x="6299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801;p36"/>
            <p:cNvSpPr/>
            <p:nvPr/>
          </p:nvSpPr>
          <p:spPr>
            <a:xfrm>
              <a:off x="6006052" y="1765355"/>
              <a:ext cx="35299" cy="377597"/>
            </a:xfrm>
            <a:custGeom>
              <a:avLst/>
              <a:gdLst/>
              <a:ahLst/>
              <a:cxnLst/>
              <a:rect l="l" t="t" r="r" b="b"/>
              <a:pathLst>
                <a:path w="604" h="6461" extrusionOk="0">
                  <a:moveTo>
                    <a:pt x="506" y="1"/>
                  </a:moveTo>
                  <a:cubicBezTo>
                    <a:pt x="496" y="54"/>
                    <a:pt x="0" y="4846"/>
                    <a:pt x="259" y="6461"/>
                  </a:cubicBezTo>
                  <a:lnTo>
                    <a:pt x="367" y="6450"/>
                  </a:lnTo>
                  <a:cubicBezTo>
                    <a:pt x="108" y="4835"/>
                    <a:pt x="603" y="65"/>
                    <a:pt x="603" y="11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802;p36"/>
            <p:cNvSpPr/>
            <p:nvPr/>
          </p:nvSpPr>
          <p:spPr>
            <a:xfrm>
              <a:off x="5658731" y="1427443"/>
              <a:ext cx="543691" cy="616101"/>
            </a:xfrm>
            <a:custGeom>
              <a:avLst/>
              <a:gdLst/>
              <a:ahLst/>
              <a:cxnLst/>
              <a:rect l="l" t="t" r="r" b="b"/>
              <a:pathLst>
                <a:path w="9303" h="10542" extrusionOk="0">
                  <a:moveTo>
                    <a:pt x="9303" y="1"/>
                  </a:moveTo>
                  <a:lnTo>
                    <a:pt x="9303" y="1"/>
                  </a:lnTo>
                  <a:cubicBezTo>
                    <a:pt x="2390" y="1250"/>
                    <a:pt x="0" y="10541"/>
                    <a:pt x="0" y="10541"/>
                  </a:cubicBezTo>
                  <a:cubicBezTo>
                    <a:pt x="1465" y="9960"/>
                    <a:pt x="3187" y="4405"/>
                    <a:pt x="4651" y="3597"/>
                  </a:cubicBezTo>
                  <a:cubicBezTo>
                    <a:pt x="6116" y="2800"/>
                    <a:pt x="9302" y="1"/>
                    <a:pt x="9303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07" y="3041499"/>
            <a:ext cx="8556438" cy="2109192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85" y="1705094"/>
            <a:ext cx="2057687" cy="7525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00811" y="6031400"/>
            <a:ext cx="8550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https://www.omeditbretagne.fr/activites-et-thematiques/cancer/medicaments-anticancereux/avenant-21/</a:t>
            </a:r>
          </a:p>
        </p:txBody>
      </p:sp>
    </p:spTree>
    <p:extLst>
      <p:ext uri="{BB962C8B-B14F-4D97-AF65-F5344CB8AC3E}">
        <p14:creationId xmlns:p14="http://schemas.microsoft.com/office/powerpoint/2010/main" val="3703789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Sources importantes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61" y="1235158"/>
            <a:ext cx="9011908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02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Sources importantes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8" y="1576129"/>
            <a:ext cx="876422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002" y="3253157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Merci de votre attention</a:t>
            </a:r>
            <a:endParaRPr lang="en-US" sz="3600" b="1" u="sng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99" name="Google Shape;715;p36"/>
          <p:cNvGrpSpPr/>
          <p:nvPr/>
        </p:nvGrpSpPr>
        <p:grpSpPr>
          <a:xfrm>
            <a:off x="661163" y="1610543"/>
            <a:ext cx="1980809" cy="3933762"/>
            <a:chOff x="5512100" y="405000"/>
            <a:chExt cx="2119931" cy="4203502"/>
          </a:xfrm>
        </p:grpSpPr>
        <p:sp>
          <p:nvSpPr>
            <p:cNvPr id="100" name="Google Shape;716;p36"/>
            <p:cNvSpPr/>
            <p:nvPr/>
          </p:nvSpPr>
          <p:spPr>
            <a:xfrm>
              <a:off x="6635297" y="405000"/>
              <a:ext cx="697277" cy="621711"/>
            </a:xfrm>
            <a:custGeom>
              <a:avLst/>
              <a:gdLst/>
              <a:ahLst/>
              <a:cxnLst/>
              <a:rect l="l" t="t" r="r" b="b"/>
              <a:pathLst>
                <a:path w="11931" h="10638" extrusionOk="0">
                  <a:moveTo>
                    <a:pt x="6443" y="1"/>
                  </a:moveTo>
                  <a:cubicBezTo>
                    <a:pt x="6309" y="1"/>
                    <a:pt x="6181" y="8"/>
                    <a:pt x="6062" y="22"/>
                  </a:cubicBezTo>
                  <a:cubicBezTo>
                    <a:pt x="6062" y="22"/>
                    <a:pt x="2509" y="22"/>
                    <a:pt x="1152" y="2423"/>
                  </a:cubicBezTo>
                  <a:cubicBezTo>
                    <a:pt x="0" y="4458"/>
                    <a:pt x="484" y="7655"/>
                    <a:pt x="3295" y="8883"/>
                  </a:cubicBezTo>
                  <a:cubicBezTo>
                    <a:pt x="3241" y="9561"/>
                    <a:pt x="3176" y="10519"/>
                    <a:pt x="3295" y="10627"/>
                  </a:cubicBezTo>
                  <a:cubicBezTo>
                    <a:pt x="3301" y="10634"/>
                    <a:pt x="3311" y="10638"/>
                    <a:pt x="3324" y="10638"/>
                  </a:cubicBezTo>
                  <a:cubicBezTo>
                    <a:pt x="3515" y="10638"/>
                    <a:pt x="4340" y="9847"/>
                    <a:pt x="4834" y="9303"/>
                  </a:cubicBezTo>
                  <a:lnTo>
                    <a:pt x="4942" y="9313"/>
                  </a:lnTo>
                  <a:cubicBezTo>
                    <a:pt x="5394" y="9370"/>
                    <a:pt x="5829" y="9398"/>
                    <a:pt x="6245" y="9398"/>
                  </a:cubicBezTo>
                  <a:cubicBezTo>
                    <a:pt x="9758" y="9398"/>
                    <a:pt x="11931" y="7422"/>
                    <a:pt x="11488" y="4361"/>
                  </a:cubicBezTo>
                  <a:cubicBezTo>
                    <a:pt x="11038" y="1185"/>
                    <a:pt x="8171" y="1"/>
                    <a:pt x="6443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17;p36"/>
            <p:cNvSpPr/>
            <p:nvPr/>
          </p:nvSpPr>
          <p:spPr>
            <a:xfrm>
              <a:off x="7066307" y="527670"/>
              <a:ext cx="135294" cy="135353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2" y="1"/>
                  </a:moveTo>
                  <a:cubicBezTo>
                    <a:pt x="517" y="1"/>
                    <a:pt x="0" y="518"/>
                    <a:pt x="0" y="1164"/>
                  </a:cubicBezTo>
                  <a:cubicBezTo>
                    <a:pt x="0" y="1799"/>
                    <a:pt x="517" y="2316"/>
                    <a:pt x="1152" y="2316"/>
                  </a:cubicBezTo>
                  <a:cubicBezTo>
                    <a:pt x="1798" y="2316"/>
                    <a:pt x="2315" y="1799"/>
                    <a:pt x="2315" y="1164"/>
                  </a:cubicBezTo>
                  <a:cubicBezTo>
                    <a:pt x="2315" y="518"/>
                    <a:pt x="1798" y="1"/>
                    <a:pt x="115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18;p36"/>
            <p:cNvSpPr/>
            <p:nvPr/>
          </p:nvSpPr>
          <p:spPr>
            <a:xfrm>
              <a:off x="7109086" y="527670"/>
              <a:ext cx="51663" cy="134710"/>
            </a:xfrm>
            <a:custGeom>
              <a:avLst/>
              <a:gdLst/>
              <a:ahLst/>
              <a:cxnLst/>
              <a:rect l="l" t="t" r="r" b="b"/>
              <a:pathLst>
                <a:path w="884" h="2305" extrusionOk="0">
                  <a:moveTo>
                    <a:pt x="345" y="1"/>
                  </a:moveTo>
                  <a:cubicBezTo>
                    <a:pt x="226" y="1"/>
                    <a:pt x="108" y="33"/>
                    <a:pt x="0" y="76"/>
                  </a:cubicBezTo>
                  <a:cubicBezTo>
                    <a:pt x="0" y="76"/>
                    <a:pt x="568" y="2305"/>
                    <a:pt x="592" y="2305"/>
                  </a:cubicBezTo>
                  <a:cubicBezTo>
                    <a:pt x="592" y="2305"/>
                    <a:pt x="592" y="2305"/>
                    <a:pt x="592" y="2305"/>
                  </a:cubicBezTo>
                  <a:cubicBezTo>
                    <a:pt x="689" y="2283"/>
                    <a:pt x="786" y="2262"/>
                    <a:pt x="883" y="222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19;p36"/>
            <p:cNvSpPr/>
            <p:nvPr/>
          </p:nvSpPr>
          <p:spPr>
            <a:xfrm>
              <a:off x="6761123" y="610131"/>
              <a:ext cx="135937" cy="135937"/>
            </a:xfrm>
            <a:custGeom>
              <a:avLst/>
              <a:gdLst/>
              <a:ahLst/>
              <a:cxnLst/>
              <a:rect l="l" t="t" r="r" b="b"/>
              <a:pathLst>
                <a:path w="2326" h="2326" extrusionOk="0">
                  <a:moveTo>
                    <a:pt x="1163" y="0"/>
                  </a:moveTo>
                  <a:cubicBezTo>
                    <a:pt x="528" y="0"/>
                    <a:pt x="0" y="528"/>
                    <a:pt x="0" y="1163"/>
                  </a:cubicBezTo>
                  <a:cubicBezTo>
                    <a:pt x="0" y="1809"/>
                    <a:pt x="528" y="2326"/>
                    <a:pt x="1163" y="2326"/>
                  </a:cubicBezTo>
                  <a:cubicBezTo>
                    <a:pt x="1809" y="2326"/>
                    <a:pt x="2326" y="1809"/>
                    <a:pt x="2326" y="1163"/>
                  </a:cubicBezTo>
                  <a:cubicBezTo>
                    <a:pt x="2326" y="528"/>
                    <a:pt x="1809" y="0"/>
                    <a:pt x="1163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720;p36"/>
            <p:cNvSpPr/>
            <p:nvPr/>
          </p:nvSpPr>
          <p:spPr>
            <a:xfrm>
              <a:off x="6805129" y="610716"/>
              <a:ext cx="51079" cy="134768"/>
            </a:xfrm>
            <a:custGeom>
              <a:avLst/>
              <a:gdLst/>
              <a:ahLst/>
              <a:cxnLst/>
              <a:rect l="l" t="t" r="r" b="b"/>
              <a:pathLst>
                <a:path w="874" h="2306" extrusionOk="0">
                  <a:moveTo>
                    <a:pt x="335" y="1"/>
                  </a:moveTo>
                  <a:cubicBezTo>
                    <a:pt x="216" y="1"/>
                    <a:pt x="98" y="22"/>
                    <a:pt x="1" y="76"/>
                  </a:cubicBezTo>
                  <a:cubicBezTo>
                    <a:pt x="1" y="76"/>
                    <a:pt x="561" y="2305"/>
                    <a:pt x="593" y="2305"/>
                  </a:cubicBezTo>
                  <a:cubicBezTo>
                    <a:pt x="690" y="2283"/>
                    <a:pt x="776" y="2262"/>
                    <a:pt x="873" y="2219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721;p36"/>
            <p:cNvSpPr/>
            <p:nvPr/>
          </p:nvSpPr>
          <p:spPr>
            <a:xfrm>
              <a:off x="6892617" y="486176"/>
              <a:ext cx="135996" cy="135294"/>
            </a:xfrm>
            <a:custGeom>
              <a:avLst/>
              <a:gdLst/>
              <a:ahLst/>
              <a:cxnLst/>
              <a:rect l="l" t="t" r="r" b="b"/>
              <a:pathLst>
                <a:path w="2327" h="2315" extrusionOk="0">
                  <a:moveTo>
                    <a:pt x="1163" y="0"/>
                  </a:moveTo>
                  <a:cubicBezTo>
                    <a:pt x="517" y="0"/>
                    <a:pt x="1" y="517"/>
                    <a:pt x="1" y="1152"/>
                  </a:cubicBezTo>
                  <a:cubicBezTo>
                    <a:pt x="1" y="1798"/>
                    <a:pt x="517" y="2315"/>
                    <a:pt x="1163" y="2315"/>
                  </a:cubicBezTo>
                  <a:cubicBezTo>
                    <a:pt x="1799" y="2315"/>
                    <a:pt x="2326" y="1798"/>
                    <a:pt x="2326" y="1152"/>
                  </a:cubicBezTo>
                  <a:cubicBezTo>
                    <a:pt x="2326" y="517"/>
                    <a:pt x="1799" y="0"/>
                    <a:pt x="1163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722;p36"/>
            <p:cNvSpPr/>
            <p:nvPr/>
          </p:nvSpPr>
          <p:spPr>
            <a:xfrm>
              <a:off x="6902669" y="502540"/>
              <a:ext cx="116476" cy="98826"/>
            </a:xfrm>
            <a:custGeom>
              <a:avLst/>
              <a:gdLst/>
              <a:ahLst/>
              <a:cxnLst/>
              <a:rect l="l" t="t" r="r" b="b"/>
              <a:pathLst>
                <a:path w="1993" h="1691" extrusionOk="0">
                  <a:moveTo>
                    <a:pt x="227" y="0"/>
                  </a:moveTo>
                  <a:cubicBezTo>
                    <a:pt x="130" y="75"/>
                    <a:pt x="55" y="162"/>
                    <a:pt x="1" y="269"/>
                  </a:cubicBezTo>
                  <a:cubicBezTo>
                    <a:pt x="1" y="269"/>
                    <a:pt x="1772" y="1691"/>
                    <a:pt x="1820" y="1691"/>
                  </a:cubicBezTo>
                  <a:cubicBezTo>
                    <a:pt x="1820" y="1691"/>
                    <a:pt x="1820" y="1691"/>
                    <a:pt x="1820" y="1690"/>
                  </a:cubicBezTo>
                  <a:cubicBezTo>
                    <a:pt x="1885" y="1615"/>
                    <a:pt x="1939" y="1540"/>
                    <a:pt x="1993" y="145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F7B260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723;p36"/>
            <p:cNvSpPr/>
            <p:nvPr/>
          </p:nvSpPr>
          <p:spPr>
            <a:xfrm>
              <a:off x="6893260" y="720587"/>
              <a:ext cx="84508" cy="84625"/>
            </a:xfrm>
            <a:custGeom>
              <a:avLst/>
              <a:gdLst/>
              <a:ahLst/>
              <a:cxnLst/>
              <a:rect l="l" t="t" r="r" b="b"/>
              <a:pathLst>
                <a:path w="1446" h="1448" extrusionOk="0">
                  <a:moveTo>
                    <a:pt x="727" y="1"/>
                  </a:moveTo>
                  <a:cubicBezTo>
                    <a:pt x="473" y="1"/>
                    <a:pt x="224" y="149"/>
                    <a:pt x="162" y="490"/>
                  </a:cubicBezTo>
                  <a:lnTo>
                    <a:pt x="0" y="1179"/>
                  </a:lnTo>
                  <a:lnTo>
                    <a:pt x="1152" y="1448"/>
                  </a:lnTo>
                  <a:lnTo>
                    <a:pt x="1314" y="759"/>
                  </a:lnTo>
                  <a:cubicBezTo>
                    <a:pt x="1446" y="293"/>
                    <a:pt x="1082" y="1"/>
                    <a:pt x="727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724;p36"/>
            <p:cNvSpPr/>
            <p:nvPr/>
          </p:nvSpPr>
          <p:spPr>
            <a:xfrm>
              <a:off x="6878825" y="789432"/>
              <a:ext cx="81820" cy="77086"/>
            </a:xfrm>
            <a:custGeom>
              <a:avLst/>
              <a:gdLst/>
              <a:ahLst/>
              <a:cxnLst/>
              <a:rect l="l" t="t" r="r" b="b"/>
              <a:pathLst>
                <a:path w="1400" h="1319" extrusionOk="0">
                  <a:moveTo>
                    <a:pt x="247" y="1"/>
                  </a:moveTo>
                  <a:lnTo>
                    <a:pt x="107" y="593"/>
                  </a:lnTo>
                  <a:cubicBezTo>
                    <a:pt x="0" y="1040"/>
                    <a:pt x="351" y="1318"/>
                    <a:pt x="696" y="1318"/>
                  </a:cubicBezTo>
                  <a:cubicBezTo>
                    <a:pt x="941" y="1318"/>
                    <a:pt x="1183" y="1179"/>
                    <a:pt x="1259" y="862"/>
                  </a:cubicBezTo>
                  <a:lnTo>
                    <a:pt x="1399" y="2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725;p36"/>
            <p:cNvSpPr/>
            <p:nvPr/>
          </p:nvSpPr>
          <p:spPr>
            <a:xfrm>
              <a:off x="7080742" y="763659"/>
              <a:ext cx="98242" cy="77845"/>
            </a:xfrm>
            <a:custGeom>
              <a:avLst/>
              <a:gdLst/>
              <a:ahLst/>
              <a:cxnLst/>
              <a:rect l="l" t="t" r="r" b="b"/>
              <a:pathLst>
                <a:path w="1681" h="1332" extrusionOk="0">
                  <a:moveTo>
                    <a:pt x="270" y="0"/>
                  </a:moveTo>
                  <a:lnTo>
                    <a:pt x="1" y="1152"/>
                  </a:lnTo>
                  <a:lnTo>
                    <a:pt x="690" y="1314"/>
                  </a:lnTo>
                  <a:cubicBezTo>
                    <a:pt x="743" y="1326"/>
                    <a:pt x="795" y="1331"/>
                    <a:pt x="843" y="1331"/>
                  </a:cubicBezTo>
                  <a:cubicBezTo>
                    <a:pt x="1497" y="1331"/>
                    <a:pt x="1680" y="322"/>
                    <a:pt x="959" y="162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726;p36"/>
            <p:cNvSpPr/>
            <p:nvPr/>
          </p:nvSpPr>
          <p:spPr>
            <a:xfrm>
              <a:off x="7006521" y="754717"/>
              <a:ext cx="90001" cy="76326"/>
            </a:xfrm>
            <a:custGeom>
              <a:avLst/>
              <a:gdLst/>
              <a:ahLst/>
              <a:cxnLst/>
              <a:rect l="l" t="t" r="r" b="b"/>
              <a:pathLst>
                <a:path w="1540" h="1306" extrusionOk="0">
                  <a:moveTo>
                    <a:pt x="821" y="1"/>
                  </a:moveTo>
                  <a:cubicBezTo>
                    <a:pt x="188" y="1"/>
                    <a:pt x="1" y="973"/>
                    <a:pt x="679" y="1165"/>
                  </a:cubicBezTo>
                  <a:lnTo>
                    <a:pt x="1271" y="1305"/>
                  </a:lnTo>
                  <a:lnTo>
                    <a:pt x="1540" y="153"/>
                  </a:lnTo>
                  <a:lnTo>
                    <a:pt x="948" y="13"/>
                  </a:lnTo>
                  <a:cubicBezTo>
                    <a:pt x="904" y="5"/>
                    <a:pt x="861" y="1"/>
                    <a:pt x="82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727;p36"/>
            <p:cNvSpPr/>
            <p:nvPr/>
          </p:nvSpPr>
          <p:spPr>
            <a:xfrm>
              <a:off x="7009677" y="663606"/>
              <a:ext cx="95028" cy="76910"/>
            </a:xfrm>
            <a:custGeom>
              <a:avLst/>
              <a:gdLst/>
              <a:ahLst/>
              <a:cxnLst/>
              <a:rect l="l" t="t" r="r" b="b"/>
              <a:pathLst>
                <a:path w="1626" h="1316" extrusionOk="0">
                  <a:moveTo>
                    <a:pt x="269" y="0"/>
                  </a:moveTo>
                  <a:lnTo>
                    <a:pt x="0" y="1152"/>
                  </a:lnTo>
                  <a:lnTo>
                    <a:pt x="678" y="1303"/>
                  </a:lnTo>
                  <a:cubicBezTo>
                    <a:pt x="723" y="1312"/>
                    <a:pt x="766" y="1315"/>
                    <a:pt x="807" y="1315"/>
                  </a:cubicBezTo>
                  <a:cubicBezTo>
                    <a:pt x="1448" y="1315"/>
                    <a:pt x="1626" y="343"/>
                    <a:pt x="948" y="15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728;p36"/>
            <p:cNvSpPr/>
            <p:nvPr/>
          </p:nvSpPr>
          <p:spPr>
            <a:xfrm>
              <a:off x="6934812" y="654664"/>
              <a:ext cx="90644" cy="76326"/>
            </a:xfrm>
            <a:custGeom>
              <a:avLst/>
              <a:gdLst/>
              <a:ahLst/>
              <a:cxnLst/>
              <a:rect l="l" t="t" r="r" b="b"/>
              <a:pathLst>
                <a:path w="1551" h="1306" extrusionOk="0">
                  <a:moveTo>
                    <a:pt x="829" y="1"/>
                  </a:moveTo>
                  <a:cubicBezTo>
                    <a:pt x="188" y="1"/>
                    <a:pt x="1" y="973"/>
                    <a:pt x="689" y="1165"/>
                  </a:cubicBezTo>
                  <a:lnTo>
                    <a:pt x="1281" y="1305"/>
                  </a:lnTo>
                  <a:lnTo>
                    <a:pt x="1550" y="153"/>
                  </a:lnTo>
                  <a:lnTo>
                    <a:pt x="958" y="13"/>
                  </a:lnTo>
                  <a:cubicBezTo>
                    <a:pt x="913" y="5"/>
                    <a:pt x="871" y="1"/>
                    <a:pt x="82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729;p36"/>
            <p:cNvSpPr/>
            <p:nvPr/>
          </p:nvSpPr>
          <p:spPr>
            <a:xfrm>
              <a:off x="5522152" y="743555"/>
              <a:ext cx="658238" cy="558067"/>
            </a:xfrm>
            <a:custGeom>
              <a:avLst/>
              <a:gdLst/>
              <a:ahLst/>
              <a:cxnLst/>
              <a:rect l="l" t="t" r="r" b="b"/>
              <a:pathLst>
                <a:path w="11263" h="9549" extrusionOk="0">
                  <a:moveTo>
                    <a:pt x="5877" y="0"/>
                  </a:moveTo>
                  <a:cubicBezTo>
                    <a:pt x="5055" y="0"/>
                    <a:pt x="4458" y="129"/>
                    <a:pt x="4458" y="129"/>
                  </a:cubicBezTo>
                  <a:cubicBezTo>
                    <a:pt x="2876" y="280"/>
                    <a:pt x="1" y="1992"/>
                    <a:pt x="238" y="5308"/>
                  </a:cubicBezTo>
                  <a:cubicBezTo>
                    <a:pt x="413" y="7764"/>
                    <a:pt x="2125" y="9163"/>
                    <a:pt x="4580" y="9163"/>
                  </a:cubicBezTo>
                  <a:cubicBezTo>
                    <a:pt x="5440" y="9163"/>
                    <a:pt x="6390" y="8992"/>
                    <a:pt x="7398" y="8635"/>
                  </a:cubicBezTo>
                  <a:lnTo>
                    <a:pt x="7505" y="8602"/>
                  </a:lnTo>
                  <a:cubicBezTo>
                    <a:pt x="8059" y="9001"/>
                    <a:pt x="8946" y="9548"/>
                    <a:pt x="9177" y="9548"/>
                  </a:cubicBezTo>
                  <a:cubicBezTo>
                    <a:pt x="9202" y="9548"/>
                    <a:pt x="9220" y="9542"/>
                    <a:pt x="9228" y="9528"/>
                  </a:cubicBezTo>
                  <a:cubicBezTo>
                    <a:pt x="9303" y="9399"/>
                    <a:pt x="9056" y="8527"/>
                    <a:pt x="8862" y="7892"/>
                  </a:cubicBezTo>
                  <a:cubicBezTo>
                    <a:pt x="11263" y="6169"/>
                    <a:pt x="11058" y="3057"/>
                    <a:pt x="9562" y="1378"/>
                  </a:cubicBezTo>
                  <a:cubicBezTo>
                    <a:pt x="8542" y="240"/>
                    <a:pt x="6999" y="0"/>
                    <a:pt x="5877" y="0"/>
                  </a:cubicBezTo>
                  <a:close/>
                </a:path>
              </a:pathLst>
            </a:custGeom>
            <a:solidFill>
              <a:srgbClr val="68A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730;p36"/>
            <p:cNvSpPr/>
            <p:nvPr/>
          </p:nvSpPr>
          <p:spPr>
            <a:xfrm>
              <a:off x="5884609" y="774996"/>
              <a:ext cx="92573" cy="111391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722" y="0"/>
                  </a:moveTo>
                  <a:cubicBezTo>
                    <a:pt x="722" y="0"/>
                    <a:pt x="571" y="581"/>
                    <a:pt x="560" y="635"/>
                  </a:cubicBezTo>
                  <a:cubicBezTo>
                    <a:pt x="539" y="700"/>
                    <a:pt x="0" y="958"/>
                    <a:pt x="0" y="958"/>
                  </a:cubicBezTo>
                  <a:cubicBezTo>
                    <a:pt x="184" y="980"/>
                    <a:pt x="367" y="1012"/>
                    <a:pt x="539" y="1066"/>
                  </a:cubicBezTo>
                  <a:cubicBezTo>
                    <a:pt x="603" y="1109"/>
                    <a:pt x="808" y="1906"/>
                    <a:pt x="808" y="1906"/>
                  </a:cubicBezTo>
                  <a:cubicBezTo>
                    <a:pt x="808" y="1906"/>
                    <a:pt x="948" y="1195"/>
                    <a:pt x="991" y="1109"/>
                  </a:cubicBezTo>
                  <a:cubicBezTo>
                    <a:pt x="1034" y="1012"/>
                    <a:pt x="1583" y="808"/>
                    <a:pt x="1583" y="808"/>
                  </a:cubicBezTo>
                  <a:cubicBezTo>
                    <a:pt x="1583" y="808"/>
                    <a:pt x="969" y="614"/>
                    <a:pt x="948" y="603"/>
                  </a:cubicBezTo>
                  <a:cubicBezTo>
                    <a:pt x="926" y="581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731;p36"/>
            <p:cNvSpPr/>
            <p:nvPr/>
          </p:nvSpPr>
          <p:spPr>
            <a:xfrm>
              <a:off x="5865733" y="866107"/>
              <a:ext cx="171178" cy="132314"/>
            </a:xfrm>
            <a:custGeom>
              <a:avLst/>
              <a:gdLst/>
              <a:ahLst/>
              <a:cxnLst/>
              <a:rect l="l" t="t" r="r" b="b"/>
              <a:pathLst>
                <a:path w="2929" h="2264" extrusionOk="0">
                  <a:moveTo>
                    <a:pt x="2864" y="1"/>
                  </a:moveTo>
                  <a:cubicBezTo>
                    <a:pt x="2545" y="1"/>
                    <a:pt x="0" y="1962"/>
                    <a:pt x="0" y="1962"/>
                  </a:cubicBezTo>
                  <a:lnTo>
                    <a:pt x="184" y="2263"/>
                  </a:lnTo>
                  <a:cubicBezTo>
                    <a:pt x="184" y="2263"/>
                    <a:pt x="2929" y="304"/>
                    <a:pt x="2897" y="24"/>
                  </a:cubicBezTo>
                  <a:cubicBezTo>
                    <a:pt x="2895" y="8"/>
                    <a:pt x="2884" y="1"/>
                    <a:pt x="2864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732;p36"/>
            <p:cNvSpPr/>
            <p:nvPr/>
          </p:nvSpPr>
          <p:spPr>
            <a:xfrm>
              <a:off x="5675679" y="920809"/>
              <a:ext cx="268777" cy="223601"/>
            </a:xfrm>
            <a:custGeom>
              <a:avLst/>
              <a:gdLst/>
              <a:ahLst/>
              <a:cxnLst/>
              <a:rect l="l" t="t" r="r" b="b"/>
              <a:pathLst>
                <a:path w="4599" h="3826" extrusionOk="0">
                  <a:moveTo>
                    <a:pt x="3728" y="1"/>
                  </a:moveTo>
                  <a:cubicBezTo>
                    <a:pt x="2958" y="1"/>
                    <a:pt x="1" y="2382"/>
                    <a:pt x="1" y="2382"/>
                  </a:cubicBezTo>
                  <a:lnTo>
                    <a:pt x="1035" y="3825"/>
                  </a:lnTo>
                  <a:cubicBezTo>
                    <a:pt x="1035" y="3825"/>
                    <a:pt x="4598" y="1499"/>
                    <a:pt x="4598" y="1273"/>
                  </a:cubicBezTo>
                  <a:cubicBezTo>
                    <a:pt x="4598" y="1047"/>
                    <a:pt x="4426" y="229"/>
                    <a:pt x="3812" y="14"/>
                  </a:cubicBezTo>
                  <a:cubicBezTo>
                    <a:pt x="3788" y="5"/>
                    <a:pt x="3760" y="1"/>
                    <a:pt x="3728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733;p36"/>
            <p:cNvSpPr/>
            <p:nvPr/>
          </p:nvSpPr>
          <p:spPr>
            <a:xfrm>
              <a:off x="5597659" y="1061245"/>
              <a:ext cx="120918" cy="145522"/>
            </a:xfrm>
            <a:custGeom>
              <a:avLst/>
              <a:gdLst/>
              <a:ahLst/>
              <a:cxnLst/>
              <a:rect l="l" t="t" r="r" b="b"/>
              <a:pathLst>
                <a:path w="2069" h="2490" extrusionOk="0">
                  <a:moveTo>
                    <a:pt x="722" y="1"/>
                  </a:moveTo>
                  <a:lnTo>
                    <a:pt x="1" y="604"/>
                  </a:lnTo>
                  <a:cubicBezTo>
                    <a:pt x="1" y="604"/>
                    <a:pt x="1261" y="2466"/>
                    <a:pt x="1282" y="2488"/>
                  </a:cubicBezTo>
                  <a:cubicBezTo>
                    <a:pt x="1282" y="2489"/>
                    <a:pt x="1283" y="2489"/>
                    <a:pt x="1284" y="2489"/>
                  </a:cubicBezTo>
                  <a:cubicBezTo>
                    <a:pt x="1328" y="2489"/>
                    <a:pt x="1994" y="1907"/>
                    <a:pt x="2025" y="1907"/>
                  </a:cubicBezTo>
                  <a:cubicBezTo>
                    <a:pt x="2068" y="1907"/>
                    <a:pt x="722" y="1"/>
                    <a:pt x="72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734;p36"/>
            <p:cNvSpPr/>
            <p:nvPr/>
          </p:nvSpPr>
          <p:spPr>
            <a:xfrm>
              <a:off x="5648679" y="1067557"/>
              <a:ext cx="87488" cy="73053"/>
            </a:xfrm>
            <a:custGeom>
              <a:avLst/>
              <a:gdLst/>
              <a:ahLst/>
              <a:cxnLst/>
              <a:rect l="l" t="t" r="r" b="b"/>
              <a:pathLst>
                <a:path w="1497" h="1250" extrusionOk="0">
                  <a:moveTo>
                    <a:pt x="1314" y="0"/>
                  </a:moveTo>
                  <a:lnTo>
                    <a:pt x="0" y="916"/>
                  </a:lnTo>
                  <a:lnTo>
                    <a:pt x="345" y="1249"/>
                  </a:lnTo>
                  <a:lnTo>
                    <a:pt x="1497" y="32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735;p36"/>
            <p:cNvSpPr/>
            <p:nvPr/>
          </p:nvSpPr>
          <p:spPr>
            <a:xfrm>
              <a:off x="5705894" y="972530"/>
              <a:ext cx="166210" cy="147918"/>
            </a:xfrm>
            <a:custGeom>
              <a:avLst/>
              <a:gdLst/>
              <a:ahLst/>
              <a:cxnLst/>
              <a:rect l="l" t="t" r="r" b="b"/>
              <a:pathLst>
                <a:path w="2844" h="2531" extrusionOk="0">
                  <a:moveTo>
                    <a:pt x="2143" y="1"/>
                  </a:moveTo>
                  <a:lnTo>
                    <a:pt x="1" y="1357"/>
                  </a:lnTo>
                  <a:cubicBezTo>
                    <a:pt x="1" y="1357"/>
                    <a:pt x="716" y="2531"/>
                    <a:pt x="796" y="2531"/>
                  </a:cubicBezTo>
                  <a:cubicBezTo>
                    <a:pt x="797" y="2531"/>
                    <a:pt x="797" y="2531"/>
                    <a:pt x="798" y="2531"/>
                  </a:cubicBezTo>
                  <a:cubicBezTo>
                    <a:pt x="862" y="2520"/>
                    <a:pt x="2843" y="1034"/>
                    <a:pt x="2843" y="1034"/>
                  </a:cubicBezTo>
                  <a:cubicBezTo>
                    <a:pt x="2843" y="1034"/>
                    <a:pt x="2294" y="98"/>
                    <a:pt x="2143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736;p36"/>
            <p:cNvSpPr/>
            <p:nvPr/>
          </p:nvSpPr>
          <p:spPr>
            <a:xfrm>
              <a:off x="6040007" y="897023"/>
              <a:ext cx="51137" cy="129041"/>
            </a:xfrm>
            <a:custGeom>
              <a:avLst/>
              <a:gdLst/>
              <a:ahLst/>
              <a:cxnLst/>
              <a:rect l="l" t="t" r="r" b="b"/>
              <a:pathLst>
                <a:path w="875" h="2208" extrusionOk="0">
                  <a:moveTo>
                    <a:pt x="87" y="1"/>
                  </a:moveTo>
                  <a:cubicBezTo>
                    <a:pt x="87" y="1"/>
                    <a:pt x="1" y="1713"/>
                    <a:pt x="173" y="1993"/>
                  </a:cubicBezTo>
                  <a:cubicBezTo>
                    <a:pt x="255" y="2131"/>
                    <a:pt x="378" y="2208"/>
                    <a:pt x="496" y="2208"/>
                  </a:cubicBezTo>
                  <a:cubicBezTo>
                    <a:pt x="691" y="2208"/>
                    <a:pt x="874" y="2001"/>
                    <a:pt x="841" y="1519"/>
                  </a:cubicBezTo>
                  <a:cubicBezTo>
                    <a:pt x="787" y="625"/>
                    <a:pt x="87" y="1"/>
                    <a:pt x="87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737;p36"/>
            <p:cNvSpPr/>
            <p:nvPr/>
          </p:nvSpPr>
          <p:spPr>
            <a:xfrm>
              <a:off x="5947551" y="963121"/>
              <a:ext cx="111099" cy="124015"/>
            </a:xfrm>
            <a:custGeom>
              <a:avLst/>
              <a:gdLst/>
              <a:ahLst/>
              <a:cxnLst/>
              <a:rect l="l" t="t" r="r" b="b"/>
              <a:pathLst>
                <a:path w="1901" h="2122" extrusionOk="0">
                  <a:moveTo>
                    <a:pt x="1120" y="0"/>
                  </a:moveTo>
                  <a:cubicBezTo>
                    <a:pt x="1120" y="0"/>
                    <a:pt x="0" y="1820"/>
                    <a:pt x="1001" y="2100"/>
                  </a:cubicBezTo>
                  <a:cubicBezTo>
                    <a:pt x="1055" y="2114"/>
                    <a:pt x="1103" y="2121"/>
                    <a:pt x="1145" y="2121"/>
                  </a:cubicBezTo>
                  <a:cubicBezTo>
                    <a:pt x="1901" y="2121"/>
                    <a:pt x="1120" y="0"/>
                    <a:pt x="1120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738;p36"/>
            <p:cNvSpPr/>
            <p:nvPr/>
          </p:nvSpPr>
          <p:spPr>
            <a:xfrm>
              <a:off x="6227547" y="881887"/>
              <a:ext cx="529840" cy="477066"/>
            </a:xfrm>
            <a:custGeom>
              <a:avLst/>
              <a:gdLst/>
              <a:ahLst/>
              <a:cxnLst/>
              <a:rect l="l" t="t" r="r" b="b"/>
              <a:pathLst>
                <a:path w="9066" h="8163" extrusionOk="0">
                  <a:moveTo>
                    <a:pt x="5121" y="0"/>
                  </a:moveTo>
                  <a:cubicBezTo>
                    <a:pt x="4781" y="0"/>
                    <a:pt x="4431" y="71"/>
                    <a:pt x="4081" y="227"/>
                  </a:cubicBezTo>
                  <a:cubicBezTo>
                    <a:pt x="2660" y="873"/>
                    <a:pt x="2272" y="744"/>
                    <a:pt x="1831" y="1024"/>
                  </a:cubicBezTo>
                  <a:cubicBezTo>
                    <a:pt x="1012" y="1541"/>
                    <a:pt x="0" y="7936"/>
                    <a:pt x="980" y="8109"/>
                  </a:cubicBezTo>
                  <a:cubicBezTo>
                    <a:pt x="1191" y="8147"/>
                    <a:pt x="1424" y="8163"/>
                    <a:pt x="1669" y="8163"/>
                  </a:cubicBezTo>
                  <a:cubicBezTo>
                    <a:pt x="2812" y="8163"/>
                    <a:pt x="4236" y="7820"/>
                    <a:pt x="5113" y="7820"/>
                  </a:cubicBezTo>
                  <a:cubicBezTo>
                    <a:pt x="5314" y="7820"/>
                    <a:pt x="5487" y="7838"/>
                    <a:pt x="5620" y="7882"/>
                  </a:cubicBezTo>
                  <a:cubicBezTo>
                    <a:pt x="6035" y="8014"/>
                    <a:pt x="6196" y="8091"/>
                    <a:pt x="6379" y="8091"/>
                  </a:cubicBezTo>
                  <a:cubicBezTo>
                    <a:pt x="6571" y="8091"/>
                    <a:pt x="6786" y="8006"/>
                    <a:pt x="7343" y="7807"/>
                  </a:cubicBezTo>
                  <a:cubicBezTo>
                    <a:pt x="7706" y="7683"/>
                    <a:pt x="7971" y="7659"/>
                    <a:pt x="8172" y="7659"/>
                  </a:cubicBezTo>
                  <a:cubicBezTo>
                    <a:pt x="8292" y="7659"/>
                    <a:pt x="8389" y="7668"/>
                    <a:pt x="8470" y="7668"/>
                  </a:cubicBezTo>
                  <a:cubicBezTo>
                    <a:pt x="8661" y="7668"/>
                    <a:pt x="8760" y="7620"/>
                    <a:pt x="8861" y="7301"/>
                  </a:cubicBezTo>
                  <a:cubicBezTo>
                    <a:pt x="9066" y="6634"/>
                    <a:pt x="8140" y="2499"/>
                    <a:pt x="7612" y="1573"/>
                  </a:cubicBezTo>
                  <a:cubicBezTo>
                    <a:pt x="7101" y="664"/>
                    <a:pt x="6162" y="0"/>
                    <a:pt x="5121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739;p36"/>
            <p:cNvSpPr/>
            <p:nvPr/>
          </p:nvSpPr>
          <p:spPr>
            <a:xfrm>
              <a:off x="6170917" y="2810590"/>
              <a:ext cx="417221" cy="1627156"/>
            </a:xfrm>
            <a:custGeom>
              <a:avLst/>
              <a:gdLst/>
              <a:ahLst/>
              <a:cxnLst/>
              <a:rect l="l" t="t" r="r" b="b"/>
              <a:pathLst>
                <a:path w="7139" h="27842" extrusionOk="0">
                  <a:moveTo>
                    <a:pt x="5639" y="1"/>
                  </a:moveTo>
                  <a:cubicBezTo>
                    <a:pt x="4154" y="1"/>
                    <a:pt x="996" y="811"/>
                    <a:pt x="539" y="2787"/>
                  </a:cubicBezTo>
                  <a:cubicBezTo>
                    <a:pt x="0" y="5102"/>
                    <a:pt x="2606" y="26129"/>
                    <a:pt x="2692" y="26765"/>
                  </a:cubicBezTo>
                  <a:cubicBezTo>
                    <a:pt x="2767" y="27400"/>
                    <a:pt x="5254" y="27841"/>
                    <a:pt x="5254" y="27841"/>
                  </a:cubicBezTo>
                  <a:cubicBezTo>
                    <a:pt x="5254" y="27841"/>
                    <a:pt x="7139" y="397"/>
                    <a:pt x="6245" y="74"/>
                  </a:cubicBezTo>
                  <a:cubicBezTo>
                    <a:pt x="6111" y="26"/>
                    <a:pt x="5901" y="1"/>
                    <a:pt x="5639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740;p36"/>
            <p:cNvSpPr/>
            <p:nvPr/>
          </p:nvSpPr>
          <p:spPr>
            <a:xfrm>
              <a:off x="6189794" y="4367836"/>
              <a:ext cx="301446" cy="240666"/>
            </a:xfrm>
            <a:custGeom>
              <a:avLst/>
              <a:gdLst/>
              <a:ahLst/>
              <a:cxnLst/>
              <a:rect l="l" t="t" r="r" b="b"/>
              <a:pathLst>
                <a:path w="5158" h="4118" extrusionOk="0">
                  <a:moveTo>
                    <a:pt x="4651" y="0"/>
                  </a:moveTo>
                  <a:lnTo>
                    <a:pt x="2530" y="269"/>
                  </a:lnTo>
                  <a:lnTo>
                    <a:pt x="2552" y="1486"/>
                  </a:lnTo>
                  <a:cubicBezTo>
                    <a:pt x="2573" y="2692"/>
                    <a:pt x="0" y="3607"/>
                    <a:pt x="226" y="4005"/>
                  </a:cubicBezTo>
                  <a:cubicBezTo>
                    <a:pt x="270" y="4083"/>
                    <a:pt x="439" y="4117"/>
                    <a:pt x="688" y="4117"/>
                  </a:cubicBezTo>
                  <a:cubicBezTo>
                    <a:pt x="1746" y="4117"/>
                    <a:pt x="4242" y="3510"/>
                    <a:pt x="4651" y="3101"/>
                  </a:cubicBezTo>
                  <a:cubicBezTo>
                    <a:pt x="5157" y="2595"/>
                    <a:pt x="4651" y="0"/>
                    <a:pt x="4651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741;p36"/>
            <p:cNvSpPr/>
            <p:nvPr/>
          </p:nvSpPr>
          <p:spPr>
            <a:xfrm>
              <a:off x="6287918" y="4326108"/>
              <a:ext cx="191341" cy="222900"/>
            </a:xfrm>
            <a:custGeom>
              <a:avLst/>
              <a:gdLst/>
              <a:ahLst/>
              <a:cxnLst/>
              <a:rect l="l" t="t" r="r" b="b"/>
              <a:pathLst>
                <a:path w="3274" h="3814" extrusionOk="0">
                  <a:moveTo>
                    <a:pt x="3207" y="0"/>
                  </a:moveTo>
                  <a:cubicBezTo>
                    <a:pt x="2862" y="0"/>
                    <a:pt x="649" y="575"/>
                    <a:pt x="690" y="833"/>
                  </a:cubicBezTo>
                  <a:cubicBezTo>
                    <a:pt x="722" y="1102"/>
                    <a:pt x="916" y="2405"/>
                    <a:pt x="755" y="2663"/>
                  </a:cubicBezTo>
                  <a:cubicBezTo>
                    <a:pt x="518" y="2954"/>
                    <a:pt x="270" y="3234"/>
                    <a:pt x="1" y="3492"/>
                  </a:cubicBezTo>
                  <a:cubicBezTo>
                    <a:pt x="1" y="3492"/>
                    <a:pt x="242" y="3814"/>
                    <a:pt x="562" y="3814"/>
                  </a:cubicBezTo>
                  <a:cubicBezTo>
                    <a:pt x="593" y="3814"/>
                    <a:pt x="625" y="3811"/>
                    <a:pt x="658" y="3804"/>
                  </a:cubicBezTo>
                  <a:cubicBezTo>
                    <a:pt x="1024" y="3729"/>
                    <a:pt x="3166" y="2921"/>
                    <a:pt x="3188" y="2620"/>
                  </a:cubicBezTo>
                  <a:cubicBezTo>
                    <a:pt x="3274" y="1683"/>
                    <a:pt x="3242" y="4"/>
                    <a:pt x="3242" y="4"/>
                  </a:cubicBezTo>
                  <a:cubicBezTo>
                    <a:pt x="3234" y="1"/>
                    <a:pt x="3222" y="0"/>
                    <a:pt x="320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742;p36"/>
            <p:cNvSpPr/>
            <p:nvPr/>
          </p:nvSpPr>
          <p:spPr>
            <a:xfrm>
              <a:off x="6535829" y="2810590"/>
              <a:ext cx="417279" cy="1627156"/>
            </a:xfrm>
            <a:custGeom>
              <a:avLst/>
              <a:gdLst/>
              <a:ahLst/>
              <a:cxnLst/>
              <a:rect l="l" t="t" r="r" b="b"/>
              <a:pathLst>
                <a:path w="7140" h="27842" extrusionOk="0">
                  <a:moveTo>
                    <a:pt x="1500" y="1"/>
                  </a:moveTo>
                  <a:cubicBezTo>
                    <a:pt x="1238" y="1"/>
                    <a:pt x="1028" y="26"/>
                    <a:pt x="895" y="74"/>
                  </a:cubicBezTo>
                  <a:cubicBezTo>
                    <a:pt x="1" y="397"/>
                    <a:pt x="1885" y="27841"/>
                    <a:pt x="1885" y="27841"/>
                  </a:cubicBezTo>
                  <a:cubicBezTo>
                    <a:pt x="1885" y="27841"/>
                    <a:pt x="4361" y="27400"/>
                    <a:pt x="4447" y="26765"/>
                  </a:cubicBezTo>
                  <a:cubicBezTo>
                    <a:pt x="4523" y="26129"/>
                    <a:pt x="7139" y="5102"/>
                    <a:pt x="6601" y="2787"/>
                  </a:cubicBezTo>
                  <a:cubicBezTo>
                    <a:pt x="6134" y="811"/>
                    <a:pt x="2983" y="1"/>
                    <a:pt x="1500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43;p36"/>
            <p:cNvSpPr/>
            <p:nvPr/>
          </p:nvSpPr>
          <p:spPr>
            <a:xfrm>
              <a:off x="6632726" y="4367836"/>
              <a:ext cx="300862" cy="240666"/>
            </a:xfrm>
            <a:custGeom>
              <a:avLst/>
              <a:gdLst/>
              <a:ahLst/>
              <a:cxnLst/>
              <a:rect l="l" t="t" r="r" b="b"/>
              <a:pathLst>
                <a:path w="5148" h="4118" extrusionOk="0">
                  <a:moveTo>
                    <a:pt x="507" y="0"/>
                  </a:moveTo>
                  <a:cubicBezTo>
                    <a:pt x="507" y="0"/>
                    <a:pt x="1" y="2595"/>
                    <a:pt x="507" y="3101"/>
                  </a:cubicBezTo>
                  <a:cubicBezTo>
                    <a:pt x="916" y="3510"/>
                    <a:pt x="3412" y="4117"/>
                    <a:pt x="4470" y="4117"/>
                  </a:cubicBezTo>
                  <a:cubicBezTo>
                    <a:pt x="4719" y="4117"/>
                    <a:pt x="4889" y="4083"/>
                    <a:pt x="4932" y="4005"/>
                  </a:cubicBezTo>
                  <a:cubicBezTo>
                    <a:pt x="5147" y="3607"/>
                    <a:pt x="2585" y="2692"/>
                    <a:pt x="2606" y="1486"/>
                  </a:cubicBezTo>
                  <a:lnTo>
                    <a:pt x="2628" y="26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44;p36"/>
            <p:cNvSpPr/>
            <p:nvPr/>
          </p:nvSpPr>
          <p:spPr>
            <a:xfrm>
              <a:off x="6644706" y="4326108"/>
              <a:ext cx="191984" cy="222900"/>
            </a:xfrm>
            <a:custGeom>
              <a:avLst/>
              <a:gdLst/>
              <a:ahLst/>
              <a:cxnLst/>
              <a:rect l="l" t="t" r="r" b="b"/>
              <a:pathLst>
                <a:path w="3285" h="3814" extrusionOk="0">
                  <a:moveTo>
                    <a:pt x="67" y="0"/>
                  </a:moveTo>
                  <a:cubicBezTo>
                    <a:pt x="52" y="0"/>
                    <a:pt x="40" y="1"/>
                    <a:pt x="33" y="4"/>
                  </a:cubicBezTo>
                  <a:cubicBezTo>
                    <a:pt x="33" y="4"/>
                    <a:pt x="0" y="1683"/>
                    <a:pt x="87" y="2620"/>
                  </a:cubicBezTo>
                  <a:cubicBezTo>
                    <a:pt x="108" y="2921"/>
                    <a:pt x="2251" y="3729"/>
                    <a:pt x="2617" y="3804"/>
                  </a:cubicBezTo>
                  <a:cubicBezTo>
                    <a:pt x="2649" y="3811"/>
                    <a:pt x="2681" y="3814"/>
                    <a:pt x="2712" y="3814"/>
                  </a:cubicBezTo>
                  <a:cubicBezTo>
                    <a:pt x="3034" y="3814"/>
                    <a:pt x="3284" y="3492"/>
                    <a:pt x="3284" y="3492"/>
                  </a:cubicBezTo>
                  <a:cubicBezTo>
                    <a:pt x="3004" y="3234"/>
                    <a:pt x="2757" y="2954"/>
                    <a:pt x="2520" y="2663"/>
                  </a:cubicBezTo>
                  <a:cubicBezTo>
                    <a:pt x="2358" y="2405"/>
                    <a:pt x="2552" y="1102"/>
                    <a:pt x="2595" y="833"/>
                  </a:cubicBezTo>
                  <a:cubicBezTo>
                    <a:pt x="2626" y="575"/>
                    <a:pt x="412" y="0"/>
                    <a:pt x="6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745;p36"/>
            <p:cNvSpPr/>
            <p:nvPr/>
          </p:nvSpPr>
          <p:spPr>
            <a:xfrm>
              <a:off x="6068994" y="1051836"/>
              <a:ext cx="1006146" cy="1492563"/>
            </a:xfrm>
            <a:custGeom>
              <a:avLst/>
              <a:gdLst/>
              <a:ahLst/>
              <a:cxnLst/>
              <a:rect l="l" t="t" r="r" b="b"/>
              <a:pathLst>
                <a:path w="17216" h="25539" extrusionOk="0">
                  <a:moveTo>
                    <a:pt x="8527" y="0"/>
                  </a:moveTo>
                  <a:lnTo>
                    <a:pt x="6029" y="1045"/>
                  </a:lnTo>
                  <a:cubicBezTo>
                    <a:pt x="6029" y="1045"/>
                    <a:pt x="6352" y="5491"/>
                    <a:pt x="5814" y="5965"/>
                  </a:cubicBezTo>
                  <a:cubicBezTo>
                    <a:pt x="5276" y="6439"/>
                    <a:pt x="1163" y="7214"/>
                    <a:pt x="581" y="8118"/>
                  </a:cubicBezTo>
                  <a:cubicBezTo>
                    <a:pt x="0" y="9023"/>
                    <a:pt x="1432" y="25539"/>
                    <a:pt x="1432" y="25539"/>
                  </a:cubicBezTo>
                  <a:lnTo>
                    <a:pt x="13221" y="25539"/>
                  </a:lnTo>
                  <a:cubicBezTo>
                    <a:pt x="13221" y="25539"/>
                    <a:pt x="17216" y="8334"/>
                    <a:pt x="14567" y="6923"/>
                  </a:cubicBezTo>
                  <a:cubicBezTo>
                    <a:pt x="14050" y="6643"/>
                    <a:pt x="8538" y="6589"/>
                    <a:pt x="8420" y="5254"/>
                  </a:cubicBezTo>
                  <a:cubicBezTo>
                    <a:pt x="8366" y="4619"/>
                    <a:pt x="8527" y="1"/>
                    <a:pt x="8527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746;p36"/>
            <p:cNvSpPr/>
            <p:nvPr/>
          </p:nvSpPr>
          <p:spPr>
            <a:xfrm>
              <a:off x="6068994" y="1413008"/>
              <a:ext cx="927482" cy="891014"/>
            </a:xfrm>
            <a:custGeom>
              <a:avLst/>
              <a:gdLst/>
              <a:ahLst/>
              <a:cxnLst/>
              <a:rect l="l" t="t" r="r" b="b"/>
              <a:pathLst>
                <a:path w="15870" h="15246" extrusionOk="0">
                  <a:moveTo>
                    <a:pt x="9748" y="0"/>
                  </a:moveTo>
                  <a:cubicBezTo>
                    <a:pt x="9210" y="0"/>
                    <a:pt x="8548" y="3810"/>
                    <a:pt x="7545" y="3810"/>
                  </a:cubicBezTo>
                  <a:cubicBezTo>
                    <a:pt x="7486" y="3810"/>
                    <a:pt x="7426" y="3797"/>
                    <a:pt x="7364" y="3769"/>
                  </a:cubicBezTo>
                  <a:cubicBezTo>
                    <a:pt x="6255" y="3263"/>
                    <a:pt x="5093" y="65"/>
                    <a:pt x="5093" y="65"/>
                  </a:cubicBezTo>
                  <a:cubicBezTo>
                    <a:pt x="5093" y="65"/>
                    <a:pt x="4843" y="27"/>
                    <a:pt x="4453" y="27"/>
                  </a:cubicBezTo>
                  <a:cubicBezTo>
                    <a:pt x="3354" y="27"/>
                    <a:pt x="1139" y="327"/>
                    <a:pt x="280" y="2617"/>
                  </a:cubicBezTo>
                  <a:cubicBezTo>
                    <a:pt x="0" y="3360"/>
                    <a:pt x="571" y="15246"/>
                    <a:pt x="571" y="15246"/>
                  </a:cubicBezTo>
                  <a:lnTo>
                    <a:pt x="14137" y="14955"/>
                  </a:lnTo>
                  <a:cubicBezTo>
                    <a:pt x="14137" y="14955"/>
                    <a:pt x="15870" y="3392"/>
                    <a:pt x="14664" y="1282"/>
                  </a:cubicBezTo>
                  <a:cubicBezTo>
                    <a:pt x="14190" y="453"/>
                    <a:pt x="11574" y="76"/>
                    <a:pt x="9755" y="0"/>
                  </a:cubicBezTo>
                  <a:cubicBezTo>
                    <a:pt x="9752" y="0"/>
                    <a:pt x="9750" y="0"/>
                    <a:pt x="9748" y="0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747;p36"/>
            <p:cNvSpPr/>
            <p:nvPr/>
          </p:nvSpPr>
          <p:spPr>
            <a:xfrm>
              <a:off x="6296742" y="858101"/>
              <a:ext cx="409039" cy="322895"/>
            </a:xfrm>
            <a:custGeom>
              <a:avLst/>
              <a:gdLst/>
              <a:ahLst/>
              <a:cxnLst/>
              <a:rect l="l" t="t" r="r" b="b"/>
              <a:pathLst>
                <a:path w="6999" h="5525" extrusionOk="0">
                  <a:moveTo>
                    <a:pt x="3562" y="0"/>
                  </a:moveTo>
                  <a:cubicBezTo>
                    <a:pt x="3339" y="0"/>
                    <a:pt x="3110" y="25"/>
                    <a:pt x="2875" y="75"/>
                  </a:cubicBezTo>
                  <a:cubicBezTo>
                    <a:pt x="1260" y="408"/>
                    <a:pt x="184" y="1636"/>
                    <a:pt x="87" y="2777"/>
                  </a:cubicBezTo>
                  <a:cubicBezTo>
                    <a:pt x="1" y="3907"/>
                    <a:pt x="808" y="5501"/>
                    <a:pt x="808" y="5501"/>
                  </a:cubicBezTo>
                  <a:cubicBezTo>
                    <a:pt x="808" y="5501"/>
                    <a:pt x="2909" y="5525"/>
                    <a:pt x="4418" y="5525"/>
                  </a:cubicBezTo>
                  <a:cubicBezTo>
                    <a:pt x="5172" y="5525"/>
                    <a:pt x="5779" y="5519"/>
                    <a:pt x="5901" y="5501"/>
                  </a:cubicBezTo>
                  <a:cubicBezTo>
                    <a:pt x="6267" y="5436"/>
                    <a:pt x="6999" y="3315"/>
                    <a:pt x="6504" y="2153"/>
                  </a:cubicBezTo>
                  <a:cubicBezTo>
                    <a:pt x="5961" y="837"/>
                    <a:pt x="4875" y="0"/>
                    <a:pt x="3562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748;p36"/>
            <p:cNvSpPr/>
            <p:nvPr/>
          </p:nvSpPr>
          <p:spPr>
            <a:xfrm>
              <a:off x="6331983" y="932381"/>
              <a:ext cx="315940" cy="376253"/>
            </a:xfrm>
            <a:custGeom>
              <a:avLst/>
              <a:gdLst/>
              <a:ahLst/>
              <a:cxnLst/>
              <a:rect l="l" t="t" r="r" b="b"/>
              <a:pathLst>
                <a:path w="5406" h="6438" extrusionOk="0">
                  <a:moveTo>
                    <a:pt x="2697" y="1"/>
                  </a:moveTo>
                  <a:cubicBezTo>
                    <a:pt x="1630" y="1"/>
                    <a:pt x="552" y="478"/>
                    <a:pt x="507" y="1495"/>
                  </a:cubicBezTo>
                  <a:cubicBezTo>
                    <a:pt x="507" y="1495"/>
                    <a:pt x="1" y="6437"/>
                    <a:pt x="2724" y="6437"/>
                  </a:cubicBezTo>
                  <a:cubicBezTo>
                    <a:pt x="4598" y="6437"/>
                    <a:pt x="5405" y="3229"/>
                    <a:pt x="4781" y="1075"/>
                  </a:cubicBezTo>
                  <a:cubicBezTo>
                    <a:pt x="4574" y="373"/>
                    <a:pt x="3639" y="1"/>
                    <a:pt x="2697" y="1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749;p36"/>
            <p:cNvSpPr/>
            <p:nvPr/>
          </p:nvSpPr>
          <p:spPr>
            <a:xfrm>
              <a:off x="6540270" y="1126058"/>
              <a:ext cx="19578" cy="25247"/>
            </a:xfrm>
            <a:custGeom>
              <a:avLst/>
              <a:gdLst/>
              <a:ahLst/>
              <a:cxnLst/>
              <a:rect l="l" t="t" r="r" b="b"/>
              <a:pathLst>
                <a:path w="335" h="432" extrusionOk="0">
                  <a:moveTo>
                    <a:pt x="162" y="1"/>
                  </a:moveTo>
                  <a:cubicBezTo>
                    <a:pt x="76" y="1"/>
                    <a:pt x="0" y="98"/>
                    <a:pt x="0" y="216"/>
                  </a:cubicBezTo>
                  <a:cubicBezTo>
                    <a:pt x="0" y="335"/>
                    <a:pt x="76" y="431"/>
                    <a:pt x="162" y="431"/>
                  </a:cubicBezTo>
                  <a:cubicBezTo>
                    <a:pt x="259" y="431"/>
                    <a:pt x="334" y="335"/>
                    <a:pt x="334" y="216"/>
                  </a:cubicBezTo>
                  <a:cubicBezTo>
                    <a:pt x="334" y="98"/>
                    <a:pt x="259" y="1"/>
                    <a:pt x="162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750;p36"/>
            <p:cNvSpPr/>
            <p:nvPr/>
          </p:nvSpPr>
          <p:spPr>
            <a:xfrm>
              <a:off x="6421984" y="1126058"/>
              <a:ext cx="19520" cy="24604"/>
            </a:xfrm>
            <a:custGeom>
              <a:avLst/>
              <a:gdLst/>
              <a:ahLst/>
              <a:cxnLst/>
              <a:rect l="l" t="t" r="r" b="b"/>
              <a:pathLst>
                <a:path w="334" h="421" extrusionOk="0">
                  <a:moveTo>
                    <a:pt x="162" y="1"/>
                  </a:moveTo>
                  <a:cubicBezTo>
                    <a:pt x="76" y="1"/>
                    <a:pt x="0" y="87"/>
                    <a:pt x="0" y="205"/>
                  </a:cubicBezTo>
                  <a:cubicBezTo>
                    <a:pt x="0" y="324"/>
                    <a:pt x="76" y="421"/>
                    <a:pt x="162" y="421"/>
                  </a:cubicBezTo>
                  <a:cubicBezTo>
                    <a:pt x="259" y="421"/>
                    <a:pt x="334" y="324"/>
                    <a:pt x="334" y="205"/>
                  </a:cubicBezTo>
                  <a:cubicBezTo>
                    <a:pt x="334" y="87"/>
                    <a:pt x="259" y="1"/>
                    <a:pt x="162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751;p36"/>
            <p:cNvSpPr/>
            <p:nvPr/>
          </p:nvSpPr>
          <p:spPr>
            <a:xfrm>
              <a:off x="6595615" y="1115421"/>
              <a:ext cx="75566" cy="91872"/>
            </a:xfrm>
            <a:custGeom>
              <a:avLst/>
              <a:gdLst/>
              <a:ahLst/>
              <a:cxnLst/>
              <a:rect l="l" t="t" r="r" b="b"/>
              <a:pathLst>
                <a:path w="1293" h="1572" extrusionOk="0">
                  <a:moveTo>
                    <a:pt x="689" y="0"/>
                  </a:moveTo>
                  <a:cubicBezTo>
                    <a:pt x="388" y="0"/>
                    <a:pt x="184" y="613"/>
                    <a:pt x="184" y="613"/>
                  </a:cubicBezTo>
                  <a:cubicBezTo>
                    <a:pt x="1" y="980"/>
                    <a:pt x="76" y="1561"/>
                    <a:pt x="464" y="1572"/>
                  </a:cubicBezTo>
                  <a:cubicBezTo>
                    <a:pt x="851" y="1572"/>
                    <a:pt x="1293" y="484"/>
                    <a:pt x="894" y="97"/>
                  </a:cubicBezTo>
                  <a:cubicBezTo>
                    <a:pt x="822" y="28"/>
                    <a:pt x="753" y="0"/>
                    <a:pt x="689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752;p36"/>
            <p:cNvSpPr/>
            <p:nvPr/>
          </p:nvSpPr>
          <p:spPr>
            <a:xfrm>
              <a:off x="6318132" y="1117817"/>
              <a:ext cx="78722" cy="89475"/>
            </a:xfrm>
            <a:custGeom>
              <a:avLst/>
              <a:gdLst/>
              <a:ahLst/>
              <a:cxnLst/>
              <a:rect l="l" t="t" r="r" b="b"/>
              <a:pathLst>
                <a:path w="1347" h="1531" extrusionOk="0">
                  <a:moveTo>
                    <a:pt x="615" y="0"/>
                  </a:moveTo>
                  <a:cubicBezTo>
                    <a:pt x="556" y="0"/>
                    <a:pt x="488" y="31"/>
                    <a:pt x="410" y="109"/>
                  </a:cubicBezTo>
                  <a:cubicBezTo>
                    <a:pt x="1" y="508"/>
                    <a:pt x="571" y="1531"/>
                    <a:pt x="959" y="1531"/>
                  </a:cubicBezTo>
                  <a:cubicBezTo>
                    <a:pt x="1346" y="1520"/>
                    <a:pt x="1131" y="895"/>
                    <a:pt x="948" y="529"/>
                  </a:cubicBezTo>
                  <a:cubicBezTo>
                    <a:pt x="948" y="529"/>
                    <a:pt x="858" y="0"/>
                    <a:pt x="615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753;p36"/>
            <p:cNvSpPr/>
            <p:nvPr/>
          </p:nvSpPr>
          <p:spPr>
            <a:xfrm>
              <a:off x="6393522" y="1074745"/>
              <a:ext cx="59904" cy="22033"/>
            </a:xfrm>
            <a:custGeom>
              <a:avLst/>
              <a:gdLst/>
              <a:ahLst/>
              <a:cxnLst/>
              <a:rect l="l" t="t" r="r" b="b"/>
              <a:pathLst>
                <a:path w="1025" h="377" extrusionOk="0">
                  <a:moveTo>
                    <a:pt x="523" y="0"/>
                  </a:moveTo>
                  <a:cubicBezTo>
                    <a:pt x="390" y="0"/>
                    <a:pt x="209" y="54"/>
                    <a:pt x="46" y="287"/>
                  </a:cubicBezTo>
                  <a:cubicBezTo>
                    <a:pt x="1" y="351"/>
                    <a:pt x="53" y="377"/>
                    <a:pt x="147" y="377"/>
                  </a:cubicBezTo>
                  <a:cubicBezTo>
                    <a:pt x="414" y="377"/>
                    <a:pt x="1024" y="167"/>
                    <a:pt x="713" y="39"/>
                  </a:cubicBezTo>
                  <a:cubicBezTo>
                    <a:pt x="713" y="39"/>
                    <a:pt x="636" y="0"/>
                    <a:pt x="523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754;p36"/>
            <p:cNvSpPr/>
            <p:nvPr/>
          </p:nvSpPr>
          <p:spPr>
            <a:xfrm>
              <a:off x="6520342" y="1080356"/>
              <a:ext cx="60371" cy="21565"/>
            </a:xfrm>
            <a:custGeom>
              <a:avLst/>
              <a:gdLst/>
              <a:ahLst/>
              <a:cxnLst/>
              <a:rect l="l" t="t" r="r" b="b"/>
              <a:pathLst>
                <a:path w="1033" h="369" extrusionOk="0">
                  <a:moveTo>
                    <a:pt x="508" y="0"/>
                  </a:moveTo>
                  <a:cubicBezTo>
                    <a:pt x="391" y="0"/>
                    <a:pt x="309" y="40"/>
                    <a:pt x="309" y="40"/>
                  </a:cubicBezTo>
                  <a:cubicBezTo>
                    <a:pt x="0" y="166"/>
                    <a:pt x="605" y="369"/>
                    <a:pt x="878" y="369"/>
                  </a:cubicBezTo>
                  <a:cubicBezTo>
                    <a:pt x="977" y="369"/>
                    <a:pt x="1033" y="342"/>
                    <a:pt x="987" y="277"/>
                  </a:cubicBezTo>
                  <a:cubicBezTo>
                    <a:pt x="826" y="52"/>
                    <a:pt x="644" y="0"/>
                    <a:pt x="508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755;p36"/>
            <p:cNvSpPr/>
            <p:nvPr/>
          </p:nvSpPr>
          <p:spPr>
            <a:xfrm>
              <a:off x="6464763" y="1201974"/>
              <a:ext cx="59845" cy="39507"/>
            </a:xfrm>
            <a:custGeom>
              <a:avLst/>
              <a:gdLst/>
              <a:ahLst/>
              <a:cxnLst/>
              <a:rect l="l" t="t" r="r" b="b"/>
              <a:pathLst>
                <a:path w="1024" h="676" extrusionOk="0">
                  <a:moveTo>
                    <a:pt x="881" y="1"/>
                  </a:moveTo>
                  <a:cubicBezTo>
                    <a:pt x="597" y="1"/>
                    <a:pt x="0" y="101"/>
                    <a:pt x="0" y="101"/>
                  </a:cubicBezTo>
                  <a:cubicBezTo>
                    <a:pt x="0" y="101"/>
                    <a:pt x="129" y="607"/>
                    <a:pt x="517" y="672"/>
                  </a:cubicBezTo>
                  <a:cubicBezTo>
                    <a:pt x="531" y="674"/>
                    <a:pt x="545" y="675"/>
                    <a:pt x="559" y="675"/>
                  </a:cubicBezTo>
                  <a:cubicBezTo>
                    <a:pt x="913" y="675"/>
                    <a:pt x="1023" y="26"/>
                    <a:pt x="1023" y="26"/>
                  </a:cubicBezTo>
                  <a:cubicBezTo>
                    <a:pt x="1009" y="8"/>
                    <a:pt x="956" y="1"/>
                    <a:pt x="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756;p36"/>
            <p:cNvSpPr/>
            <p:nvPr/>
          </p:nvSpPr>
          <p:spPr>
            <a:xfrm>
              <a:off x="6473530" y="1138681"/>
              <a:ext cx="34715" cy="49735"/>
            </a:xfrm>
            <a:custGeom>
              <a:avLst/>
              <a:gdLst/>
              <a:ahLst/>
              <a:cxnLst/>
              <a:rect l="l" t="t" r="r" b="b"/>
              <a:pathLst>
                <a:path w="594" h="851" extrusionOk="0">
                  <a:moveTo>
                    <a:pt x="464" y="0"/>
                  </a:moveTo>
                  <a:cubicBezTo>
                    <a:pt x="485" y="248"/>
                    <a:pt x="485" y="495"/>
                    <a:pt x="464" y="743"/>
                  </a:cubicBezTo>
                  <a:cubicBezTo>
                    <a:pt x="324" y="743"/>
                    <a:pt x="173" y="711"/>
                    <a:pt x="44" y="646"/>
                  </a:cubicBezTo>
                  <a:lnTo>
                    <a:pt x="1" y="743"/>
                  </a:lnTo>
                  <a:cubicBezTo>
                    <a:pt x="141" y="797"/>
                    <a:pt x="281" y="840"/>
                    <a:pt x="432" y="851"/>
                  </a:cubicBezTo>
                  <a:cubicBezTo>
                    <a:pt x="496" y="851"/>
                    <a:pt x="539" y="829"/>
                    <a:pt x="550" y="808"/>
                  </a:cubicBezTo>
                  <a:cubicBezTo>
                    <a:pt x="593" y="711"/>
                    <a:pt x="572" y="162"/>
                    <a:pt x="561" y="0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757;p36"/>
            <p:cNvSpPr/>
            <p:nvPr/>
          </p:nvSpPr>
          <p:spPr>
            <a:xfrm>
              <a:off x="6354016" y="1139265"/>
              <a:ext cx="17650" cy="49150"/>
            </a:xfrm>
            <a:custGeom>
              <a:avLst/>
              <a:gdLst/>
              <a:ahLst/>
              <a:cxnLst/>
              <a:rect l="l" t="t" r="r" b="b"/>
              <a:pathLst>
                <a:path w="302" h="841" extrusionOk="0">
                  <a:moveTo>
                    <a:pt x="43" y="1"/>
                  </a:moveTo>
                  <a:lnTo>
                    <a:pt x="0" y="98"/>
                  </a:lnTo>
                  <a:cubicBezTo>
                    <a:pt x="0" y="98"/>
                    <a:pt x="194" y="195"/>
                    <a:pt x="162" y="841"/>
                  </a:cubicBezTo>
                  <a:lnTo>
                    <a:pt x="259" y="841"/>
                  </a:lnTo>
                  <a:cubicBezTo>
                    <a:pt x="302" y="119"/>
                    <a:pt x="65" y="12"/>
                    <a:pt x="43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758;p36"/>
            <p:cNvSpPr/>
            <p:nvPr/>
          </p:nvSpPr>
          <p:spPr>
            <a:xfrm>
              <a:off x="6612621" y="1135525"/>
              <a:ext cx="30273" cy="47864"/>
            </a:xfrm>
            <a:custGeom>
              <a:avLst/>
              <a:gdLst/>
              <a:ahLst/>
              <a:cxnLst/>
              <a:rect l="l" t="t" r="r" b="b"/>
              <a:pathLst>
                <a:path w="518" h="819" extrusionOk="0">
                  <a:moveTo>
                    <a:pt x="485" y="0"/>
                  </a:moveTo>
                  <a:cubicBezTo>
                    <a:pt x="485" y="0"/>
                    <a:pt x="0" y="173"/>
                    <a:pt x="87" y="819"/>
                  </a:cubicBezTo>
                  <a:lnTo>
                    <a:pt x="183" y="808"/>
                  </a:lnTo>
                  <a:cubicBezTo>
                    <a:pt x="119" y="237"/>
                    <a:pt x="506" y="97"/>
                    <a:pt x="517" y="97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759;p36"/>
            <p:cNvSpPr/>
            <p:nvPr/>
          </p:nvSpPr>
          <p:spPr>
            <a:xfrm>
              <a:off x="6435834" y="1260708"/>
              <a:ext cx="144762" cy="45410"/>
            </a:xfrm>
            <a:custGeom>
              <a:avLst/>
              <a:gdLst/>
              <a:ahLst/>
              <a:cxnLst/>
              <a:rect l="l" t="t" r="r" b="b"/>
              <a:pathLst>
                <a:path w="2477" h="777" extrusionOk="0">
                  <a:moveTo>
                    <a:pt x="2412" y="1"/>
                  </a:moveTo>
                  <a:cubicBezTo>
                    <a:pt x="1910" y="526"/>
                    <a:pt x="1394" y="674"/>
                    <a:pt x="972" y="674"/>
                  </a:cubicBezTo>
                  <a:cubicBezTo>
                    <a:pt x="453" y="674"/>
                    <a:pt x="78" y="449"/>
                    <a:pt x="54" y="431"/>
                  </a:cubicBezTo>
                  <a:lnTo>
                    <a:pt x="0" y="518"/>
                  </a:lnTo>
                  <a:cubicBezTo>
                    <a:pt x="301" y="679"/>
                    <a:pt x="635" y="765"/>
                    <a:pt x="980" y="776"/>
                  </a:cubicBezTo>
                  <a:cubicBezTo>
                    <a:pt x="1421" y="776"/>
                    <a:pt x="1970" y="625"/>
                    <a:pt x="2476" y="76"/>
                  </a:cubicBezTo>
                  <a:lnTo>
                    <a:pt x="2412" y="1"/>
                  </a:ln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760;p36"/>
            <p:cNvSpPr/>
            <p:nvPr/>
          </p:nvSpPr>
          <p:spPr>
            <a:xfrm>
              <a:off x="6038137" y="2725966"/>
              <a:ext cx="984815" cy="1223494"/>
            </a:xfrm>
            <a:custGeom>
              <a:avLst/>
              <a:gdLst/>
              <a:ahLst/>
              <a:cxnLst/>
              <a:rect l="l" t="t" r="r" b="b"/>
              <a:pathLst>
                <a:path w="16851" h="20935" extrusionOk="0">
                  <a:moveTo>
                    <a:pt x="14967" y="0"/>
                  </a:moveTo>
                  <a:cubicBezTo>
                    <a:pt x="11426" y="0"/>
                    <a:pt x="1" y="3256"/>
                    <a:pt x="1" y="3256"/>
                  </a:cubicBezTo>
                  <a:lnTo>
                    <a:pt x="1" y="20934"/>
                  </a:lnTo>
                  <a:lnTo>
                    <a:pt x="16850" y="20934"/>
                  </a:lnTo>
                  <a:cubicBezTo>
                    <a:pt x="16850" y="20934"/>
                    <a:pt x="16140" y="1974"/>
                    <a:pt x="16000" y="349"/>
                  </a:cubicBezTo>
                  <a:cubicBezTo>
                    <a:pt x="15980" y="104"/>
                    <a:pt x="15599" y="0"/>
                    <a:pt x="14967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761;p36"/>
            <p:cNvSpPr/>
            <p:nvPr/>
          </p:nvSpPr>
          <p:spPr>
            <a:xfrm>
              <a:off x="6298028" y="1416748"/>
              <a:ext cx="169308" cy="252413"/>
            </a:xfrm>
            <a:custGeom>
              <a:avLst/>
              <a:gdLst/>
              <a:ahLst/>
              <a:cxnLst/>
              <a:rect l="l" t="t" r="r" b="b"/>
              <a:pathLst>
                <a:path w="2897" h="4319" extrusionOk="0">
                  <a:moveTo>
                    <a:pt x="97" y="1"/>
                  </a:moveTo>
                  <a:lnTo>
                    <a:pt x="0" y="12"/>
                  </a:lnTo>
                  <a:cubicBezTo>
                    <a:pt x="65" y="432"/>
                    <a:pt x="625" y="4103"/>
                    <a:pt x="1271" y="4308"/>
                  </a:cubicBezTo>
                  <a:cubicBezTo>
                    <a:pt x="1292" y="4318"/>
                    <a:pt x="1314" y="4318"/>
                    <a:pt x="1335" y="4318"/>
                  </a:cubicBezTo>
                  <a:cubicBezTo>
                    <a:pt x="1400" y="4318"/>
                    <a:pt x="1464" y="4275"/>
                    <a:pt x="1507" y="4221"/>
                  </a:cubicBezTo>
                  <a:cubicBezTo>
                    <a:pt x="1844" y="3875"/>
                    <a:pt x="2132" y="3692"/>
                    <a:pt x="2364" y="3692"/>
                  </a:cubicBezTo>
                  <a:cubicBezTo>
                    <a:pt x="2399" y="3692"/>
                    <a:pt x="2433" y="3696"/>
                    <a:pt x="2466" y="3705"/>
                  </a:cubicBezTo>
                  <a:cubicBezTo>
                    <a:pt x="2627" y="3758"/>
                    <a:pt x="2746" y="3877"/>
                    <a:pt x="2799" y="4038"/>
                  </a:cubicBezTo>
                  <a:lnTo>
                    <a:pt x="2896" y="4017"/>
                  </a:lnTo>
                  <a:cubicBezTo>
                    <a:pt x="2832" y="3823"/>
                    <a:pt x="2681" y="3672"/>
                    <a:pt x="2487" y="3608"/>
                  </a:cubicBezTo>
                  <a:cubicBezTo>
                    <a:pt x="2451" y="3599"/>
                    <a:pt x="2413" y="3595"/>
                    <a:pt x="2374" y="3595"/>
                  </a:cubicBezTo>
                  <a:cubicBezTo>
                    <a:pt x="2113" y="3595"/>
                    <a:pt x="1797" y="3782"/>
                    <a:pt x="1432" y="4157"/>
                  </a:cubicBezTo>
                  <a:cubicBezTo>
                    <a:pt x="1397" y="4206"/>
                    <a:pt x="1367" y="4218"/>
                    <a:pt x="1341" y="4218"/>
                  </a:cubicBezTo>
                  <a:cubicBezTo>
                    <a:pt x="1327" y="4218"/>
                    <a:pt x="1314" y="4214"/>
                    <a:pt x="1303" y="4211"/>
                  </a:cubicBezTo>
                  <a:cubicBezTo>
                    <a:pt x="808" y="4060"/>
                    <a:pt x="269" y="1121"/>
                    <a:pt x="97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762;p36"/>
            <p:cNvSpPr/>
            <p:nvPr/>
          </p:nvSpPr>
          <p:spPr>
            <a:xfrm>
              <a:off x="6544011" y="1416748"/>
              <a:ext cx="169366" cy="252413"/>
            </a:xfrm>
            <a:custGeom>
              <a:avLst/>
              <a:gdLst/>
              <a:ahLst/>
              <a:cxnLst/>
              <a:rect l="l" t="t" r="r" b="b"/>
              <a:pathLst>
                <a:path w="2898" h="4319" extrusionOk="0">
                  <a:moveTo>
                    <a:pt x="2800" y="1"/>
                  </a:moveTo>
                  <a:cubicBezTo>
                    <a:pt x="2639" y="1131"/>
                    <a:pt x="2090" y="4071"/>
                    <a:pt x="1594" y="4221"/>
                  </a:cubicBezTo>
                  <a:cubicBezTo>
                    <a:pt x="1588" y="4225"/>
                    <a:pt x="1579" y="4227"/>
                    <a:pt x="1568" y="4227"/>
                  </a:cubicBezTo>
                  <a:cubicBezTo>
                    <a:pt x="1541" y="4227"/>
                    <a:pt x="1500" y="4213"/>
                    <a:pt x="1454" y="4168"/>
                  </a:cubicBezTo>
                  <a:cubicBezTo>
                    <a:pt x="1099" y="3793"/>
                    <a:pt x="784" y="3606"/>
                    <a:pt x="516" y="3606"/>
                  </a:cubicBezTo>
                  <a:cubicBezTo>
                    <a:pt x="476" y="3606"/>
                    <a:pt x="437" y="3610"/>
                    <a:pt x="399" y="3619"/>
                  </a:cubicBezTo>
                  <a:cubicBezTo>
                    <a:pt x="216" y="3672"/>
                    <a:pt x="65" y="3823"/>
                    <a:pt x="1" y="4017"/>
                  </a:cubicBezTo>
                  <a:lnTo>
                    <a:pt x="98" y="4049"/>
                  </a:lnTo>
                  <a:cubicBezTo>
                    <a:pt x="152" y="3888"/>
                    <a:pt x="270" y="3758"/>
                    <a:pt x="432" y="3705"/>
                  </a:cubicBezTo>
                  <a:cubicBezTo>
                    <a:pt x="460" y="3698"/>
                    <a:pt x="489" y="3695"/>
                    <a:pt x="520" y="3695"/>
                  </a:cubicBezTo>
                  <a:cubicBezTo>
                    <a:pt x="748" y="3695"/>
                    <a:pt x="1048" y="3872"/>
                    <a:pt x="1390" y="4232"/>
                  </a:cubicBezTo>
                  <a:cubicBezTo>
                    <a:pt x="1433" y="4286"/>
                    <a:pt x="1497" y="4318"/>
                    <a:pt x="1573" y="4318"/>
                  </a:cubicBezTo>
                  <a:lnTo>
                    <a:pt x="1627" y="4318"/>
                  </a:lnTo>
                  <a:cubicBezTo>
                    <a:pt x="2273" y="4114"/>
                    <a:pt x="2832" y="442"/>
                    <a:pt x="2897" y="22"/>
                  </a:cubicBezTo>
                  <a:lnTo>
                    <a:pt x="2800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763;p36"/>
            <p:cNvSpPr/>
            <p:nvPr/>
          </p:nvSpPr>
          <p:spPr>
            <a:xfrm>
              <a:off x="6734064" y="3987963"/>
              <a:ext cx="107008" cy="525924"/>
            </a:xfrm>
            <a:custGeom>
              <a:avLst/>
              <a:gdLst/>
              <a:ahLst/>
              <a:cxnLst/>
              <a:rect l="l" t="t" r="r" b="b"/>
              <a:pathLst>
                <a:path w="1831" h="8999" extrusionOk="0">
                  <a:moveTo>
                    <a:pt x="1745" y="0"/>
                  </a:moveTo>
                  <a:cubicBezTo>
                    <a:pt x="1606" y="0"/>
                    <a:pt x="1282" y="101"/>
                    <a:pt x="679" y="772"/>
                  </a:cubicBezTo>
                  <a:cubicBezTo>
                    <a:pt x="0" y="1526"/>
                    <a:pt x="54" y="7286"/>
                    <a:pt x="270" y="8040"/>
                  </a:cubicBezTo>
                  <a:cubicBezTo>
                    <a:pt x="496" y="8804"/>
                    <a:pt x="1465" y="8998"/>
                    <a:pt x="1465" y="8998"/>
                  </a:cubicBezTo>
                  <a:cubicBezTo>
                    <a:pt x="1217" y="8772"/>
                    <a:pt x="1045" y="8481"/>
                    <a:pt x="969" y="8158"/>
                  </a:cubicBezTo>
                  <a:cubicBezTo>
                    <a:pt x="872" y="7491"/>
                    <a:pt x="1831" y="19"/>
                    <a:pt x="1831" y="19"/>
                  </a:cubicBezTo>
                  <a:cubicBezTo>
                    <a:pt x="1831" y="19"/>
                    <a:pt x="1805" y="0"/>
                    <a:pt x="1745" y="0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764;p36"/>
            <p:cNvSpPr/>
            <p:nvPr/>
          </p:nvSpPr>
          <p:spPr>
            <a:xfrm>
              <a:off x="6416958" y="3996554"/>
              <a:ext cx="101339" cy="472157"/>
            </a:xfrm>
            <a:custGeom>
              <a:avLst/>
              <a:gdLst/>
              <a:ahLst/>
              <a:cxnLst/>
              <a:rect l="l" t="t" r="r" b="b"/>
              <a:pathLst>
                <a:path w="1734" h="8079" extrusionOk="0">
                  <a:moveTo>
                    <a:pt x="1529" y="1"/>
                  </a:moveTo>
                  <a:lnTo>
                    <a:pt x="1529" y="1"/>
                  </a:lnTo>
                  <a:cubicBezTo>
                    <a:pt x="1529" y="1"/>
                    <a:pt x="506" y="281"/>
                    <a:pt x="248" y="1519"/>
                  </a:cubicBezTo>
                  <a:cubicBezTo>
                    <a:pt x="0" y="2746"/>
                    <a:pt x="323" y="6945"/>
                    <a:pt x="280" y="7548"/>
                  </a:cubicBezTo>
                  <a:cubicBezTo>
                    <a:pt x="237" y="8031"/>
                    <a:pt x="717" y="8079"/>
                    <a:pt x="911" y="8079"/>
                  </a:cubicBezTo>
                  <a:cubicBezTo>
                    <a:pt x="960" y="8079"/>
                    <a:pt x="991" y="8076"/>
                    <a:pt x="991" y="8076"/>
                  </a:cubicBezTo>
                  <a:cubicBezTo>
                    <a:pt x="991" y="8076"/>
                    <a:pt x="1733" y="808"/>
                    <a:pt x="1529" y="1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765;p36"/>
            <p:cNvSpPr/>
            <p:nvPr/>
          </p:nvSpPr>
          <p:spPr>
            <a:xfrm>
              <a:off x="6528290" y="1290280"/>
              <a:ext cx="107008" cy="124716"/>
            </a:xfrm>
            <a:custGeom>
              <a:avLst/>
              <a:gdLst/>
              <a:ahLst/>
              <a:cxnLst/>
              <a:rect l="l" t="t" r="r" b="b"/>
              <a:pathLst>
                <a:path w="1831" h="2134" extrusionOk="0">
                  <a:moveTo>
                    <a:pt x="561" y="1"/>
                  </a:moveTo>
                  <a:lnTo>
                    <a:pt x="561" y="1"/>
                  </a:lnTo>
                  <a:cubicBezTo>
                    <a:pt x="560" y="1"/>
                    <a:pt x="1" y="1422"/>
                    <a:pt x="647" y="1960"/>
                  </a:cubicBezTo>
                  <a:cubicBezTo>
                    <a:pt x="812" y="2097"/>
                    <a:pt x="1070" y="2134"/>
                    <a:pt x="1302" y="2134"/>
                  </a:cubicBezTo>
                  <a:cubicBezTo>
                    <a:pt x="1585" y="2134"/>
                    <a:pt x="1831" y="2079"/>
                    <a:pt x="1831" y="2079"/>
                  </a:cubicBezTo>
                  <a:cubicBezTo>
                    <a:pt x="1831" y="2079"/>
                    <a:pt x="894" y="1799"/>
                    <a:pt x="668" y="1454"/>
                  </a:cubicBezTo>
                  <a:cubicBezTo>
                    <a:pt x="528" y="1228"/>
                    <a:pt x="561" y="1"/>
                    <a:pt x="561" y="1"/>
                  </a:cubicBezTo>
                  <a:close/>
                </a:path>
              </a:pathLst>
            </a:custGeom>
            <a:solidFill>
              <a:srgbClr val="EF9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766;p36"/>
            <p:cNvSpPr/>
            <p:nvPr/>
          </p:nvSpPr>
          <p:spPr>
            <a:xfrm>
              <a:off x="5894575" y="1419850"/>
              <a:ext cx="1217709" cy="2242030"/>
            </a:xfrm>
            <a:custGeom>
              <a:avLst/>
              <a:gdLst/>
              <a:ahLst/>
              <a:cxnLst/>
              <a:rect l="l" t="t" r="r" b="b"/>
              <a:pathLst>
                <a:path w="20318" h="38363" extrusionOk="0">
                  <a:moveTo>
                    <a:pt x="14220" y="1"/>
                  </a:moveTo>
                  <a:cubicBezTo>
                    <a:pt x="14153" y="1"/>
                    <a:pt x="14116" y="2"/>
                    <a:pt x="14116" y="2"/>
                  </a:cubicBezTo>
                  <a:cubicBezTo>
                    <a:pt x="14116" y="2"/>
                    <a:pt x="11486" y="10890"/>
                    <a:pt x="10672" y="10890"/>
                  </a:cubicBezTo>
                  <a:cubicBezTo>
                    <a:pt x="10664" y="10890"/>
                    <a:pt x="10656" y="10889"/>
                    <a:pt x="10649" y="10887"/>
                  </a:cubicBezTo>
                  <a:cubicBezTo>
                    <a:pt x="9852" y="10661"/>
                    <a:pt x="4749" y="131"/>
                    <a:pt x="4749" y="131"/>
                  </a:cubicBezTo>
                  <a:cubicBezTo>
                    <a:pt x="4749" y="131"/>
                    <a:pt x="399" y="1832"/>
                    <a:pt x="356" y="4222"/>
                  </a:cubicBezTo>
                  <a:cubicBezTo>
                    <a:pt x="302" y="6612"/>
                    <a:pt x="3274" y="12502"/>
                    <a:pt x="2423" y="14612"/>
                  </a:cubicBezTo>
                  <a:cubicBezTo>
                    <a:pt x="1572" y="16722"/>
                    <a:pt x="1" y="36544"/>
                    <a:pt x="410" y="37717"/>
                  </a:cubicBezTo>
                  <a:cubicBezTo>
                    <a:pt x="576" y="38207"/>
                    <a:pt x="2147" y="38363"/>
                    <a:pt x="3962" y="38363"/>
                  </a:cubicBezTo>
                  <a:cubicBezTo>
                    <a:pt x="6498" y="38363"/>
                    <a:pt x="9510" y="38058"/>
                    <a:pt x="9830" y="37932"/>
                  </a:cubicBezTo>
                  <a:cubicBezTo>
                    <a:pt x="10369" y="37706"/>
                    <a:pt x="10466" y="34315"/>
                    <a:pt x="10466" y="34315"/>
                  </a:cubicBezTo>
                  <a:cubicBezTo>
                    <a:pt x="10466" y="34315"/>
                    <a:pt x="11036" y="37889"/>
                    <a:pt x="11187" y="37932"/>
                  </a:cubicBezTo>
                  <a:cubicBezTo>
                    <a:pt x="11196" y="37934"/>
                    <a:pt x="11238" y="37935"/>
                    <a:pt x="11308" y="37935"/>
                  </a:cubicBezTo>
                  <a:cubicBezTo>
                    <a:pt x="12388" y="37935"/>
                    <a:pt x="20188" y="37717"/>
                    <a:pt x="20188" y="37717"/>
                  </a:cubicBezTo>
                  <a:cubicBezTo>
                    <a:pt x="20317" y="19295"/>
                    <a:pt x="18293" y="16195"/>
                    <a:pt x="17938" y="15236"/>
                  </a:cubicBezTo>
                  <a:cubicBezTo>
                    <a:pt x="17593" y="14268"/>
                    <a:pt x="20220" y="4825"/>
                    <a:pt x="19240" y="2349"/>
                  </a:cubicBezTo>
                  <a:cubicBezTo>
                    <a:pt x="18353" y="107"/>
                    <a:pt x="14871" y="1"/>
                    <a:pt x="14220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767;p36"/>
            <p:cNvSpPr/>
            <p:nvPr/>
          </p:nvSpPr>
          <p:spPr>
            <a:xfrm>
              <a:off x="6167761" y="1706211"/>
              <a:ext cx="684011" cy="738129"/>
            </a:xfrm>
            <a:custGeom>
              <a:avLst/>
              <a:gdLst/>
              <a:ahLst/>
              <a:cxnLst/>
              <a:rect l="l" t="t" r="r" b="b"/>
              <a:pathLst>
                <a:path w="11704" h="12630" extrusionOk="0">
                  <a:moveTo>
                    <a:pt x="8000" y="1"/>
                  </a:moveTo>
                  <a:lnTo>
                    <a:pt x="0" y="2789"/>
                  </a:lnTo>
                  <a:lnTo>
                    <a:pt x="3672" y="12630"/>
                  </a:lnTo>
                  <a:cubicBezTo>
                    <a:pt x="3672" y="12630"/>
                    <a:pt x="11499" y="9981"/>
                    <a:pt x="11607" y="9669"/>
                  </a:cubicBezTo>
                  <a:cubicBezTo>
                    <a:pt x="11704" y="9368"/>
                    <a:pt x="8000" y="1"/>
                    <a:pt x="8000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768;p36"/>
            <p:cNvSpPr/>
            <p:nvPr/>
          </p:nvSpPr>
          <p:spPr>
            <a:xfrm>
              <a:off x="6274827" y="908127"/>
              <a:ext cx="396357" cy="210451"/>
            </a:xfrm>
            <a:custGeom>
              <a:avLst/>
              <a:gdLst/>
              <a:ahLst/>
              <a:cxnLst/>
              <a:rect l="l" t="t" r="r" b="b"/>
              <a:pathLst>
                <a:path w="6782" h="3601" extrusionOk="0">
                  <a:moveTo>
                    <a:pt x="3875" y="1"/>
                  </a:moveTo>
                  <a:cubicBezTo>
                    <a:pt x="1273" y="1"/>
                    <a:pt x="1" y="2233"/>
                    <a:pt x="1474" y="3601"/>
                  </a:cubicBezTo>
                  <a:cubicBezTo>
                    <a:pt x="1474" y="3601"/>
                    <a:pt x="1700" y="1038"/>
                    <a:pt x="2970" y="791"/>
                  </a:cubicBezTo>
                  <a:cubicBezTo>
                    <a:pt x="3025" y="780"/>
                    <a:pt x="3077" y="776"/>
                    <a:pt x="3127" y="776"/>
                  </a:cubicBezTo>
                  <a:cubicBezTo>
                    <a:pt x="4231" y="776"/>
                    <a:pt x="4328" y="3139"/>
                    <a:pt x="6027" y="3139"/>
                  </a:cubicBezTo>
                  <a:cubicBezTo>
                    <a:pt x="6049" y="3139"/>
                    <a:pt x="6070" y="3138"/>
                    <a:pt x="6093" y="3138"/>
                  </a:cubicBezTo>
                  <a:cubicBezTo>
                    <a:pt x="6093" y="3138"/>
                    <a:pt x="6782" y="123"/>
                    <a:pt x="4058" y="5"/>
                  </a:cubicBezTo>
                  <a:cubicBezTo>
                    <a:pt x="3996" y="2"/>
                    <a:pt x="3935" y="1"/>
                    <a:pt x="3875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769;p36"/>
            <p:cNvSpPr/>
            <p:nvPr/>
          </p:nvSpPr>
          <p:spPr>
            <a:xfrm>
              <a:off x="6421984" y="757347"/>
              <a:ext cx="139093" cy="139736"/>
            </a:xfrm>
            <a:custGeom>
              <a:avLst/>
              <a:gdLst/>
              <a:ahLst/>
              <a:cxnLst/>
              <a:rect l="l" t="t" r="r" b="b"/>
              <a:pathLst>
                <a:path w="2380" h="2391" extrusionOk="0">
                  <a:moveTo>
                    <a:pt x="1195" y="1"/>
                  </a:moveTo>
                  <a:cubicBezTo>
                    <a:pt x="528" y="1"/>
                    <a:pt x="0" y="539"/>
                    <a:pt x="0" y="1196"/>
                  </a:cubicBezTo>
                  <a:cubicBezTo>
                    <a:pt x="0" y="1852"/>
                    <a:pt x="528" y="2391"/>
                    <a:pt x="1195" y="2391"/>
                  </a:cubicBezTo>
                  <a:cubicBezTo>
                    <a:pt x="1852" y="2391"/>
                    <a:pt x="2380" y="1852"/>
                    <a:pt x="2380" y="1196"/>
                  </a:cubicBezTo>
                  <a:cubicBezTo>
                    <a:pt x="2380" y="539"/>
                    <a:pt x="1852" y="1"/>
                    <a:pt x="1195" y="1"/>
                  </a:cubicBezTo>
                  <a:close/>
                </a:path>
              </a:pathLst>
            </a:custGeom>
            <a:solidFill>
              <a:srgbClr val="2F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770;p36"/>
            <p:cNvSpPr/>
            <p:nvPr/>
          </p:nvSpPr>
          <p:spPr>
            <a:xfrm>
              <a:off x="6023058" y="2833791"/>
              <a:ext cx="210802" cy="302089"/>
            </a:xfrm>
            <a:custGeom>
              <a:avLst/>
              <a:gdLst/>
              <a:ahLst/>
              <a:cxnLst/>
              <a:rect l="l" t="t" r="r" b="b"/>
              <a:pathLst>
                <a:path w="3607" h="5169" extrusionOk="0">
                  <a:moveTo>
                    <a:pt x="3521" y="0"/>
                  </a:moveTo>
                  <a:cubicBezTo>
                    <a:pt x="2692" y="1357"/>
                    <a:pt x="452" y="4921"/>
                    <a:pt x="0" y="5082"/>
                  </a:cubicBezTo>
                  <a:lnTo>
                    <a:pt x="32" y="5168"/>
                  </a:lnTo>
                  <a:cubicBezTo>
                    <a:pt x="614" y="4964"/>
                    <a:pt x="3489" y="248"/>
                    <a:pt x="3607" y="54"/>
                  </a:cubicBezTo>
                  <a:lnTo>
                    <a:pt x="3521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771;p36"/>
            <p:cNvSpPr/>
            <p:nvPr/>
          </p:nvSpPr>
          <p:spPr>
            <a:xfrm>
              <a:off x="6815240" y="2833791"/>
              <a:ext cx="210861" cy="302089"/>
            </a:xfrm>
            <a:custGeom>
              <a:avLst/>
              <a:gdLst/>
              <a:ahLst/>
              <a:cxnLst/>
              <a:rect l="l" t="t" r="r" b="b"/>
              <a:pathLst>
                <a:path w="3608" h="5169" extrusionOk="0">
                  <a:moveTo>
                    <a:pt x="86" y="0"/>
                  </a:moveTo>
                  <a:lnTo>
                    <a:pt x="0" y="54"/>
                  </a:lnTo>
                  <a:cubicBezTo>
                    <a:pt x="119" y="248"/>
                    <a:pt x="2993" y="4964"/>
                    <a:pt x="3575" y="5168"/>
                  </a:cubicBezTo>
                  <a:lnTo>
                    <a:pt x="3607" y="5082"/>
                  </a:lnTo>
                  <a:cubicBezTo>
                    <a:pt x="3155" y="4921"/>
                    <a:pt x="915" y="1357"/>
                    <a:pt x="86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772;p36"/>
            <p:cNvSpPr/>
            <p:nvPr/>
          </p:nvSpPr>
          <p:spPr>
            <a:xfrm>
              <a:off x="6533316" y="2409678"/>
              <a:ext cx="16422" cy="1015614"/>
            </a:xfrm>
            <a:custGeom>
              <a:avLst/>
              <a:gdLst/>
              <a:ahLst/>
              <a:cxnLst/>
              <a:rect l="l" t="t" r="r" b="b"/>
              <a:pathLst>
                <a:path w="281" h="17378" extrusionOk="0">
                  <a:moveTo>
                    <a:pt x="184" y="1"/>
                  </a:moveTo>
                  <a:cubicBezTo>
                    <a:pt x="130" y="1971"/>
                    <a:pt x="1" y="17227"/>
                    <a:pt x="1" y="17378"/>
                  </a:cubicBezTo>
                  <a:lnTo>
                    <a:pt x="108" y="17378"/>
                  </a:lnTo>
                  <a:cubicBezTo>
                    <a:pt x="108" y="17227"/>
                    <a:pt x="227" y="1971"/>
                    <a:pt x="28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773;p36"/>
            <p:cNvSpPr/>
            <p:nvPr/>
          </p:nvSpPr>
          <p:spPr>
            <a:xfrm>
              <a:off x="6947962" y="1765998"/>
              <a:ext cx="19578" cy="125242"/>
            </a:xfrm>
            <a:custGeom>
              <a:avLst/>
              <a:gdLst/>
              <a:ahLst/>
              <a:cxnLst/>
              <a:rect l="l" t="t" r="r" b="b"/>
              <a:pathLst>
                <a:path w="335" h="2143" extrusionOk="0">
                  <a:moveTo>
                    <a:pt x="98" y="0"/>
                  </a:moveTo>
                  <a:lnTo>
                    <a:pt x="1" y="11"/>
                  </a:lnTo>
                  <a:cubicBezTo>
                    <a:pt x="1" y="22"/>
                    <a:pt x="162" y="1228"/>
                    <a:pt x="238" y="2143"/>
                  </a:cubicBezTo>
                  <a:lnTo>
                    <a:pt x="335" y="2132"/>
                  </a:lnTo>
                  <a:cubicBezTo>
                    <a:pt x="270" y="1217"/>
                    <a:pt x="98" y="11"/>
                    <a:pt x="98" y="0"/>
                  </a:cubicBezTo>
                  <a:close/>
                </a:path>
              </a:pathLst>
            </a:custGeom>
            <a:solidFill>
              <a:srgbClr val="192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774;p36"/>
            <p:cNvSpPr/>
            <p:nvPr/>
          </p:nvSpPr>
          <p:spPr>
            <a:xfrm>
              <a:off x="6766792" y="1424930"/>
              <a:ext cx="615400" cy="466313"/>
            </a:xfrm>
            <a:custGeom>
              <a:avLst/>
              <a:gdLst/>
              <a:ahLst/>
              <a:cxnLst/>
              <a:rect l="l" t="t" r="r" b="b"/>
              <a:pathLst>
                <a:path w="10530" h="7979" extrusionOk="0">
                  <a:moveTo>
                    <a:pt x="0" y="1"/>
                  </a:moveTo>
                  <a:cubicBezTo>
                    <a:pt x="0" y="1"/>
                    <a:pt x="2466" y="1121"/>
                    <a:pt x="4641" y="1874"/>
                  </a:cubicBezTo>
                  <a:cubicBezTo>
                    <a:pt x="6805" y="2617"/>
                    <a:pt x="8043" y="6181"/>
                    <a:pt x="10530" y="7979"/>
                  </a:cubicBezTo>
                  <a:cubicBezTo>
                    <a:pt x="10530" y="7979"/>
                    <a:pt x="7967" y="141"/>
                    <a:pt x="0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775;p36"/>
            <p:cNvSpPr/>
            <p:nvPr/>
          </p:nvSpPr>
          <p:spPr>
            <a:xfrm>
              <a:off x="6684973" y="1436268"/>
              <a:ext cx="171821" cy="422306"/>
            </a:xfrm>
            <a:custGeom>
              <a:avLst/>
              <a:gdLst/>
              <a:ahLst/>
              <a:cxnLst/>
              <a:rect l="l" t="t" r="r" b="b"/>
              <a:pathLst>
                <a:path w="2940" h="7226" extrusionOk="0">
                  <a:moveTo>
                    <a:pt x="1669" y="1"/>
                  </a:moveTo>
                  <a:lnTo>
                    <a:pt x="1583" y="44"/>
                  </a:lnTo>
                  <a:cubicBezTo>
                    <a:pt x="1594" y="65"/>
                    <a:pt x="2832" y="2800"/>
                    <a:pt x="2585" y="3920"/>
                  </a:cubicBezTo>
                  <a:cubicBezTo>
                    <a:pt x="2337" y="5039"/>
                    <a:pt x="22" y="7128"/>
                    <a:pt x="1" y="7150"/>
                  </a:cubicBezTo>
                  <a:lnTo>
                    <a:pt x="65" y="7225"/>
                  </a:lnTo>
                  <a:cubicBezTo>
                    <a:pt x="162" y="7139"/>
                    <a:pt x="2434" y="5093"/>
                    <a:pt x="2681" y="3941"/>
                  </a:cubicBezTo>
                  <a:cubicBezTo>
                    <a:pt x="2940" y="2789"/>
                    <a:pt x="1723" y="108"/>
                    <a:pt x="166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776;p36"/>
            <p:cNvSpPr/>
            <p:nvPr/>
          </p:nvSpPr>
          <p:spPr>
            <a:xfrm>
              <a:off x="6129365" y="1452631"/>
              <a:ext cx="200166" cy="409039"/>
            </a:xfrm>
            <a:custGeom>
              <a:avLst/>
              <a:gdLst/>
              <a:ahLst/>
              <a:cxnLst/>
              <a:rect l="l" t="t" r="r" b="b"/>
              <a:pathLst>
                <a:path w="3425" h="6999" extrusionOk="0">
                  <a:moveTo>
                    <a:pt x="937" y="1"/>
                  </a:moveTo>
                  <a:cubicBezTo>
                    <a:pt x="894" y="130"/>
                    <a:pt x="1" y="2929"/>
                    <a:pt x="388" y="4038"/>
                  </a:cubicBezTo>
                  <a:cubicBezTo>
                    <a:pt x="765" y="5158"/>
                    <a:pt x="3263" y="6924"/>
                    <a:pt x="3371" y="6999"/>
                  </a:cubicBezTo>
                  <a:lnTo>
                    <a:pt x="3424" y="6913"/>
                  </a:lnTo>
                  <a:cubicBezTo>
                    <a:pt x="3403" y="6891"/>
                    <a:pt x="851" y="5093"/>
                    <a:pt x="485" y="4006"/>
                  </a:cubicBezTo>
                  <a:cubicBezTo>
                    <a:pt x="108" y="2929"/>
                    <a:pt x="1024" y="65"/>
                    <a:pt x="1034" y="33"/>
                  </a:cubicBezTo>
                  <a:lnTo>
                    <a:pt x="93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777;p36"/>
            <p:cNvSpPr/>
            <p:nvPr/>
          </p:nvSpPr>
          <p:spPr>
            <a:xfrm>
              <a:off x="5711563" y="2404652"/>
              <a:ext cx="576418" cy="104612"/>
            </a:xfrm>
            <a:custGeom>
              <a:avLst/>
              <a:gdLst/>
              <a:ahLst/>
              <a:cxnLst/>
              <a:rect l="l" t="t" r="r" b="b"/>
              <a:pathLst>
                <a:path w="9863" h="1790" extrusionOk="0">
                  <a:moveTo>
                    <a:pt x="9024" y="1"/>
                  </a:moveTo>
                  <a:cubicBezTo>
                    <a:pt x="8719" y="1"/>
                    <a:pt x="8386" y="25"/>
                    <a:pt x="8129" y="108"/>
                  </a:cubicBezTo>
                  <a:cubicBezTo>
                    <a:pt x="7483" y="313"/>
                    <a:pt x="1" y="1572"/>
                    <a:pt x="1" y="1572"/>
                  </a:cubicBezTo>
                  <a:cubicBezTo>
                    <a:pt x="187" y="1748"/>
                    <a:pt x="386" y="1789"/>
                    <a:pt x="778" y="1789"/>
                  </a:cubicBezTo>
                  <a:cubicBezTo>
                    <a:pt x="1131" y="1789"/>
                    <a:pt x="1643" y="1755"/>
                    <a:pt x="2445" y="1755"/>
                  </a:cubicBezTo>
                  <a:cubicBezTo>
                    <a:pt x="4124" y="1755"/>
                    <a:pt x="9863" y="54"/>
                    <a:pt x="9863" y="54"/>
                  </a:cubicBezTo>
                  <a:cubicBezTo>
                    <a:pt x="9863" y="54"/>
                    <a:pt x="9473" y="1"/>
                    <a:pt x="9024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778;p36"/>
            <p:cNvSpPr/>
            <p:nvPr/>
          </p:nvSpPr>
          <p:spPr>
            <a:xfrm>
              <a:off x="6973150" y="2310268"/>
              <a:ext cx="191341" cy="1115024"/>
            </a:xfrm>
            <a:custGeom>
              <a:avLst/>
              <a:gdLst/>
              <a:ahLst/>
              <a:cxnLst/>
              <a:rect l="l" t="t" r="r" b="b"/>
              <a:pathLst>
                <a:path w="3274" h="19079" extrusionOk="0">
                  <a:moveTo>
                    <a:pt x="1" y="0"/>
                  </a:moveTo>
                  <a:cubicBezTo>
                    <a:pt x="1" y="1680"/>
                    <a:pt x="108" y="3360"/>
                    <a:pt x="334" y="5018"/>
                  </a:cubicBezTo>
                  <a:cubicBezTo>
                    <a:pt x="700" y="7580"/>
                    <a:pt x="1465" y="17733"/>
                    <a:pt x="2262" y="19079"/>
                  </a:cubicBezTo>
                  <a:cubicBezTo>
                    <a:pt x="2262" y="19079"/>
                    <a:pt x="3274" y="7505"/>
                    <a:pt x="1" y="0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779;p36"/>
            <p:cNvSpPr/>
            <p:nvPr/>
          </p:nvSpPr>
          <p:spPr>
            <a:xfrm>
              <a:off x="6981975" y="1047336"/>
              <a:ext cx="650056" cy="1176038"/>
            </a:xfrm>
            <a:custGeom>
              <a:avLst/>
              <a:gdLst/>
              <a:ahLst/>
              <a:cxnLst/>
              <a:rect l="l" t="t" r="r" b="b"/>
              <a:pathLst>
                <a:path w="11123" h="20123" extrusionOk="0">
                  <a:moveTo>
                    <a:pt x="2050" y="0"/>
                  </a:moveTo>
                  <a:cubicBezTo>
                    <a:pt x="2039" y="0"/>
                    <a:pt x="2027" y="1"/>
                    <a:pt x="2014" y="2"/>
                  </a:cubicBezTo>
                  <a:cubicBezTo>
                    <a:pt x="1346" y="56"/>
                    <a:pt x="560" y="2683"/>
                    <a:pt x="280" y="4082"/>
                  </a:cubicBezTo>
                  <a:cubicBezTo>
                    <a:pt x="0" y="5482"/>
                    <a:pt x="1486" y="19145"/>
                    <a:pt x="1486" y="19145"/>
                  </a:cubicBezTo>
                  <a:cubicBezTo>
                    <a:pt x="1550" y="19750"/>
                    <a:pt x="2380" y="20122"/>
                    <a:pt x="3579" y="20122"/>
                  </a:cubicBezTo>
                  <a:cubicBezTo>
                    <a:pt x="4811" y="20122"/>
                    <a:pt x="6433" y="19729"/>
                    <a:pt x="8011" y="18790"/>
                  </a:cubicBezTo>
                  <a:cubicBezTo>
                    <a:pt x="11122" y="16927"/>
                    <a:pt x="3693" y="7323"/>
                    <a:pt x="3284" y="6225"/>
                  </a:cubicBezTo>
                  <a:cubicBezTo>
                    <a:pt x="2875" y="5127"/>
                    <a:pt x="3995" y="4901"/>
                    <a:pt x="3790" y="3738"/>
                  </a:cubicBezTo>
                  <a:cubicBezTo>
                    <a:pt x="3596" y="2575"/>
                    <a:pt x="1572" y="3587"/>
                    <a:pt x="1486" y="2446"/>
                  </a:cubicBezTo>
                  <a:cubicBezTo>
                    <a:pt x="1391" y="1337"/>
                    <a:pt x="2632" y="0"/>
                    <a:pt x="2050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780;p36"/>
            <p:cNvSpPr/>
            <p:nvPr/>
          </p:nvSpPr>
          <p:spPr>
            <a:xfrm>
              <a:off x="6235086" y="1747121"/>
              <a:ext cx="554386" cy="622413"/>
            </a:xfrm>
            <a:custGeom>
              <a:avLst/>
              <a:gdLst/>
              <a:ahLst/>
              <a:cxnLst/>
              <a:rect l="l" t="t" r="r" b="b"/>
              <a:pathLst>
                <a:path w="9486" h="10650" extrusionOk="0">
                  <a:moveTo>
                    <a:pt x="6073" y="0"/>
                  </a:moveTo>
                  <a:lnTo>
                    <a:pt x="0" y="2197"/>
                  </a:lnTo>
                  <a:cubicBezTo>
                    <a:pt x="0" y="2197"/>
                    <a:pt x="3282" y="10650"/>
                    <a:pt x="3622" y="10650"/>
                  </a:cubicBezTo>
                  <a:cubicBezTo>
                    <a:pt x="3625" y="10650"/>
                    <a:pt x="3627" y="10649"/>
                    <a:pt x="3629" y="10649"/>
                  </a:cubicBezTo>
                  <a:cubicBezTo>
                    <a:pt x="3930" y="10541"/>
                    <a:pt x="9486" y="8226"/>
                    <a:pt x="9486" y="8226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781;p36"/>
            <p:cNvSpPr/>
            <p:nvPr/>
          </p:nvSpPr>
          <p:spPr>
            <a:xfrm>
              <a:off x="6327600" y="1708140"/>
              <a:ext cx="145405" cy="142249"/>
            </a:xfrm>
            <a:custGeom>
              <a:avLst/>
              <a:gdLst/>
              <a:ahLst/>
              <a:cxnLst/>
              <a:rect l="l" t="t" r="r" b="b"/>
              <a:pathLst>
                <a:path w="2488" h="2434" extrusionOk="0">
                  <a:moveTo>
                    <a:pt x="936" y="1"/>
                  </a:moveTo>
                  <a:cubicBezTo>
                    <a:pt x="892" y="1"/>
                    <a:pt x="842" y="11"/>
                    <a:pt x="786" y="32"/>
                  </a:cubicBezTo>
                  <a:cubicBezTo>
                    <a:pt x="334" y="204"/>
                    <a:pt x="43" y="689"/>
                    <a:pt x="592" y="1001"/>
                  </a:cubicBezTo>
                  <a:cubicBezTo>
                    <a:pt x="958" y="1216"/>
                    <a:pt x="0" y="1550"/>
                    <a:pt x="0" y="1550"/>
                  </a:cubicBezTo>
                  <a:lnTo>
                    <a:pt x="280" y="2433"/>
                  </a:lnTo>
                  <a:lnTo>
                    <a:pt x="2487" y="1604"/>
                  </a:lnTo>
                  <a:lnTo>
                    <a:pt x="2121" y="743"/>
                  </a:lnTo>
                  <a:cubicBezTo>
                    <a:pt x="2121" y="743"/>
                    <a:pt x="1714" y="946"/>
                    <a:pt x="1463" y="946"/>
                  </a:cubicBezTo>
                  <a:cubicBezTo>
                    <a:pt x="1354" y="946"/>
                    <a:pt x="1274" y="908"/>
                    <a:pt x="1271" y="797"/>
                  </a:cubicBezTo>
                  <a:cubicBezTo>
                    <a:pt x="1261" y="485"/>
                    <a:pt x="1243" y="1"/>
                    <a:pt x="936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782;p36"/>
            <p:cNvSpPr/>
            <p:nvPr/>
          </p:nvSpPr>
          <p:spPr>
            <a:xfrm>
              <a:off x="6287333" y="1801238"/>
              <a:ext cx="455618" cy="524171"/>
            </a:xfrm>
            <a:custGeom>
              <a:avLst/>
              <a:gdLst/>
              <a:ahLst/>
              <a:cxnLst/>
              <a:rect l="l" t="t" r="r" b="b"/>
              <a:pathLst>
                <a:path w="7796" h="8969" extrusionOk="0">
                  <a:moveTo>
                    <a:pt x="4931" y="0"/>
                  </a:moveTo>
                  <a:lnTo>
                    <a:pt x="0" y="1895"/>
                  </a:lnTo>
                  <a:lnTo>
                    <a:pt x="2929" y="8969"/>
                  </a:lnTo>
                  <a:lnTo>
                    <a:pt x="7795" y="7009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783;p36"/>
            <p:cNvSpPr/>
            <p:nvPr/>
          </p:nvSpPr>
          <p:spPr>
            <a:xfrm>
              <a:off x="6282892" y="1798082"/>
              <a:ext cx="463800" cy="531125"/>
            </a:xfrm>
            <a:custGeom>
              <a:avLst/>
              <a:gdLst/>
              <a:ahLst/>
              <a:cxnLst/>
              <a:rect l="l" t="t" r="r" b="b"/>
              <a:pathLst>
                <a:path w="7936" h="9088" extrusionOk="0">
                  <a:moveTo>
                    <a:pt x="4975" y="119"/>
                  </a:moveTo>
                  <a:lnTo>
                    <a:pt x="7806" y="7042"/>
                  </a:lnTo>
                  <a:lnTo>
                    <a:pt x="3037" y="8958"/>
                  </a:lnTo>
                  <a:lnTo>
                    <a:pt x="141" y="1971"/>
                  </a:lnTo>
                  <a:lnTo>
                    <a:pt x="4975" y="119"/>
                  </a:lnTo>
                  <a:close/>
                  <a:moveTo>
                    <a:pt x="5039" y="0"/>
                  </a:moveTo>
                  <a:lnTo>
                    <a:pt x="1" y="1928"/>
                  </a:lnTo>
                  <a:lnTo>
                    <a:pt x="2983" y="9087"/>
                  </a:lnTo>
                  <a:lnTo>
                    <a:pt x="7893" y="7117"/>
                  </a:lnTo>
                  <a:lnTo>
                    <a:pt x="7936" y="7096"/>
                  </a:lnTo>
                  <a:lnTo>
                    <a:pt x="5039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784;p36"/>
            <p:cNvSpPr/>
            <p:nvPr/>
          </p:nvSpPr>
          <p:spPr>
            <a:xfrm>
              <a:off x="6343321" y="1937116"/>
              <a:ext cx="290109" cy="115833"/>
            </a:xfrm>
            <a:custGeom>
              <a:avLst/>
              <a:gdLst/>
              <a:ahLst/>
              <a:cxnLst/>
              <a:rect l="l" t="t" r="r" b="b"/>
              <a:pathLst>
                <a:path w="4964" h="1982" extrusionOk="0">
                  <a:moveTo>
                    <a:pt x="4931" y="1"/>
                  </a:moveTo>
                  <a:lnTo>
                    <a:pt x="0" y="1885"/>
                  </a:lnTo>
                  <a:lnTo>
                    <a:pt x="43" y="1982"/>
                  </a:lnTo>
                  <a:lnTo>
                    <a:pt x="4964" y="98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785;p36"/>
            <p:cNvSpPr/>
            <p:nvPr/>
          </p:nvSpPr>
          <p:spPr>
            <a:xfrm>
              <a:off x="6327600" y="1894979"/>
              <a:ext cx="288823" cy="120216"/>
            </a:xfrm>
            <a:custGeom>
              <a:avLst/>
              <a:gdLst/>
              <a:ahLst/>
              <a:cxnLst/>
              <a:rect l="l" t="t" r="r" b="b"/>
              <a:pathLst>
                <a:path w="4942" h="2057" extrusionOk="0">
                  <a:moveTo>
                    <a:pt x="4899" y="1"/>
                  </a:moveTo>
                  <a:lnTo>
                    <a:pt x="0" y="1971"/>
                  </a:lnTo>
                  <a:lnTo>
                    <a:pt x="43" y="2057"/>
                  </a:lnTo>
                  <a:lnTo>
                    <a:pt x="4942" y="97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786;p36"/>
            <p:cNvSpPr/>
            <p:nvPr/>
          </p:nvSpPr>
          <p:spPr>
            <a:xfrm>
              <a:off x="6446529" y="1946583"/>
              <a:ext cx="22033" cy="41611"/>
            </a:xfrm>
            <a:custGeom>
              <a:avLst/>
              <a:gdLst/>
              <a:ahLst/>
              <a:cxnLst/>
              <a:rect l="l" t="t" r="r" b="b"/>
              <a:pathLst>
                <a:path w="377" h="712" extrusionOk="0">
                  <a:moveTo>
                    <a:pt x="86" y="0"/>
                  </a:moveTo>
                  <a:lnTo>
                    <a:pt x="0" y="33"/>
                  </a:lnTo>
                  <a:lnTo>
                    <a:pt x="280" y="711"/>
                  </a:lnTo>
                  <a:lnTo>
                    <a:pt x="377" y="67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787;p36"/>
            <p:cNvSpPr/>
            <p:nvPr/>
          </p:nvSpPr>
          <p:spPr>
            <a:xfrm>
              <a:off x="6427010" y="2134708"/>
              <a:ext cx="286953" cy="119632"/>
            </a:xfrm>
            <a:custGeom>
              <a:avLst/>
              <a:gdLst/>
              <a:ahLst/>
              <a:cxnLst/>
              <a:rect l="l" t="t" r="r" b="b"/>
              <a:pathLst>
                <a:path w="4910" h="2047" extrusionOk="0">
                  <a:moveTo>
                    <a:pt x="4878" y="1"/>
                  </a:moveTo>
                  <a:lnTo>
                    <a:pt x="0" y="1949"/>
                  </a:lnTo>
                  <a:lnTo>
                    <a:pt x="33" y="2046"/>
                  </a:lnTo>
                  <a:lnTo>
                    <a:pt x="4910" y="98"/>
                  </a:lnTo>
                  <a:lnTo>
                    <a:pt x="4878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788;p36"/>
            <p:cNvSpPr/>
            <p:nvPr/>
          </p:nvSpPr>
          <p:spPr>
            <a:xfrm>
              <a:off x="6576095" y="2189468"/>
              <a:ext cx="36585" cy="76209"/>
            </a:xfrm>
            <a:custGeom>
              <a:avLst/>
              <a:gdLst/>
              <a:ahLst/>
              <a:cxnLst/>
              <a:rect l="l" t="t" r="r" b="b"/>
              <a:pathLst>
                <a:path w="626" h="1304" extrusionOk="0">
                  <a:moveTo>
                    <a:pt x="98" y="0"/>
                  </a:moveTo>
                  <a:lnTo>
                    <a:pt x="1" y="43"/>
                  </a:lnTo>
                  <a:lnTo>
                    <a:pt x="529" y="1303"/>
                  </a:lnTo>
                  <a:lnTo>
                    <a:pt x="625" y="126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789;p36"/>
            <p:cNvSpPr/>
            <p:nvPr/>
          </p:nvSpPr>
          <p:spPr>
            <a:xfrm>
              <a:off x="6390483" y="1988136"/>
              <a:ext cx="229095" cy="100054"/>
            </a:xfrm>
            <a:custGeom>
              <a:avLst/>
              <a:gdLst/>
              <a:ahLst/>
              <a:cxnLst/>
              <a:rect l="l" t="t" r="r" b="b"/>
              <a:pathLst>
                <a:path w="3920" h="1712" extrusionOk="0">
                  <a:moveTo>
                    <a:pt x="3877" y="0"/>
                  </a:moveTo>
                  <a:lnTo>
                    <a:pt x="1" y="1615"/>
                  </a:lnTo>
                  <a:lnTo>
                    <a:pt x="44" y="1712"/>
                  </a:lnTo>
                  <a:lnTo>
                    <a:pt x="3920" y="97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790;p36"/>
            <p:cNvSpPr/>
            <p:nvPr/>
          </p:nvSpPr>
          <p:spPr>
            <a:xfrm>
              <a:off x="6404977" y="2020805"/>
              <a:ext cx="231608" cy="95086"/>
            </a:xfrm>
            <a:custGeom>
              <a:avLst/>
              <a:gdLst/>
              <a:ahLst/>
              <a:cxnLst/>
              <a:rect l="l" t="t" r="r" b="b"/>
              <a:pathLst>
                <a:path w="3963" h="1627" extrusionOk="0">
                  <a:moveTo>
                    <a:pt x="3919" y="1"/>
                  </a:moveTo>
                  <a:lnTo>
                    <a:pt x="0" y="1530"/>
                  </a:lnTo>
                  <a:lnTo>
                    <a:pt x="44" y="1627"/>
                  </a:lnTo>
                  <a:lnTo>
                    <a:pt x="3963" y="98"/>
                  </a:lnTo>
                  <a:lnTo>
                    <a:pt x="3919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791;p36"/>
            <p:cNvSpPr/>
            <p:nvPr/>
          </p:nvSpPr>
          <p:spPr>
            <a:xfrm>
              <a:off x="6422568" y="2083747"/>
              <a:ext cx="135996" cy="57332"/>
            </a:xfrm>
            <a:custGeom>
              <a:avLst/>
              <a:gdLst/>
              <a:ahLst/>
              <a:cxnLst/>
              <a:rect l="l" t="t" r="r" b="b"/>
              <a:pathLst>
                <a:path w="2327" h="981" extrusionOk="0">
                  <a:moveTo>
                    <a:pt x="2294" y="1"/>
                  </a:moveTo>
                  <a:lnTo>
                    <a:pt x="1" y="883"/>
                  </a:lnTo>
                  <a:lnTo>
                    <a:pt x="44" y="980"/>
                  </a:lnTo>
                  <a:lnTo>
                    <a:pt x="2326" y="87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792;p36"/>
            <p:cNvSpPr/>
            <p:nvPr/>
          </p:nvSpPr>
          <p:spPr>
            <a:xfrm>
              <a:off x="6331983" y="1844660"/>
              <a:ext cx="227224" cy="89417"/>
            </a:xfrm>
            <a:custGeom>
              <a:avLst/>
              <a:gdLst/>
              <a:ahLst/>
              <a:cxnLst/>
              <a:rect l="l" t="t" r="r" b="b"/>
              <a:pathLst>
                <a:path w="3888" h="1530" extrusionOk="0">
                  <a:moveTo>
                    <a:pt x="3855" y="0"/>
                  </a:moveTo>
                  <a:lnTo>
                    <a:pt x="1" y="1443"/>
                  </a:lnTo>
                  <a:lnTo>
                    <a:pt x="33" y="1529"/>
                  </a:lnTo>
                  <a:lnTo>
                    <a:pt x="3887" y="97"/>
                  </a:lnTo>
                  <a:lnTo>
                    <a:pt x="3855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793;p36"/>
            <p:cNvSpPr/>
            <p:nvPr/>
          </p:nvSpPr>
          <p:spPr>
            <a:xfrm>
              <a:off x="6415672" y="1898778"/>
              <a:ext cx="100112" cy="41553"/>
            </a:xfrm>
            <a:custGeom>
              <a:avLst/>
              <a:gdLst/>
              <a:ahLst/>
              <a:cxnLst/>
              <a:rect l="l" t="t" r="r" b="b"/>
              <a:pathLst>
                <a:path w="1713" h="711" extrusionOk="0">
                  <a:moveTo>
                    <a:pt x="1680" y="0"/>
                  </a:moveTo>
                  <a:lnTo>
                    <a:pt x="0" y="614"/>
                  </a:lnTo>
                  <a:lnTo>
                    <a:pt x="44" y="711"/>
                  </a:lnTo>
                  <a:lnTo>
                    <a:pt x="1712" y="97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794;p36"/>
            <p:cNvSpPr/>
            <p:nvPr/>
          </p:nvSpPr>
          <p:spPr>
            <a:xfrm>
              <a:off x="6494335" y="2128396"/>
              <a:ext cx="146048" cy="71826"/>
            </a:xfrm>
            <a:custGeom>
              <a:avLst/>
              <a:gdLst/>
              <a:ahLst/>
              <a:cxnLst/>
              <a:rect l="l" t="t" r="r" b="b"/>
              <a:pathLst>
                <a:path w="2499" h="1229" extrusionOk="0">
                  <a:moveTo>
                    <a:pt x="2455" y="1"/>
                  </a:moveTo>
                  <a:lnTo>
                    <a:pt x="0" y="1131"/>
                  </a:lnTo>
                  <a:lnTo>
                    <a:pt x="43" y="1228"/>
                  </a:lnTo>
                  <a:lnTo>
                    <a:pt x="2498" y="87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795;p36"/>
            <p:cNvSpPr/>
            <p:nvPr/>
          </p:nvSpPr>
          <p:spPr>
            <a:xfrm>
              <a:off x="6903955" y="1439131"/>
              <a:ext cx="687167" cy="925028"/>
            </a:xfrm>
            <a:custGeom>
              <a:avLst/>
              <a:gdLst/>
              <a:ahLst/>
              <a:cxnLst/>
              <a:rect l="l" t="t" r="r" b="b"/>
              <a:pathLst>
                <a:path w="11758" h="15828" extrusionOk="0">
                  <a:moveTo>
                    <a:pt x="5271" y="0"/>
                  </a:moveTo>
                  <a:cubicBezTo>
                    <a:pt x="3845" y="0"/>
                    <a:pt x="1583" y="1211"/>
                    <a:pt x="1583" y="1211"/>
                  </a:cubicBezTo>
                  <a:cubicBezTo>
                    <a:pt x="0" y="3171"/>
                    <a:pt x="388" y="10923"/>
                    <a:pt x="3069" y="15111"/>
                  </a:cubicBezTo>
                  <a:cubicBezTo>
                    <a:pt x="3386" y="15601"/>
                    <a:pt x="4202" y="15828"/>
                    <a:pt x="5188" y="15828"/>
                  </a:cubicBezTo>
                  <a:cubicBezTo>
                    <a:pt x="7215" y="15828"/>
                    <a:pt x="9961" y="14870"/>
                    <a:pt x="10584" y="13270"/>
                  </a:cubicBezTo>
                  <a:cubicBezTo>
                    <a:pt x="11757" y="10234"/>
                    <a:pt x="6848" y="113"/>
                    <a:pt x="5427" y="6"/>
                  </a:cubicBezTo>
                  <a:cubicBezTo>
                    <a:pt x="5376" y="2"/>
                    <a:pt x="5324" y="0"/>
                    <a:pt x="5271" y="0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796;p36"/>
            <p:cNvSpPr/>
            <p:nvPr/>
          </p:nvSpPr>
          <p:spPr>
            <a:xfrm>
              <a:off x="6969994" y="1524398"/>
              <a:ext cx="76209" cy="590269"/>
            </a:xfrm>
            <a:custGeom>
              <a:avLst/>
              <a:gdLst/>
              <a:ahLst/>
              <a:cxnLst/>
              <a:rect l="l" t="t" r="r" b="b"/>
              <a:pathLst>
                <a:path w="1304" h="10100" extrusionOk="0">
                  <a:moveTo>
                    <a:pt x="1" y="0"/>
                  </a:moveTo>
                  <a:cubicBezTo>
                    <a:pt x="33" y="355"/>
                    <a:pt x="722" y="8807"/>
                    <a:pt x="1217" y="10099"/>
                  </a:cubicBezTo>
                  <a:lnTo>
                    <a:pt x="1304" y="10067"/>
                  </a:lnTo>
                  <a:cubicBezTo>
                    <a:pt x="819" y="8796"/>
                    <a:pt x="108" y="86"/>
                    <a:pt x="98" y="0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797;p36"/>
            <p:cNvSpPr/>
            <p:nvPr/>
          </p:nvSpPr>
          <p:spPr>
            <a:xfrm>
              <a:off x="7237425" y="1453274"/>
              <a:ext cx="308985" cy="743798"/>
            </a:xfrm>
            <a:custGeom>
              <a:avLst/>
              <a:gdLst/>
              <a:ahLst/>
              <a:cxnLst/>
              <a:rect l="l" t="t" r="r" b="b"/>
              <a:pathLst>
                <a:path w="5287" h="12727" extrusionOk="0">
                  <a:moveTo>
                    <a:pt x="1" y="0"/>
                  </a:moveTo>
                  <a:cubicBezTo>
                    <a:pt x="1" y="1"/>
                    <a:pt x="711" y="1056"/>
                    <a:pt x="1196" y="3876"/>
                  </a:cubicBezTo>
                  <a:cubicBezTo>
                    <a:pt x="1680" y="6697"/>
                    <a:pt x="4555" y="11833"/>
                    <a:pt x="5061" y="12727"/>
                  </a:cubicBezTo>
                  <a:cubicBezTo>
                    <a:pt x="5061" y="12727"/>
                    <a:pt x="5287" y="11521"/>
                    <a:pt x="3952" y="6988"/>
                  </a:cubicBezTo>
                  <a:cubicBezTo>
                    <a:pt x="2606" y="2466"/>
                    <a:pt x="916" y="399"/>
                    <a:pt x="1" y="0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798;p36"/>
            <p:cNvSpPr/>
            <p:nvPr/>
          </p:nvSpPr>
          <p:spPr>
            <a:xfrm>
              <a:off x="5631029" y="2105955"/>
              <a:ext cx="752623" cy="351006"/>
            </a:xfrm>
            <a:custGeom>
              <a:avLst/>
              <a:gdLst/>
              <a:ahLst/>
              <a:cxnLst/>
              <a:rect l="l" t="t" r="r" b="b"/>
              <a:pathLst>
                <a:path w="12878" h="6006" extrusionOk="0">
                  <a:moveTo>
                    <a:pt x="11973" y="0"/>
                  </a:moveTo>
                  <a:cubicBezTo>
                    <a:pt x="11506" y="0"/>
                    <a:pt x="9669" y="1343"/>
                    <a:pt x="9669" y="1343"/>
                  </a:cubicBezTo>
                  <a:cubicBezTo>
                    <a:pt x="8022" y="2140"/>
                    <a:pt x="1" y="1472"/>
                    <a:pt x="54" y="2667"/>
                  </a:cubicBezTo>
                  <a:cubicBezTo>
                    <a:pt x="108" y="3852"/>
                    <a:pt x="1013" y="6005"/>
                    <a:pt x="3780" y="6005"/>
                  </a:cubicBezTo>
                  <a:cubicBezTo>
                    <a:pt x="6547" y="6005"/>
                    <a:pt x="9981" y="3949"/>
                    <a:pt x="10842" y="3496"/>
                  </a:cubicBezTo>
                  <a:cubicBezTo>
                    <a:pt x="11693" y="3034"/>
                    <a:pt x="12436" y="1968"/>
                    <a:pt x="12727" y="1515"/>
                  </a:cubicBezTo>
                  <a:cubicBezTo>
                    <a:pt x="12784" y="1423"/>
                    <a:pt x="12774" y="1385"/>
                    <a:pt x="12720" y="1385"/>
                  </a:cubicBezTo>
                  <a:cubicBezTo>
                    <a:pt x="12477" y="1385"/>
                    <a:pt x="11349" y="2140"/>
                    <a:pt x="11349" y="2140"/>
                  </a:cubicBezTo>
                  <a:cubicBezTo>
                    <a:pt x="11349" y="2140"/>
                    <a:pt x="12877" y="665"/>
                    <a:pt x="12630" y="471"/>
                  </a:cubicBezTo>
                  <a:cubicBezTo>
                    <a:pt x="12609" y="454"/>
                    <a:pt x="12579" y="446"/>
                    <a:pt x="12542" y="446"/>
                  </a:cubicBezTo>
                  <a:cubicBezTo>
                    <a:pt x="12150" y="446"/>
                    <a:pt x="10961" y="1365"/>
                    <a:pt x="10961" y="1365"/>
                  </a:cubicBezTo>
                  <a:cubicBezTo>
                    <a:pt x="10961" y="1365"/>
                    <a:pt x="12371" y="137"/>
                    <a:pt x="12027" y="8"/>
                  </a:cubicBezTo>
                  <a:cubicBezTo>
                    <a:pt x="12012" y="3"/>
                    <a:pt x="11994" y="0"/>
                    <a:pt x="11973" y="0"/>
                  </a:cubicBezTo>
                  <a:close/>
                </a:path>
              </a:pathLst>
            </a:custGeom>
            <a:solidFill>
              <a:srgbClr val="EB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799;p36"/>
            <p:cNvSpPr/>
            <p:nvPr/>
          </p:nvSpPr>
          <p:spPr>
            <a:xfrm>
              <a:off x="5512100" y="1632691"/>
              <a:ext cx="813052" cy="874241"/>
            </a:xfrm>
            <a:custGeom>
              <a:avLst/>
              <a:gdLst/>
              <a:ahLst/>
              <a:cxnLst/>
              <a:rect l="l" t="t" r="r" b="b"/>
              <a:pathLst>
                <a:path w="13912" h="14959" extrusionOk="0">
                  <a:moveTo>
                    <a:pt x="6552" y="1"/>
                  </a:moveTo>
                  <a:cubicBezTo>
                    <a:pt x="6499" y="1"/>
                    <a:pt x="6454" y="21"/>
                    <a:pt x="6418" y="63"/>
                  </a:cubicBezTo>
                  <a:cubicBezTo>
                    <a:pt x="1" y="7471"/>
                    <a:pt x="1960" y="14771"/>
                    <a:pt x="3844" y="14943"/>
                  </a:cubicBezTo>
                  <a:cubicBezTo>
                    <a:pt x="3951" y="14953"/>
                    <a:pt x="4075" y="14958"/>
                    <a:pt x="4212" y="14958"/>
                  </a:cubicBezTo>
                  <a:cubicBezTo>
                    <a:pt x="6492" y="14958"/>
                    <a:pt x="12656" y="13598"/>
                    <a:pt x="13265" y="13263"/>
                  </a:cubicBezTo>
                  <a:cubicBezTo>
                    <a:pt x="13911" y="12908"/>
                    <a:pt x="12210" y="9323"/>
                    <a:pt x="12210" y="9323"/>
                  </a:cubicBezTo>
                  <a:cubicBezTo>
                    <a:pt x="11626" y="7980"/>
                    <a:pt x="7596" y="1"/>
                    <a:pt x="6552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800;p36"/>
            <p:cNvSpPr/>
            <p:nvPr/>
          </p:nvSpPr>
          <p:spPr>
            <a:xfrm>
              <a:off x="5817927" y="2112091"/>
              <a:ext cx="368772" cy="73638"/>
            </a:xfrm>
            <a:custGeom>
              <a:avLst/>
              <a:gdLst/>
              <a:ahLst/>
              <a:cxnLst/>
              <a:rect l="l" t="t" r="r" b="b"/>
              <a:pathLst>
                <a:path w="6310" h="1260" extrusionOk="0">
                  <a:moveTo>
                    <a:pt x="6299" y="0"/>
                  </a:moveTo>
                  <a:cubicBezTo>
                    <a:pt x="6256" y="11"/>
                    <a:pt x="2530" y="592"/>
                    <a:pt x="0" y="1163"/>
                  </a:cubicBezTo>
                  <a:lnTo>
                    <a:pt x="22" y="1260"/>
                  </a:lnTo>
                  <a:cubicBezTo>
                    <a:pt x="2552" y="689"/>
                    <a:pt x="6277" y="118"/>
                    <a:pt x="6309" y="97"/>
                  </a:cubicBezTo>
                  <a:lnTo>
                    <a:pt x="6299" y="0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801;p36"/>
            <p:cNvSpPr/>
            <p:nvPr/>
          </p:nvSpPr>
          <p:spPr>
            <a:xfrm>
              <a:off x="6006052" y="1765355"/>
              <a:ext cx="35299" cy="377597"/>
            </a:xfrm>
            <a:custGeom>
              <a:avLst/>
              <a:gdLst/>
              <a:ahLst/>
              <a:cxnLst/>
              <a:rect l="l" t="t" r="r" b="b"/>
              <a:pathLst>
                <a:path w="604" h="6461" extrusionOk="0">
                  <a:moveTo>
                    <a:pt x="506" y="1"/>
                  </a:moveTo>
                  <a:cubicBezTo>
                    <a:pt x="496" y="54"/>
                    <a:pt x="0" y="4846"/>
                    <a:pt x="259" y="6461"/>
                  </a:cubicBezTo>
                  <a:lnTo>
                    <a:pt x="367" y="6450"/>
                  </a:lnTo>
                  <a:cubicBezTo>
                    <a:pt x="108" y="4835"/>
                    <a:pt x="603" y="65"/>
                    <a:pt x="603" y="11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802;p36"/>
            <p:cNvSpPr/>
            <p:nvPr/>
          </p:nvSpPr>
          <p:spPr>
            <a:xfrm>
              <a:off x="5658731" y="1427443"/>
              <a:ext cx="543691" cy="616101"/>
            </a:xfrm>
            <a:custGeom>
              <a:avLst/>
              <a:gdLst/>
              <a:ahLst/>
              <a:cxnLst/>
              <a:rect l="l" t="t" r="r" b="b"/>
              <a:pathLst>
                <a:path w="9303" h="10542" extrusionOk="0">
                  <a:moveTo>
                    <a:pt x="9303" y="1"/>
                  </a:moveTo>
                  <a:lnTo>
                    <a:pt x="9303" y="1"/>
                  </a:lnTo>
                  <a:cubicBezTo>
                    <a:pt x="2390" y="1250"/>
                    <a:pt x="0" y="10541"/>
                    <a:pt x="0" y="10541"/>
                  </a:cubicBezTo>
                  <a:cubicBezTo>
                    <a:pt x="1465" y="9960"/>
                    <a:pt x="3187" y="4405"/>
                    <a:pt x="4651" y="3597"/>
                  </a:cubicBezTo>
                  <a:cubicBezTo>
                    <a:pt x="6116" y="2800"/>
                    <a:pt x="9302" y="1"/>
                    <a:pt x="9303" y="1"/>
                  </a:cubicBezTo>
                  <a:close/>
                </a:path>
              </a:pathLst>
            </a:custGeom>
            <a:solidFill>
              <a:srgbClr val="F4E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94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Thérapie ciblée : définition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1982" y="1650610"/>
            <a:ext cx="60658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435925" y="1666486"/>
            <a:ext cx="3240087" cy="727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Bloquer le signal (ligand) avant qu’il n’atteigne sa cible</a:t>
            </a:r>
          </a:p>
          <a:p>
            <a:pPr algn="ctr"/>
            <a:endParaRPr lang="fr-FR" sz="500" b="1" dirty="0">
              <a:solidFill>
                <a:srgbClr val="00206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482464" y="3163498"/>
            <a:ext cx="2800350" cy="652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Bloquer le site de fixation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sur le récepteur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350868" y="4387460"/>
            <a:ext cx="2879725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Empêcher le récepteur de s’activer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979228" y="5539985"/>
            <a:ext cx="3475037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fr-FR" dirty="0">
                <a:solidFill>
                  <a:srgbClr val="002060"/>
                </a:solidFill>
              </a:rPr>
              <a:t>Inhiber un acteur intracellulaire transducteur du signal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5107565" y="4819260"/>
            <a:ext cx="1871663" cy="86360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123689" y="2514211"/>
            <a:ext cx="3455988" cy="3667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Anticorps monoclonaux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944302" y="5052623"/>
            <a:ext cx="3814762" cy="3667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Inhibiteurs de kinases</a:t>
            </a:r>
          </a:p>
        </p:txBody>
      </p:sp>
      <p:sp>
        <p:nvSpPr>
          <p:cNvPr id="29" name="ZoneTexte 13">
            <a:extLst>
              <a:ext uri="{FF2B5EF4-FFF2-40B4-BE49-F238E27FC236}">
                <a16:creationId xmlns:a16="http://schemas.microsoft.com/office/drawing/2014/main" id="{4329D853-B000-4E0D-814A-84A172DDB342}"/>
              </a:ext>
            </a:extLst>
          </p:cNvPr>
          <p:cNvSpPr txBox="1"/>
          <p:nvPr/>
        </p:nvSpPr>
        <p:spPr>
          <a:xfrm>
            <a:off x="554630" y="1235158"/>
            <a:ext cx="10890233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fr-FR" altLang="fr-FR" sz="1800" dirty="0">
                <a:solidFill>
                  <a:srgbClr val="0070C0"/>
                </a:solidFill>
                <a:latin typeface="+mj-lt"/>
                <a:sym typeface="Wingdings" pitchFamily="2" charset="2"/>
              </a:rPr>
              <a:t>Cibler spécifiquement les cellules cancéreuses en préservant les cellules saines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21356" y="4387460"/>
            <a:ext cx="1654806" cy="10002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Destruction des cellules en division</a:t>
            </a:r>
          </a:p>
          <a:p>
            <a:pPr algn="ctr"/>
            <a:endParaRPr lang="fr-FR" sz="500" b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361982" y="5052623"/>
            <a:ext cx="79029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54630" y="5998434"/>
            <a:ext cx="3814762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Chimiothérapie cytotoxique</a:t>
            </a:r>
          </a:p>
        </p:txBody>
      </p:sp>
    </p:spTree>
    <p:extLst>
      <p:ext uri="{BB962C8B-B14F-4D97-AF65-F5344CB8AC3E}">
        <p14:creationId xmlns:p14="http://schemas.microsoft.com/office/powerpoint/2010/main" val="58103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12" y="2329045"/>
            <a:ext cx="11573197" cy="724247"/>
          </a:xfrm>
        </p:spPr>
        <p:txBody>
          <a:bodyPr/>
          <a:lstStyle/>
          <a:p>
            <a:r>
              <a:rPr lang="fr-FR" sz="3600" b="1" dirty="0">
                <a:solidFill>
                  <a:schemeClr val="accent4"/>
                </a:solidFill>
                <a:latin typeface="+mn-lt"/>
              </a:rPr>
              <a:t>Anticorps monoclonaux 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5" name="Google Shape;896;p40"/>
          <p:cNvGrpSpPr/>
          <p:nvPr/>
        </p:nvGrpSpPr>
        <p:grpSpPr>
          <a:xfrm>
            <a:off x="10319968" y="619304"/>
            <a:ext cx="1464841" cy="1306153"/>
            <a:chOff x="9294422" y="870750"/>
            <a:chExt cx="697277" cy="621711"/>
          </a:xfrm>
        </p:grpSpPr>
        <p:sp>
          <p:nvSpPr>
            <p:cNvPr id="6" name="Google Shape;897;p40"/>
            <p:cNvSpPr/>
            <p:nvPr/>
          </p:nvSpPr>
          <p:spPr>
            <a:xfrm>
              <a:off x="9294422" y="870750"/>
              <a:ext cx="697277" cy="621711"/>
            </a:xfrm>
            <a:custGeom>
              <a:avLst/>
              <a:gdLst/>
              <a:ahLst/>
              <a:cxnLst/>
              <a:rect l="l" t="t" r="r" b="b"/>
              <a:pathLst>
                <a:path w="11931" h="10638" extrusionOk="0">
                  <a:moveTo>
                    <a:pt x="6443" y="1"/>
                  </a:moveTo>
                  <a:cubicBezTo>
                    <a:pt x="6309" y="1"/>
                    <a:pt x="6181" y="8"/>
                    <a:pt x="6062" y="22"/>
                  </a:cubicBezTo>
                  <a:cubicBezTo>
                    <a:pt x="6062" y="22"/>
                    <a:pt x="2509" y="22"/>
                    <a:pt x="1152" y="2423"/>
                  </a:cubicBezTo>
                  <a:cubicBezTo>
                    <a:pt x="0" y="4458"/>
                    <a:pt x="484" y="7655"/>
                    <a:pt x="3295" y="8883"/>
                  </a:cubicBezTo>
                  <a:cubicBezTo>
                    <a:pt x="3241" y="9561"/>
                    <a:pt x="3176" y="10519"/>
                    <a:pt x="3295" y="10627"/>
                  </a:cubicBezTo>
                  <a:cubicBezTo>
                    <a:pt x="3301" y="10634"/>
                    <a:pt x="3311" y="10638"/>
                    <a:pt x="3324" y="10638"/>
                  </a:cubicBezTo>
                  <a:cubicBezTo>
                    <a:pt x="3515" y="10638"/>
                    <a:pt x="4340" y="9847"/>
                    <a:pt x="4834" y="9303"/>
                  </a:cubicBezTo>
                  <a:lnTo>
                    <a:pt x="4942" y="9313"/>
                  </a:lnTo>
                  <a:cubicBezTo>
                    <a:pt x="5394" y="9370"/>
                    <a:pt x="5829" y="9398"/>
                    <a:pt x="6245" y="9398"/>
                  </a:cubicBezTo>
                  <a:cubicBezTo>
                    <a:pt x="9758" y="9398"/>
                    <a:pt x="11931" y="7422"/>
                    <a:pt x="11488" y="4361"/>
                  </a:cubicBezTo>
                  <a:cubicBezTo>
                    <a:pt x="11038" y="1185"/>
                    <a:pt x="8171" y="1"/>
                    <a:pt x="6443" y="1"/>
                  </a:cubicBezTo>
                  <a:close/>
                </a:path>
              </a:pathLst>
            </a:custGeom>
            <a:solidFill>
              <a:srgbClr val="FFE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98;p40"/>
            <p:cNvSpPr/>
            <p:nvPr/>
          </p:nvSpPr>
          <p:spPr>
            <a:xfrm>
              <a:off x="9725432" y="993420"/>
              <a:ext cx="135294" cy="135353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2" y="1"/>
                  </a:moveTo>
                  <a:cubicBezTo>
                    <a:pt x="517" y="1"/>
                    <a:pt x="0" y="518"/>
                    <a:pt x="0" y="1164"/>
                  </a:cubicBezTo>
                  <a:cubicBezTo>
                    <a:pt x="0" y="1799"/>
                    <a:pt x="517" y="2316"/>
                    <a:pt x="1152" y="2316"/>
                  </a:cubicBezTo>
                  <a:cubicBezTo>
                    <a:pt x="1798" y="2316"/>
                    <a:pt x="2315" y="1799"/>
                    <a:pt x="2315" y="1164"/>
                  </a:cubicBezTo>
                  <a:cubicBezTo>
                    <a:pt x="2315" y="518"/>
                    <a:pt x="1798" y="1"/>
                    <a:pt x="1152" y="1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99;p40"/>
            <p:cNvSpPr/>
            <p:nvPr/>
          </p:nvSpPr>
          <p:spPr>
            <a:xfrm>
              <a:off x="9768211" y="993420"/>
              <a:ext cx="51663" cy="134710"/>
            </a:xfrm>
            <a:custGeom>
              <a:avLst/>
              <a:gdLst/>
              <a:ahLst/>
              <a:cxnLst/>
              <a:rect l="l" t="t" r="r" b="b"/>
              <a:pathLst>
                <a:path w="884" h="2305" extrusionOk="0">
                  <a:moveTo>
                    <a:pt x="345" y="1"/>
                  </a:moveTo>
                  <a:cubicBezTo>
                    <a:pt x="226" y="1"/>
                    <a:pt x="108" y="33"/>
                    <a:pt x="0" y="76"/>
                  </a:cubicBezTo>
                  <a:cubicBezTo>
                    <a:pt x="0" y="76"/>
                    <a:pt x="568" y="2305"/>
                    <a:pt x="592" y="2305"/>
                  </a:cubicBezTo>
                  <a:cubicBezTo>
                    <a:pt x="592" y="2305"/>
                    <a:pt x="592" y="2305"/>
                    <a:pt x="592" y="2305"/>
                  </a:cubicBezTo>
                  <a:cubicBezTo>
                    <a:pt x="689" y="2283"/>
                    <a:pt x="786" y="2262"/>
                    <a:pt x="883" y="2229"/>
                  </a:cubicBezTo>
                  <a:lnTo>
                    <a:pt x="345" y="1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00;p40"/>
            <p:cNvSpPr/>
            <p:nvPr/>
          </p:nvSpPr>
          <p:spPr>
            <a:xfrm>
              <a:off x="9420248" y="1075881"/>
              <a:ext cx="135937" cy="135937"/>
            </a:xfrm>
            <a:custGeom>
              <a:avLst/>
              <a:gdLst/>
              <a:ahLst/>
              <a:cxnLst/>
              <a:rect l="l" t="t" r="r" b="b"/>
              <a:pathLst>
                <a:path w="2326" h="2326" extrusionOk="0">
                  <a:moveTo>
                    <a:pt x="1163" y="0"/>
                  </a:moveTo>
                  <a:cubicBezTo>
                    <a:pt x="528" y="0"/>
                    <a:pt x="0" y="528"/>
                    <a:pt x="0" y="1163"/>
                  </a:cubicBezTo>
                  <a:cubicBezTo>
                    <a:pt x="0" y="1809"/>
                    <a:pt x="528" y="2326"/>
                    <a:pt x="1163" y="2326"/>
                  </a:cubicBezTo>
                  <a:cubicBezTo>
                    <a:pt x="1809" y="2326"/>
                    <a:pt x="2326" y="1809"/>
                    <a:pt x="2326" y="1163"/>
                  </a:cubicBezTo>
                  <a:cubicBezTo>
                    <a:pt x="2326" y="528"/>
                    <a:pt x="1809" y="0"/>
                    <a:pt x="1163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01;p40"/>
            <p:cNvSpPr/>
            <p:nvPr/>
          </p:nvSpPr>
          <p:spPr>
            <a:xfrm>
              <a:off x="9464254" y="1076466"/>
              <a:ext cx="51079" cy="134768"/>
            </a:xfrm>
            <a:custGeom>
              <a:avLst/>
              <a:gdLst/>
              <a:ahLst/>
              <a:cxnLst/>
              <a:rect l="l" t="t" r="r" b="b"/>
              <a:pathLst>
                <a:path w="874" h="2306" extrusionOk="0">
                  <a:moveTo>
                    <a:pt x="335" y="1"/>
                  </a:moveTo>
                  <a:cubicBezTo>
                    <a:pt x="216" y="1"/>
                    <a:pt x="98" y="22"/>
                    <a:pt x="1" y="76"/>
                  </a:cubicBezTo>
                  <a:cubicBezTo>
                    <a:pt x="1" y="76"/>
                    <a:pt x="561" y="2305"/>
                    <a:pt x="593" y="2305"/>
                  </a:cubicBezTo>
                  <a:cubicBezTo>
                    <a:pt x="690" y="2283"/>
                    <a:pt x="776" y="2262"/>
                    <a:pt x="873" y="2219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02;p40"/>
            <p:cNvSpPr/>
            <p:nvPr/>
          </p:nvSpPr>
          <p:spPr>
            <a:xfrm>
              <a:off x="9551742" y="951926"/>
              <a:ext cx="135996" cy="135294"/>
            </a:xfrm>
            <a:custGeom>
              <a:avLst/>
              <a:gdLst/>
              <a:ahLst/>
              <a:cxnLst/>
              <a:rect l="l" t="t" r="r" b="b"/>
              <a:pathLst>
                <a:path w="2327" h="2315" extrusionOk="0">
                  <a:moveTo>
                    <a:pt x="1163" y="0"/>
                  </a:moveTo>
                  <a:cubicBezTo>
                    <a:pt x="517" y="0"/>
                    <a:pt x="1" y="517"/>
                    <a:pt x="1" y="1152"/>
                  </a:cubicBezTo>
                  <a:cubicBezTo>
                    <a:pt x="1" y="1798"/>
                    <a:pt x="517" y="2315"/>
                    <a:pt x="1163" y="2315"/>
                  </a:cubicBezTo>
                  <a:cubicBezTo>
                    <a:pt x="1799" y="2315"/>
                    <a:pt x="2326" y="1798"/>
                    <a:pt x="2326" y="1152"/>
                  </a:cubicBezTo>
                  <a:cubicBezTo>
                    <a:pt x="2326" y="517"/>
                    <a:pt x="1799" y="0"/>
                    <a:pt x="1163" y="0"/>
                  </a:cubicBezTo>
                  <a:close/>
                </a:path>
              </a:pathLst>
            </a:custGeom>
            <a:solidFill>
              <a:srgbClr val="F7B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03;p40"/>
            <p:cNvSpPr/>
            <p:nvPr/>
          </p:nvSpPr>
          <p:spPr>
            <a:xfrm>
              <a:off x="9561794" y="968290"/>
              <a:ext cx="116476" cy="98826"/>
            </a:xfrm>
            <a:custGeom>
              <a:avLst/>
              <a:gdLst/>
              <a:ahLst/>
              <a:cxnLst/>
              <a:rect l="l" t="t" r="r" b="b"/>
              <a:pathLst>
                <a:path w="1993" h="1691" extrusionOk="0">
                  <a:moveTo>
                    <a:pt x="227" y="0"/>
                  </a:moveTo>
                  <a:cubicBezTo>
                    <a:pt x="130" y="75"/>
                    <a:pt x="55" y="162"/>
                    <a:pt x="1" y="269"/>
                  </a:cubicBezTo>
                  <a:cubicBezTo>
                    <a:pt x="1" y="269"/>
                    <a:pt x="1772" y="1691"/>
                    <a:pt x="1820" y="1691"/>
                  </a:cubicBezTo>
                  <a:cubicBezTo>
                    <a:pt x="1820" y="1691"/>
                    <a:pt x="1820" y="1691"/>
                    <a:pt x="1820" y="1690"/>
                  </a:cubicBezTo>
                  <a:cubicBezTo>
                    <a:pt x="1885" y="1615"/>
                    <a:pt x="1939" y="1540"/>
                    <a:pt x="1993" y="145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3B4D4E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04;p40"/>
            <p:cNvSpPr/>
            <p:nvPr/>
          </p:nvSpPr>
          <p:spPr>
            <a:xfrm>
              <a:off x="9552385" y="1186337"/>
              <a:ext cx="84508" cy="84625"/>
            </a:xfrm>
            <a:custGeom>
              <a:avLst/>
              <a:gdLst/>
              <a:ahLst/>
              <a:cxnLst/>
              <a:rect l="l" t="t" r="r" b="b"/>
              <a:pathLst>
                <a:path w="1446" h="1448" extrusionOk="0">
                  <a:moveTo>
                    <a:pt x="727" y="1"/>
                  </a:moveTo>
                  <a:cubicBezTo>
                    <a:pt x="473" y="1"/>
                    <a:pt x="224" y="149"/>
                    <a:pt x="162" y="490"/>
                  </a:cubicBezTo>
                  <a:lnTo>
                    <a:pt x="0" y="1179"/>
                  </a:lnTo>
                  <a:lnTo>
                    <a:pt x="1152" y="1448"/>
                  </a:lnTo>
                  <a:lnTo>
                    <a:pt x="1314" y="759"/>
                  </a:lnTo>
                  <a:cubicBezTo>
                    <a:pt x="1446" y="293"/>
                    <a:pt x="1082" y="1"/>
                    <a:pt x="727" y="1"/>
                  </a:cubicBez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5;p40"/>
            <p:cNvSpPr/>
            <p:nvPr/>
          </p:nvSpPr>
          <p:spPr>
            <a:xfrm>
              <a:off x="9537950" y="1255182"/>
              <a:ext cx="81820" cy="77086"/>
            </a:xfrm>
            <a:custGeom>
              <a:avLst/>
              <a:gdLst/>
              <a:ahLst/>
              <a:cxnLst/>
              <a:rect l="l" t="t" r="r" b="b"/>
              <a:pathLst>
                <a:path w="1400" h="1319" extrusionOk="0">
                  <a:moveTo>
                    <a:pt x="247" y="1"/>
                  </a:moveTo>
                  <a:lnTo>
                    <a:pt x="107" y="593"/>
                  </a:lnTo>
                  <a:cubicBezTo>
                    <a:pt x="0" y="1040"/>
                    <a:pt x="351" y="1318"/>
                    <a:pt x="696" y="1318"/>
                  </a:cubicBezTo>
                  <a:cubicBezTo>
                    <a:pt x="941" y="1318"/>
                    <a:pt x="1183" y="1179"/>
                    <a:pt x="1259" y="862"/>
                  </a:cubicBezTo>
                  <a:lnTo>
                    <a:pt x="1399" y="2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6;p40"/>
            <p:cNvSpPr/>
            <p:nvPr/>
          </p:nvSpPr>
          <p:spPr>
            <a:xfrm>
              <a:off x="9739867" y="1229409"/>
              <a:ext cx="98242" cy="77845"/>
            </a:xfrm>
            <a:custGeom>
              <a:avLst/>
              <a:gdLst/>
              <a:ahLst/>
              <a:cxnLst/>
              <a:rect l="l" t="t" r="r" b="b"/>
              <a:pathLst>
                <a:path w="1681" h="1332" extrusionOk="0">
                  <a:moveTo>
                    <a:pt x="270" y="0"/>
                  </a:moveTo>
                  <a:lnTo>
                    <a:pt x="1" y="1152"/>
                  </a:lnTo>
                  <a:lnTo>
                    <a:pt x="690" y="1314"/>
                  </a:lnTo>
                  <a:cubicBezTo>
                    <a:pt x="743" y="1326"/>
                    <a:pt x="795" y="1331"/>
                    <a:pt x="843" y="1331"/>
                  </a:cubicBezTo>
                  <a:cubicBezTo>
                    <a:pt x="1497" y="1331"/>
                    <a:pt x="1680" y="322"/>
                    <a:pt x="959" y="162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7;p40"/>
            <p:cNvSpPr/>
            <p:nvPr/>
          </p:nvSpPr>
          <p:spPr>
            <a:xfrm>
              <a:off x="9665646" y="1220467"/>
              <a:ext cx="90001" cy="76326"/>
            </a:xfrm>
            <a:custGeom>
              <a:avLst/>
              <a:gdLst/>
              <a:ahLst/>
              <a:cxnLst/>
              <a:rect l="l" t="t" r="r" b="b"/>
              <a:pathLst>
                <a:path w="1540" h="1306" extrusionOk="0">
                  <a:moveTo>
                    <a:pt x="821" y="1"/>
                  </a:moveTo>
                  <a:cubicBezTo>
                    <a:pt x="188" y="1"/>
                    <a:pt x="1" y="973"/>
                    <a:pt x="679" y="1165"/>
                  </a:cubicBezTo>
                  <a:lnTo>
                    <a:pt x="1271" y="1305"/>
                  </a:lnTo>
                  <a:lnTo>
                    <a:pt x="1540" y="153"/>
                  </a:lnTo>
                  <a:lnTo>
                    <a:pt x="948" y="13"/>
                  </a:lnTo>
                  <a:cubicBezTo>
                    <a:pt x="904" y="5"/>
                    <a:pt x="861" y="1"/>
                    <a:pt x="821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8;p40"/>
            <p:cNvSpPr/>
            <p:nvPr/>
          </p:nvSpPr>
          <p:spPr>
            <a:xfrm>
              <a:off x="9668802" y="1129356"/>
              <a:ext cx="95028" cy="76910"/>
            </a:xfrm>
            <a:custGeom>
              <a:avLst/>
              <a:gdLst/>
              <a:ahLst/>
              <a:cxnLst/>
              <a:rect l="l" t="t" r="r" b="b"/>
              <a:pathLst>
                <a:path w="1626" h="1316" extrusionOk="0">
                  <a:moveTo>
                    <a:pt x="269" y="0"/>
                  </a:moveTo>
                  <a:lnTo>
                    <a:pt x="0" y="1152"/>
                  </a:lnTo>
                  <a:lnTo>
                    <a:pt x="678" y="1303"/>
                  </a:lnTo>
                  <a:cubicBezTo>
                    <a:pt x="723" y="1312"/>
                    <a:pt x="766" y="1315"/>
                    <a:pt x="807" y="1315"/>
                  </a:cubicBezTo>
                  <a:cubicBezTo>
                    <a:pt x="1448" y="1315"/>
                    <a:pt x="1626" y="343"/>
                    <a:pt x="948" y="151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E86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9;p40"/>
            <p:cNvSpPr/>
            <p:nvPr/>
          </p:nvSpPr>
          <p:spPr>
            <a:xfrm>
              <a:off x="9593937" y="1120414"/>
              <a:ext cx="90644" cy="76326"/>
            </a:xfrm>
            <a:custGeom>
              <a:avLst/>
              <a:gdLst/>
              <a:ahLst/>
              <a:cxnLst/>
              <a:rect l="l" t="t" r="r" b="b"/>
              <a:pathLst>
                <a:path w="1551" h="1306" extrusionOk="0">
                  <a:moveTo>
                    <a:pt x="829" y="1"/>
                  </a:moveTo>
                  <a:cubicBezTo>
                    <a:pt x="188" y="1"/>
                    <a:pt x="1" y="973"/>
                    <a:pt x="689" y="1165"/>
                  </a:cubicBezTo>
                  <a:lnTo>
                    <a:pt x="1281" y="1305"/>
                  </a:lnTo>
                  <a:lnTo>
                    <a:pt x="1550" y="153"/>
                  </a:lnTo>
                  <a:lnTo>
                    <a:pt x="958" y="13"/>
                  </a:lnTo>
                  <a:cubicBezTo>
                    <a:pt x="913" y="5"/>
                    <a:pt x="871" y="1"/>
                    <a:pt x="829" y="1"/>
                  </a:cubicBezTo>
                  <a:close/>
                </a:path>
              </a:pathLst>
            </a:custGeom>
            <a:solidFill>
              <a:srgbClr val="3B4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r="46301"/>
          <a:stretch/>
        </p:blipFill>
        <p:spPr>
          <a:xfrm>
            <a:off x="3907517" y="3410856"/>
            <a:ext cx="3160939" cy="30221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1" t="2673" r="162"/>
          <a:stretch/>
        </p:blipFill>
        <p:spPr>
          <a:xfrm>
            <a:off x="7170057" y="3410855"/>
            <a:ext cx="1494972" cy="30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56860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Blinatumomab</a:t>
            </a:r>
            <a:r>
              <a:rPr lang="fr-FR" sz="3600" b="1" dirty="0">
                <a:solidFill>
                  <a:schemeClr val="accent4"/>
                </a:solidFill>
                <a:latin typeface="+mn-lt"/>
              </a:rPr>
              <a:t> BLINCYTO® 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1523150"/>
            <a:ext cx="11386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Molécule bispécifique : </a:t>
            </a:r>
            <a:r>
              <a:rPr lang="fr-FR" dirty="0"/>
              <a:t>formation d’une synapse cytolytique entre le LT et la cellule tumorale libérant des enzymes protéolytiques pour tuer les cellules cibles en prolifération et quiescentes </a:t>
            </a:r>
            <a:r>
              <a:rPr lang="fr-FR" dirty="0">
                <a:sym typeface="Wingdings" panose="05000000000000000000" pitchFamily="2" charset="2"/>
              </a:rPr>
              <a:t> destruction des cellules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CD19+</a:t>
            </a:r>
            <a:endParaRPr lang="fr-FR" b="1" u="sng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38" y="2457187"/>
            <a:ext cx="694469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9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Blinatumomab</a:t>
            </a:r>
            <a:r>
              <a:rPr lang="fr-FR" sz="3600" b="1" dirty="0">
                <a:solidFill>
                  <a:schemeClr val="accent4"/>
                </a:solidFill>
                <a:latin typeface="+mn-lt"/>
              </a:rPr>
              <a:t> BLINCYTO® 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1523150"/>
            <a:ext cx="11386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Indications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LAL B en rechute ou réfractaire </a:t>
            </a:r>
          </a:p>
          <a:p>
            <a:pPr marL="285750" indent="-285750">
              <a:buFontTx/>
              <a:buChar char="-"/>
            </a:pPr>
            <a:r>
              <a:rPr lang="fr-FR" dirty="0"/>
              <a:t>Si MRD+ après le traitement de consolidation</a:t>
            </a:r>
          </a:p>
          <a:p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01" y="2785087"/>
            <a:ext cx="6935168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Inotuzumab</a:t>
            </a:r>
            <a:r>
              <a:rPr lang="fr-FR" sz="36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ozogamicine</a:t>
            </a:r>
            <a:r>
              <a:rPr lang="fr-FR" sz="3600" b="1" dirty="0">
                <a:solidFill>
                  <a:schemeClr val="accent4"/>
                </a:solidFill>
                <a:latin typeface="+mn-lt"/>
              </a:rPr>
              <a:t> BESPONSA® 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2135044"/>
            <a:ext cx="1138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Anticorps monoclonal conjugué</a:t>
            </a:r>
            <a:r>
              <a:rPr lang="fr-FR" dirty="0"/>
              <a:t>​ : anticorps monoclonal (IgG4) dirigé contre le </a:t>
            </a:r>
            <a:r>
              <a:rPr lang="fr-FR" b="1" dirty="0">
                <a:solidFill>
                  <a:srgbClr val="FF0000"/>
                </a:solidFill>
              </a:rPr>
              <a:t>CD22</a:t>
            </a:r>
            <a:r>
              <a:rPr lang="fr-FR" dirty="0"/>
              <a:t> ​lié à un produit cytotoxique</a:t>
            </a:r>
            <a:endParaRPr lang="fr-FR" sz="2000" dirty="0"/>
          </a:p>
        </p:txBody>
      </p:sp>
      <p:pic>
        <p:nvPicPr>
          <p:cNvPr id="13" name="Image 12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-550" r="59151" b="47428"/>
          <a:stretch/>
        </p:blipFill>
        <p:spPr>
          <a:xfrm>
            <a:off x="502276" y="3139674"/>
            <a:ext cx="1854558" cy="2486260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6"/>
          <a:stretch/>
        </p:blipFill>
        <p:spPr>
          <a:xfrm>
            <a:off x="6900607" y="3458118"/>
            <a:ext cx="4782324" cy="1849372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7" t="-550" r="6463" b="48692"/>
          <a:stretch/>
        </p:blipFill>
        <p:spPr>
          <a:xfrm>
            <a:off x="3621086" y="3169249"/>
            <a:ext cx="2015267" cy="2427110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16892" r="48648" b="59718"/>
          <a:stretch/>
        </p:blipFill>
        <p:spPr>
          <a:xfrm>
            <a:off x="2699185" y="3835452"/>
            <a:ext cx="579550" cy="1094705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16892" r="48648" b="59718"/>
          <a:stretch/>
        </p:blipFill>
        <p:spPr>
          <a:xfrm>
            <a:off x="5978704" y="3835452"/>
            <a:ext cx="579550" cy="10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0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115">
            <a:extLst>
              <a:ext uri="{FF2B5EF4-FFF2-40B4-BE49-F238E27FC236}">
                <a16:creationId xmlns:a16="http://schemas.microsoft.com/office/drawing/2014/main" id="{3FF62F08-C976-876C-2A7A-FA80005CF365}"/>
              </a:ext>
            </a:extLst>
          </p:cNvPr>
          <p:cNvSpPr/>
          <p:nvPr/>
        </p:nvSpPr>
        <p:spPr>
          <a:xfrm>
            <a:off x="255002" y="287857"/>
            <a:ext cx="11672888" cy="6324600"/>
          </a:xfrm>
          <a:prstGeom prst="frame">
            <a:avLst>
              <a:gd name="adj1" fmla="val 15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48" y="510911"/>
            <a:ext cx="11573197" cy="724247"/>
          </a:xfrm>
        </p:spPr>
        <p:txBody>
          <a:bodyPr/>
          <a:lstStyle/>
          <a:p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Inotuzumab</a:t>
            </a:r>
            <a:r>
              <a:rPr lang="fr-FR" sz="36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sz="3600" b="1" dirty="0" err="1">
                <a:solidFill>
                  <a:schemeClr val="accent4"/>
                </a:solidFill>
                <a:latin typeface="+mn-lt"/>
              </a:rPr>
              <a:t>ozogamicine</a:t>
            </a:r>
            <a:r>
              <a:rPr lang="fr-FR" sz="3600" b="1" dirty="0">
                <a:solidFill>
                  <a:schemeClr val="accent4"/>
                </a:solidFill>
                <a:latin typeface="+mn-lt"/>
              </a:rPr>
              <a:t> BESPONSA® </a:t>
            </a:r>
            <a:endParaRPr lang="en-US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8083" y="1314630"/>
            <a:ext cx="113867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Indications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 monothérapie dans le traitement des patients adultes présentant une LAL B CD22 + en rechute ou réfractaire.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Chez les patients adultes LAL B en rechute ou réfractaire Ph+ en échec après au moins 1 inhibiteur de la tyrosine kinase (ITK).</a:t>
            </a:r>
          </a:p>
          <a:p>
            <a:endParaRPr lang="fr-FR" sz="1600" dirty="0"/>
          </a:p>
          <a:p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96" y="2358998"/>
            <a:ext cx="5902036" cy="41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51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1824</Words>
  <Application>Microsoft Office PowerPoint</Application>
  <PresentationFormat>Grand écran</PresentationFormat>
  <Paragraphs>329</Paragraphs>
  <Slides>39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맑은 고딕</vt:lpstr>
      <vt:lpstr>Arial</vt:lpstr>
      <vt:lpstr>Arial Unicode MS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Administrateur</cp:lastModifiedBy>
  <cp:revision>134</cp:revision>
  <dcterms:created xsi:type="dcterms:W3CDTF">2020-01-20T05:08:25Z</dcterms:created>
  <dcterms:modified xsi:type="dcterms:W3CDTF">2022-11-10T07:30:02Z</dcterms:modified>
</cp:coreProperties>
</file>