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72" r:id="rId3"/>
    <p:sldId id="273" r:id="rId4"/>
    <p:sldId id="274" r:id="rId5"/>
    <p:sldId id="358" r:id="rId6"/>
    <p:sldId id="258" r:id="rId7"/>
    <p:sldId id="259" r:id="rId8"/>
    <p:sldId id="302" r:id="rId9"/>
    <p:sldId id="303" r:id="rId10"/>
    <p:sldId id="349" r:id="rId11"/>
    <p:sldId id="360" r:id="rId12"/>
    <p:sldId id="260" r:id="rId13"/>
    <p:sldId id="304" r:id="rId14"/>
    <p:sldId id="348" r:id="rId15"/>
    <p:sldId id="261" r:id="rId16"/>
    <p:sldId id="262" r:id="rId17"/>
    <p:sldId id="357" r:id="rId18"/>
    <p:sldId id="352" r:id="rId19"/>
    <p:sldId id="353" r:id="rId20"/>
    <p:sldId id="326" r:id="rId21"/>
    <p:sldId id="354" r:id="rId22"/>
    <p:sldId id="286" r:id="rId23"/>
    <p:sldId id="287" r:id="rId24"/>
    <p:sldId id="355" r:id="rId25"/>
    <p:sldId id="359" r:id="rId26"/>
    <p:sldId id="285" r:id="rId27"/>
    <p:sldId id="264" r:id="rId28"/>
    <p:sldId id="356" r:id="rId29"/>
    <p:sldId id="271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explosion val="24"/>
            <c:extLst>
              <c:ext xmlns:c16="http://schemas.microsoft.com/office/drawing/2014/chart" uri="{C3380CC4-5D6E-409C-BE32-E72D297353CC}">
                <c16:uniqueId val="{00000000-8E2F-4840-A91A-736B115E284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E2F-4840-A91A-736B115E284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96A-C648-9572-528C37AA1BCE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96A-C648-9572-528C37AA1BC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Feuil1!$A$1:$A$11</c:f>
              <c:strCache>
                <c:ptCount val="11"/>
                <c:pt idx="0">
                  <c:v>Leucémies</c:v>
                </c:pt>
                <c:pt idx="1">
                  <c:v>Lymphomes</c:v>
                </c:pt>
                <c:pt idx="2">
                  <c:v>Tumeurs du S.N.Central</c:v>
                </c:pt>
                <c:pt idx="3">
                  <c:v>Tumeurs du S.N.Sympathique</c:v>
                </c:pt>
                <c:pt idx="4">
                  <c:v>Rétinoblastomes</c:v>
                </c:pt>
                <c:pt idx="5">
                  <c:v>Tumeurs Rénales</c:v>
                </c:pt>
                <c:pt idx="6">
                  <c:v>Tumeurs Hépatiques</c:v>
                </c:pt>
                <c:pt idx="7">
                  <c:v>Tumeurs Osseuses</c:v>
                </c:pt>
                <c:pt idx="8">
                  <c:v>Sarcomes des Tissus mous</c:v>
                </c:pt>
                <c:pt idx="9">
                  <c:v>Tumeurs germinales et gonadiques</c:v>
                </c:pt>
                <c:pt idx="10">
                  <c:v>Carcinomes</c:v>
                </c:pt>
              </c:strCache>
            </c:strRef>
          </c:cat>
          <c:val>
            <c:numRef>
              <c:f>Feuil1!$B$1:$B$11</c:f>
              <c:numCache>
                <c:formatCode>0%</c:formatCode>
                <c:ptCount val="11"/>
                <c:pt idx="0">
                  <c:v>0.28000000000000003</c:v>
                </c:pt>
                <c:pt idx="1">
                  <c:v>0.12</c:v>
                </c:pt>
                <c:pt idx="2">
                  <c:v>0.23</c:v>
                </c:pt>
                <c:pt idx="3">
                  <c:v>0.09</c:v>
                </c:pt>
                <c:pt idx="4">
                  <c:v>0.02</c:v>
                </c:pt>
                <c:pt idx="5">
                  <c:v>0.06</c:v>
                </c:pt>
                <c:pt idx="6">
                  <c:v>0.01</c:v>
                </c:pt>
                <c:pt idx="7">
                  <c:v>0.06</c:v>
                </c:pt>
                <c:pt idx="8">
                  <c:v>0.05</c:v>
                </c:pt>
                <c:pt idx="9">
                  <c:v>0.03</c:v>
                </c:pt>
                <c:pt idx="1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68-4C2D-B9E0-B4F91D3C26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798221865005532"/>
          <c:y val="8.3203427434225388E-2"/>
          <c:w val="0.3525114708755604"/>
          <c:h val="0.91679665978156621"/>
        </c:manualLayout>
      </c:layout>
      <c:overlay val="0"/>
      <c:txPr>
        <a:bodyPr/>
        <a:lstStyle/>
        <a:p>
          <a:pPr>
            <a:defRPr sz="105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3D019-EE0A-4D7C-86CC-18A6E1A5053B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E78AA-C760-4C1A-81EF-9F7AF356B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85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median age at presentation is similar to that of other AML subtypes (9-10 years), but APL has rarely been reported in the first 2 years of life. </a:t>
            </a:r>
            <a:br>
              <a:rPr lang="en-US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E992C-72A5-468F-9DDF-FE4EBDA040E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593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AA814-A54D-40C9-A88A-376FA061D27C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3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5A71-DD7B-0749-B985-2414EF0DF62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03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75A71-DD7B-0749-B985-2414EF0DF62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AB03AAB-2A2D-EE47-A9F9-35D17169DA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6437" y="3429000"/>
            <a:ext cx="2022764" cy="3429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FC4ABD6-04F2-344E-AC09-692C3E4369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115" y="2069656"/>
            <a:ext cx="2120348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16163"/>
            <a:ext cx="10363200" cy="4112307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0578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88344"/>
            <a:ext cx="9144000" cy="1655762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rgbClr val="00578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59F9D92-8F05-104A-A5ED-58BCD2315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77" b="14733"/>
          <a:stretch/>
        </p:blipFill>
        <p:spPr>
          <a:xfrm>
            <a:off x="9493504" y="143378"/>
            <a:ext cx="2086789" cy="9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4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7759-71A1-8C4B-8F6F-08B838A723DB}" type="datetime1">
              <a:rPr lang="fr-FR" smtClean="0"/>
              <a:t>10/11/2022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diaporama - CHU BDX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23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2F26-1678-4E45-A8B0-4007CB402FCA}" type="datetime1">
              <a:rPr lang="fr-FR" smtClean="0"/>
              <a:t>10/11/2022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diaporama - CHU BDX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73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886B-8E45-BE47-96F1-B6EBEF416203}" type="datetime1">
              <a:rPr lang="fr-FR" smtClean="0"/>
              <a:t>10/11/2022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diaporama - CHU BDX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47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BB5-74C2-8E44-9904-AD3644F56D62}" type="datetime1">
              <a:rPr lang="fr-FR" smtClean="0"/>
              <a:t>10/11/2022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diaporama - CHU BDX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57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634D-2320-D54D-AF25-D499229FE9DC}" type="datetime1">
              <a:rPr lang="fr-FR" smtClean="0"/>
              <a:t>10/11/2022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diaporama - CHU BDX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204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7B9B-052D-4C52-A7B9-4E6E8A577E0E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F1DE-EFDA-40B4-A5A5-6B7AB9CEE1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28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DCC91F8-7E8B-B342-9C0F-6D2C6F7111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6437" y="3429000"/>
            <a:ext cx="2022764" cy="3429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F30C6EF-361A-6744-9431-F4F96BF83C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13" y="318901"/>
            <a:ext cx="2952737" cy="409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85261"/>
            <a:ext cx="10363200" cy="3643208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0578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88344"/>
            <a:ext cx="9144000" cy="1655762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rgbClr val="00578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59F9D92-8F05-104A-A5ED-58BCD2315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77" b="14733"/>
          <a:stretch/>
        </p:blipFill>
        <p:spPr>
          <a:xfrm>
            <a:off x="9493504" y="143378"/>
            <a:ext cx="2086789" cy="9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4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smtClean="0"/>
              <a:t>10/11/2022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diaporama - CHU BDX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3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B7BC75F-90B2-5247-9EFD-162025CB6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91231" y="2843784"/>
            <a:ext cx="2022764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47" y="6356352"/>
            <a:ext cx="1197427" cy="365125"/>
          </a:xfrm>
        </p:spPr>
        <p:txBody>
          <a:bodyPr/>
          <a:lstStyle/>
          <a:p>
            <a:fld id="{1052063A-C51D-DA4F-ADA5-5ED68DB0FEB3}" type="datetime1">
              <a:rPr lang="fr-FR" smtClean="0"/>
              <a:t>10/11/2022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diaporama - CHU BDX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63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0B4A8AE-3B1B-B847-A159-DA9E26996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5" y="1277176"/>
            <a:ext cx="2120348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noFill/>
        </p:spPr>
        <p:txBody>
          <a:bodyPr anchor="b"/>
          <a:lstStyle>
            <a:lvl1pPr algn="ctr">
              <a:defRPr sz="4800">
                <a:solidFill>
                  <a:srgbClr val="00578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78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BC48-8E93-A845-B1BC-2DE11F4A7F89}" type="datetime1">
              <a:rPr lang="fr-FR" smtClean="0"/>
              <a:t>10/11/2022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diaporama - CHU BDX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07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6F2CC54-E9EF-2743-8A9A-E53964FFE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94538" y="3433761"/>
            <a:ext cx="2022764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noFill/>
        </p:spPr>
        <p:txBody>
          <a:bodyPr anchor="b"/>
          <a:lstStyle>
            <a:lvl1pPr algn="ctr">
              <a:defRPr sz="4800">
                <a:solidFill>
                  <a:srgbClr val="00578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78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BC48-8E93-A845-B1BC-2DE11F4A7F89}" type="datetime1">
              <a:rPr lang="fr-FR" smtClean="0"/>
              <a:t>10/11/2022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diaporama - CHU BDX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03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F625DC1-8774-1C4E-8B85-3F29C38727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188"/>
          <a:stretch/>
        </p:blipFill>
        <p:spPr>
          <a:xfrm>
            <a:off x="502921" y="6124739"/>
            <a:ext cx="10858500" cy="6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2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E597-3386-154F-86BD-CFA2F8B65D22}" type="datetime1">
              <a:rPr lang="fr-FR" smtClean="0"/>
              <a:t>10/11/2022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diaporama - CHU BDX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99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737D-28A8-2A43-97DA-B4AC2A12FD27}" type="datetime1">
              <a:rPr lang="fr-FR" smtClean="0"/>
              <a:t>10/11/2022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diaporama - CHU BDX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48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4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1197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11A974-F358-F645-AD28-BD613234D7B8}" type="datetime1">
              <a:rPr lang="fr-FR" sz="1100" smtClean="0"/>
              <a:t>10/11/2022</a:t>
            </a:fld>
            <a:endParaRPr lang="fr-FR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3044" y="6350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000" dirty="0"/>
              <a:t>Exemple de diaporama - CHU BDX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587DD-9E81-0240-9F82-248BB0BCFDE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D2CF48-7DA1-D34A-9663-783572E5829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747" y="158547"/>
            <a:ext cx="2108492" cy="97203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203C063-8264-7F46-93BB-2233C484B74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178" y="131185"/>
            <a:ext cx="2333628" cy="107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5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7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782"/>
        </a:buClr>
        <a:buSzPct val="120000"/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78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78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78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78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083911"/>
            <a:ext cx="10363200" cy="4112307"/>
          </a:xfrm>
        </p:spPr>
        <p:txBody>
          <a:bodyPr/>
          <a:lstStyle/>
          <a:p>
            <a:r>
              <a:rPr lang="fr-FR" dirty="0"/>
              <a:t>Stratégie thérapeutique chez l’enfant atteint de LAL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Congrès SFGM-TC</a:t>
            </a:r>
          </a:p>
          <a:p>
            <a:r>
              <a:rPr lang="fr-FR" dirty="0"/>
              <a:t>10 Novembre 2022</a:t>
            </a:r>
          </a:p>
          <a:p>
            <a:r>
              <a:rPr lang="fr-FR" dirty="0"/>
              <a:t>S.DUCASSOU (CHU Bordeaux) </a:t>
            </a:r>
          </a:p>
        </p:txBody>
      </p:sp>
    </p:spTree>
    <p:extLst>
      <p:ext uri="{BB962C8B-B14F-4D97-AF65-F5344CB8AC3E}">
        <p14:creationId xmlns:p14="http://schemas.microsoft.com/office/powerpoint/2010/main" val="371183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25861"/>
              </p:ext>
            </p:extLst>
          </p:nvPr>
        </p:nvGraphicFramePr>
        <p:xfrm>
          <a:off x="943358" y="1640792"/>
          <a:ext cx="4680000" cy="5220228"/>
        </p:xfrm>
        <a:graphic>
          <a:graphicData uri="http://schemas.openxmlformats.org/drawingml/2006/table">
            <a:tbl>
              <a:tblPr/>
              <a:tblGrid>
                <a:gridCol w="115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117">
                <a:tc rowSpan="2"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84909" marR="84909" marT="42454" marB="424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MRD1</a:t>
                      </a:r>
                      <a:endParaRPr kumimoji="0" lang="fr-F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84909" marR="84909" marT="42454" marB="424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MRD2</a:t>
                      </a:r>
                      <a:endParaRPr kumimoji="0" lang="fr-F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84909" marR="84909" marT="42454" marB="424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9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IKZF1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Pas délétion</a:t>
                      </a:r>
                      <a:endParaRPr kumimoji="0" lang="fr-F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IKZF1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Délétion</a:t>
                      </a:r>
                      <a:endParaRPr kumimoji="0" lang="fr-FR" alt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410">
                <a:tc rowSpan="3"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B-SR</a:t>
                      </a: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84909" marR="84909" marT="42454" marB="424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&lt; 10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reste SR</a:t>
                      </a: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&lt; 10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MR</a:t>
                      </a: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3"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&lt; 10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-4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</a:t>
                      </a:r>
                      <a:r>
                        <a:rPr kumimoji="0" lang="fr-FR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reste dans le groupe définit après la MRD1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≥ 10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-4 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MRD</a:t>
                      </a: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 &lt;10</a:t>
                      </a:r>
                      <a:r>
                        <a:rPr kumimoji="0" lang="en-GB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</a:t>
                      </a: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≥ 10</a:t>
                      </a:r>
                      <a:r>
                        <a:rPr kumimoji="0" lang="en-GB" altLang="fr-FR" sz="15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</a:t>
                      </a:r>
                      <a:r>
                        <a:rPr kumimoji="0" lang="en-GB" alt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VHR</a:t>
                      </a:r>
                      <a:endParaRPr kumimoji="0" lang="en-GB" alt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84909" marR="84909" marT="42454" marB="424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9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≥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10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 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MRD&lt;10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-2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MR</a:t>
                      </a: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≥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10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 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&lt;10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-2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HR</a:t>
                      </a: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≥ 1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-2: </a:t>
                      </a: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HR</a:t>
                      </a: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≥ 1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-2: </a:t>
                      </a: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HR</a:t>
                      </a: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0128">
                <a:tc rowSpan="2"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B-MR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84909" marR="84909" marT="42454" marB="424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&lt; 10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reste MR</a:t>
                      </a: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&lt; 10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reste MR</a:t>
                      </a: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&lt; 10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-4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 reste MR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≥ 10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-4 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MRD</a:t>
                      </a: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 &lt;10</a:t>
                      </a:r>
                      <a:r>
                        <a:rPr kumimoji="0" lang="en-GB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</a:t>
                      </a: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≥ 10</a:t>
                      </a:r>
                      <a:r>
                        <a:rPr kumimoji="0" lang="en-GB" altLang="fr-FR" sz="15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</a:t>
                      </a:r>
                      <a:r>
                        <a:rPr kumimoji="0" lang="en-GB" alt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VHR</a:t>
                      </a:r>
                      <a:endParaRPr kumimoji="0" lang="en-GB" alt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69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≥ 1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-3: </a:t>
                      </a: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HR</a:t>
                      </a: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≥ 1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 </a:t>
                      </a:r>
                      <a:r>
                        <a:rPr kumimoji="0" lang="en-GB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HR</a:t>
                      </a: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&lt; 10</a:t>
                      </a:r>
                      <a:r>
                        <a:rPr kumimoji="0" lang="fr-FR" altLang="fr-FR" sz="15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</a:t>
                      </a: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reste 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≥ 10</a:t>
                      </a:r>
                      <a:r>
                        <a:rPr kumimoji="0" lang="en-GB" altLang="fr-FR" sz="15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</a:t>
                      </a:r>
                      <a:r>
                        <a:rPr kumimoji="0" lang="en-GB" alt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VHR</a:t>
                      </a:r>
                      <a:endParaRPr kumimoji="0" lang="en-GB" alt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985"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B-HR/VHR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HR/VHR</a:t>
                      </a: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HR/VHR</a:t>
                      </a: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ts val="2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30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1pPr>
                      <a:lvl2pPr marL="37931725" indent="-37474525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7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2pPr>
                      <a:lvl3pPr marL="1300163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4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3pPr>
                      <a:lvl4pPr marL="1949450" algn="l" eaLnBrk="0">
                        <a:spcBef>
                          <a:spcPts val="850"/>
                        </a:spcBef>
                        <a:buClr>
                          <a:srgbClr val="B0BCC1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4pPr>
                      <a:lvl5pPr marL="2600325" algn="l" eaLnBrk="0">
                        <a:spcBef>
                          <a:spcPts val="850"/>
                        </a:spcBef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5pPr>
                      <a:lvl6pPr marL="30575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6pPr>
                      <a:lvl7pPr marL="35147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7pPr>
                      <a:lvl8pPr marL="39719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8pPr>
                      <a:lvl9pPr marL="4429125" indent="914400" eaLnBrk="0" fontAlgn="base" hangingPunct="0">
                        <a:spcBef>
                          <a:spcPts val="85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Font typeface="Arial" pitchFamily="34" charset="0"/>
                        <a:defRPr sz="2200">
                          <a:solidFill>
                            <a:srgbClr val="404040"/>
                          </a:solidFill>
                          <a:latin typeface="Calisto MT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&lt; 10</a:t>
                      </a:r>
                      <a:r>
                        <a:rPr kumimoji="0" lang="fr-FR" altLang="fr-FR" sz="15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</a:t>
                      </a:r>
                      <a:r>
                        <a:rPr kumimoji="0" lang="fr-FR" alt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≥ 10</a:t>
                      </a:r>
                      <a:r>
                        <a:rPr kumimoji="0" lang="en-GB" altLang="fr-FR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-3</a:t>
                      </a:r>
                      <a:r>
                        <a:rPr kumimoji="0" lang="en-GB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Palatino" charset="0"/>
                          <a:cs typeface="Palatino" charset="0"/>
                          <a:sym typeface="Palatino" charset="0"/>
                        </a:rPr>
                        <a:t>: VHR</a:t>
                      </a:r>
                      <a:endParaRPr kumimoji="0" lang="fr-F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Palatino" charset="0"/>
                      </a:endParaRPr>
                    </a:p>
                  </a:txBody>
                  <a:tcPr marL="74549" marR="74549" marT="37278" marB="37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665" name="ZoneTexte 5"/>
          <p:cNvSpPr txBox="1">
            <a:spLocks noChangeArrowheads="1"/>
          </p:cNvSpPr>
          <p:nvPr/>
        </p:nvSpPr>
        <p:spPr bwMode="auto">
          <a:xfrm>
            <a:off x="943358" y="1080695"/>
            <a:ext cx="1250330" cy="526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4291" tIns="32146" rIns="64291" bIns="32146">
            <a:spAutoFit/>
          </a:bodyPr>
          <a:lstStyle>
            <a:lvl1pPr eaLnBrk="0"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1pPr>
            <a:lvl2pPr marL="37931725" indent="-37474525" eaLnBrk="0"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2pPr>
            <a:lvl3pPr eaLnBrk="0"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3pPr>
            <a:lvl4pPr eaLnBrk="0"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4pPr>
            <a:lvl5pPr eaLnBrk="0"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5pPr>
            <a:lvl6pPr marL="13716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6pPr>
            <a:lvl7pPr marL="18288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7pPr>
            <a:lvl8pPr marL="22860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8pPr>
            <a:lvl9pPr marL="27432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9pPr>
          </a:lstStyle>
          <a:p>
            <a:pPr algn="ctr" eaLnBrk="1"/>
            <a:r>
              <a:rPr lang="fr-FR" altLang="fr-FR" b="1" dirty="0">
                <a:latin typeface="+mn-lt"/>
              </a:rPr>
              <a:t>LAL B</a:t>
            </a:r>
          </a:p>
        </p:txBody>
      </p:sp>
      <p:sp>
        <p:nvSpPr>
          <p:cNvPr id="26666" name="ZoneTexte 6"/>
          <p:cNvSpPr txBox="1">
            <a:spLocks noChangeArrowheads="1"/>
          </p:cNvSpPr>
          <p:nvPr/>
        </p:nvSpPr>
        <p:spPr bwMode="auto">
          <a:xfrm>
            <a:off x="6541549" y="1996578"/>
            <a:ext cx="1212552" cy="526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4291" tIns="32146" rIns="64291" bIns="32146">
            <a:spAutoFit/>
          </a:bodyPr>
          <a:lstStyle>
            <a:lvl1pPr eaLnBrk="0"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1pPr>
            <a:lvl2pPr marL="37931725" indent="-37474525" eaLnBrk="0"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2pPr>
            <a:lvl3pPr eaLnBrk="0"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3pPr>
            <a:lvl4pPr eaLnBrk="0"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4pPr>
            <a:lvl5pPr eaLnBrk="0"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5pPr>
            <a:lvl6pPr marL="13716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6pPr>
            <a:lvl7pPr marL="18288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7pPr>
            <a:lvl8pPr marL="22860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8pPr>
            <a:lvl9pPr marL="27432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24863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9pPr>
          </a:lstStyle>
          <a:p>
            <a:pPr algn="ctr" eaLnBrk="1"/>
            <a:r>
              <a:rPr lang="fr-FR" altLang="fr-FR" b="1" dirty="0">
                <a:latin typeface="+mn-lt"/>
              </a:rPr>
              <a:t>LAL </a:t>
            </a:r>
            <a:r>
              <a:rPr lang="fr-FR" altLang="fr-FR" b="1" dirty="0" err="1">
                <a:latin typeface="+mn-lt"/>
              </a:rPr>
              <a:t>T</a:t>
            </a:r>
            <a:endParaRPr lang="fr-FR" altLang="fr-FR" b="1" dirty="0">
              <a:latin typeface="+mn-lt"/>
            </a:endParaRPr>
          </a:p>
        </p:txBody>
      </p:sp>
      <p:pic>
        <p:nvPicPr>
          <p:cNvPr id="26667" name="Picture 82" descr="Venetian_Paper Ti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40" y="2534137"/>
            <a:ext cx="5400000" cy="277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996B9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Importance de la MRD</a:t>
            </a:r>
          </a:p>
        </p:txBody>
      </p:sp>
    </p:spTree>
    <p:extLst>
      <p:ext uri="{BB962C8B-B14F-4D97-AF65-F5344CB8AC3E}">
        <p14:creationId xmlns:p14="http://schemas.microsoft.com/office/powerpoint/2010/main" val="205208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prophylaxie méningée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200" dirty="0"/>
              <a:t>3 statuts : </a:t>
            </a:r>
          </a:p>
          <a:p>
            <a:pPr lvl="1"/>
            <a:r>
              <a:rPr lang="fr-FR" sz="2000" dirty="0"/>
              <a:t>CNS 1 : Pas de blaste dans le LCR</a:t>
            </a:r>
          </a:p>
          <a:p>
            <a:pPr lvl="1"/>
            <a:r>
              <a:rPr lang="fr-FR" sz="2000" dirty="0"/>
              <a:t>CNS 2 : </a:t>
            </a:r>
          </a:p>
          <a:p>
            <a:pPr lvl="2"/>
            <a:r>
              <a:rPr lang="fr-FR" sz="1800" dirty="0"/>
              <a:t>&lt; 5 </a:t>
            </a:r>
            <a:r>
              <a:rPr lang="fr-FR" sz="1800" dirty="0" err="1"/>
              <a:t>elts</a:t>
            </a:r>
            <a:r>
              <a:rPr lang="fr-FR" sz="1800" dirty="0"/>
              <a:t>/mm3 mais blastes au </a:t>
            </a:r>
            <a:r>
              <a:rPr lang="fr-FR" sz="1800" dirty="0" err="1"/>
              <a:t>cytospin</a:t>
            </a:r>
            <a:r>
              <a:rPr lang="fr-FR" sz="1800" dirty="0"/>
              <a:t> =&gt; considéré comme CNS1 mais </a:t>
            </a:r>
            <a:r>
              <a:rPr lang="fr-FR" sz="1800" dirty="0" err="1"/>
              <a:t>ttt</a:t>
            </a:r>
            <a:r>
              <a:rPr lang="fr-FR" sz="1800" dirty="0"/>
              <a:t> renforcé en induction (5 IT)</a:t>
            </a:r>
          </a:p>
          <a:p>
            <a:pPr lvl="2"/>
            <a:r>
              <a:rPr lang="fr-FR" sz="1800" dirty="0"/>
              <a:t>TLP+ avec ratio GB/GR &lt; 2</a:t>
            </a:r>
          </a:p>
          <a:p>
            <a:pPr lvl="1"/>
            <a:r>
              <a:rPr lang="fr-FR" sz="2000" dirty="0"/>
              <a:t>CNS 3 : </a:t>
            </a:r>
          </a:p>
          <a:p>
            <a:pPr lvl="2"/>
            <a:r>
              <a:rPr lang="fr-FR" sz="1800" dirty="0"/>
              <a:t>&gt; 5 </a:t>
            </a:r>
            <a:r>
              <a:rPr lang="fr-FR" sz="1800" dirty="0" err="1"/>
              <a:t>elts</a:t>
            </a:r>
            <a:r>
              <a:rPr lang="fr-FR" sz="1800" dirty="0"/>
              <a:t>/mm3 avec blastes au </a:t>
            </a:r>
            <a:r>
              <a:rPr lang="fr-FR" sz="1800" dirty="0" err="1"/>
              <a:t>cytospin</a:t>
            </a:r>
            <a:endParaRPr lang="fr-FR" sz="1800" dirty="0"/>
          </a:p>
          <a:p>
            <a:pPr lvl="2"/>
            <a:r>
              <a:rPr lang="fr-FR" sz="1800" dirty="0"/>
              <a:t>TLP + avec ratio GB/GR &gt; 2</a:t>
            </a:r>
          </a:p>
          <a:p>
            <a:pPr lvl="2"/>
            <a:endParaRPr lang="fr-FR" sz="1800" dirty="0"/>
          </a:p>
          <a:p>
            <a:r>
              <a:rPr lang="fr-FR" sz="2200" dirty="0"/>
              <a:t>Au total entre 16 et 27 IT simple ou triple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smtClean="0"/>
              <a:t>10/11/2022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diaporama - CHU BDX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91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Optimisation thérapeutique / </a:t>
            </a:r>
            <a:br>
              <a:rPr lang="fr-FR" b="1" dirty="0"/>
            </a:br>
            <a:r>
              <a:rPr lang="fr-FR" b="1" dirty="0"/>
              <a:t>La PEG ASPARAGINASE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L’asparagine (ASN) est un acide aminé essentiel pour les lymphoblastes, cellules dépourvues d’asparagine synthétase (ASNS) 1,2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20B4148A-543F-BE4C-98E6-46C605BCA932}"/>
              </a:ext>
            </a:extLst>
          </p:cNvPr>
          <p:cNvSpPr txBox="1">
            <a:spLocks/>
          </p:cNvSpPr>
          <p:nvPr/>
        </p:nvSpPr>
        <p:spPr>
          <a:xfrm>
            <a:off x="1614490" y="1974080"/>
            <a:ext cx="9739311" cy="40488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/>
          </a:p>
          <a:p>
            <a:endParaRPr lang="fr-F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BDA175-3003-1F4C-AB3C-5D3AA3F79D67}"/>
              </a:ext>
            </a:extLst>
          </p:cNvPr>
          <p:cNvSpPr txBox="1">
            <a:spLocks/>
          </p:cNvSpPr>
          <p:nvPr/>
        </p:nvSpPr>
        <p:spPr>
          <a:xfrm>
            <a:off x="2190482" y="2296307"/>
            <a:ext cx="7340717" cy="7020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995D2"/>
              </a:buClr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BA1D9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4ADDE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EC1E6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fr-FR" sz="1350" kern="0" dirty="0">
              <a:solidFill>
                <a:srgbClr val="CC0033">
                  <a:lumMod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Rounded Rectangle 103">
            <a:extLst>
              <a:ext uri="{FF2B5EF4-FFF2-40B4-BE49-F238E27FC236}">
                <a16:creationId xmlns:a16="http://schemas.microsoft.com/office/drawing/2014/main" id="{ABFA577B-302D-2D4C-BBDD-E70EE8A9D8F8}"/>
              </a:ext>
            </a:extLst>
          </p:cNvPr>
          <p:cNvSpPr/>
          <p:nvPr/>
        </p:nvSpPr>
        <p:spPr>
          <a:xfrm>
            <a:off x="3988142" y="2880467"/>
            <a:ext cx="3130475" cy="1417571"/>
          </a:xfrm>
          <a:prstGeom prst="roundRect">
            <a:avLst/>
          </a:prstGeom>
          <a:noFill/>
          <a:ln w="50800" cmpd="dbl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25" dirty="0">
              <a:solidFill>
                <a:srgbClr val="000000"/>
              </a:solidFill>
            </a:endParaRPr>
          </a:p>
        </p:txBody>
      </p:sp>
      <p:sp>
        <p:nvSpPr>
          <p:cNvPr id="7" name="TextBox 79">
            <a:extLst>
              <a:ext uri="{FF2B5EF4-FFF2-40B4-BE49-F238E27FC236}">
                <a16:creationId xmlns:a16="http://schemas.microsoft.com/office/drawing/2014/main" id="{E2DF96DD-1F0E-1740-80ED-668D8FA8A18F}"/>
              </a:ext>
            </a:extLst>
          </p:cNvPr>
          <p:cNvSpPr txBox="1"/>
          <p:nvPr/>
        </p:nvSpPr>
        <p:spPr>
          <a:xfrm>
            <a:off x="7076429" y="2788135"/>
            <a:ext cx="110318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i="1" dirty="0" err="1">
                <a:solidFill>
                  <a:srgbClr val="000000"/>
                </a:solidFill>
              </a:rPr>
              <a:t>Espace</a:t>
            </a:r>
            <a:r>
              <a:rPr lang="en-US" sz="750" i="1" dirty="0">
                <a:solidFill>
                  <a:srgbClr val="000000"/>
                </a:solidFill>
              </a:rPr>
              <a:t> </a:t>
            </a:r>
            <a:r>
              <a:rPr lang="en-US" sz="750" i="1" dirty="0" err="1">
                <a:solidFill>
                  <a:srgbClr val="000000"/>
                </a:solidFill>
              </a:rPr>
              <a:t>extracellulaire</a:t>
            </a:r>
            <a:endParaRPr lang="en-US" sz="750" i="1" dirty="0">
              <a:solidFill>
                <a:srgbClr val="000000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4CA30BE-946E-134B-BFFA-3888DAEB275E}"/>
              </a:ext>
            </a:extLst>
          </p:cNvPr>
          <p:cNvGrpSpPr/>
          <p:nvPr/>
        </p:nvGrpSpPr>
        <p:grpSpPr>
          <a:xfrm>
            <a:off x="2576619" y="3023467"/>
            <a:ext cx="4408626" cy="2127043"/>
            <a:chOff x="529154" y="1341735"/>
            <a:chExt cx="5878168" cy="2836055"/>
          </a:xfrm>
        </p:grpSpPr>
        <p:cxnSp>
          <p:nvCxnSpPr>
            <p:cNvPr id="9" name="Straight Arrow Connector 129">
              <a:extLst>
                <a:ext uri="{FF2B5EF4-FFF2-40B4-BE49-F238E27FC236}">
                  <a16:creationId xmlns:a16="http://schemas.microsoft.com/office/drawing/2014/main" id="{02857A07-BB68-6941-99DD-1609C71245CF}"/>
                </a:ext>
              </a:extLst>
            </p:cNvPr>
            <p:cNvCxnSpPr/>
            <p:nvPr/>
          </p:nvCxnSpPr>
          <p:spPr>
            <a:xfrm flipH="1">
              <a:off x="1975493" y="3406642"/>
              <a:ext cx="3026991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30">
              <a:extLst>
                <a:ext uri="{FF2B5EF4-FFF2-40B4-BE49-F238E27FC236}">
                  <a16:creationId xmlns:a16="http://schemas.microsoft.com/office/drawing/2014/main" id="{387EB9A8-FAE6-5440-9C7E-BC15B867C845}"/>
                </a:ext>
              </a:extLst>
            </p:cNvPr>
            <p:cNvSpPr txBox="1"/>
            <p:nvPr/>
          </p:nvSpPr>
          <p:spPr>
            <a:xfrm>
              <a:off x="1975493" y="3839236"/>
              <a:ext cx="30269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Asparaginase </a:t>
              </a:r>
              <a:r>
                <a:rPr lang="en-US" sz="105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(</a:t>
              </a:r>
              <a:r>
                <a:rPr lang="en-US" sz="105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ASNase</a:t>
              </a:r>
              <a:r>
                <a:rPr lang="en-US" sz="105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)</a:t>
              </a:r>
            </a:p>
          </p:txBody>
        </p:sp>
        <p:sp>
          <p:nvSpPr>
            <p:cNvPr id="11" name="Freeform 70">
              <a:extLst>
                <a:ext uri="{FF2B5EF4-FFF2-40B4-BE49-F238E27FC236}">
                  <a16:creationId xmlns:a16="http://schemas.microsoft.com/office/drawing/2014/main" id="{1DF1A976-FEE3-4346-BCB3-5CCDFBAF6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201" y="3173621"/>
              <a:ext cx="409575" cy="485775"/>
            </a:xfrm>
            <a:custGeom>
              <a:avLst/>
              <a:gdLst>
                <a:gd name="T0" fmla="*/ 3 w 145"/>
                <a:gd name="T1" fmla="*/ 30 h 172"/>
                <a:gd name="T2" fmla="*/ 2 w 145"/>
                <a:gd name="T3" fmla="*/ 31 h 172"/>
                <a:gd name="T4" fmla="*/ 55 w 145"/>
                <a:gd name="T5" fmla="*/ 84 h 172"/>
                <a:gd name="T6" fmla="*/ 0 w 145"/>
                <a:gd name="T7" fmla="*/ 139 h 172"/>
                <a:gd name="T8" fmla="*/ 3 w 145"/>
                <a:gd name="T9" fmla="*/ 142 h 172"/>
                <a:gd name="T10" fmla="*/ 114 w 145"/>
                <a:gd name="T11" fmla="*/ 142 h 172"/>
                <a:gd name="T12" fmla="*/ 114 w 145"/>
                <a:gd name="T13" fmla="*/ 30 h 172"/>
                <a:gd name="T14" fmla="*/ 3 w 145"/>
                <a:gd name="T15" fmla="*/ 3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172">
                  <a:moveTo>
                    <a:pt x="3" y="30"/>
                  </a:moveTo>
                  <a:cubicBezTo>
                    <a:pt x="3" y="31"/>
                    <a:pt x="2" y="31"/>
                    <a:pt x="2" y="31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" y="140"/>
                    <a:pt x="2" y="141"/>
                    <a:pt x="3" y="142"/>
                  </a:cubicBezTo>
                  <a:cubicBezTo>
                    <a:pt x="34" y="172"/>
                    <a:pt x="84" y="172"/>
                    <a:pt x="114" y="142"/>
                  </a:cubicBezTo>
                  <a:cubicBezTo>
                    <a:pt x="145" y="111"/>
                    <a:pt x="145" y="61"/>
                    <a:pt x="114" y="30"/>
                  </a:cubicBezTo>
                  <a:cubicBezTo>
                    <a:pt x="84" y="0"/>
                    <a:pt x="34" y="0"/>
                    <a:pt x="3" y="30"/>
                  </a:cubicBezTo>
                  <a:close/>
                </a:path>
              </a:pathLst>
            </a:custGeom>
            <a:gradFill>
              <a:gsLst>
                <a:gs pos="100000">
                  <a:srgbClr val="D89BC6"/>
                </a:gs>
                <a:gs pos="0">
                  <a:srgbClr val="C94F9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132">
              <a:extLst>
                <a:ext uri="{FF2B5EF4-FFF2-40B4-BE49-F238E27FC236}">
                  <a16:creationId xmlns:a16="http://schemas.microsoft.com/office/drawing/2014/main" id="{CDBE7EC8-7B25-1944-B85E-C970CB3D2BA9}"/>
                </a:ext>
              </a:extLst>
            </p:cNvPr>
            <p:cNvGrpSpPr/>
            <p:nvPr/>
          </p:nvGrpSpPr>
          <p:grpSpPr>
            <a:xfrm>
              <a:off x="5086299" y="3206501"/>
              <a:ext cx="1296601" cy="619398"/>
              <a:chOff x="6191951" y="3456530"/>
              <a:chExt cx="1296601" cy="619398"/>
            </a:xfrm>
          </p:grpSpPr>
          <p:sp>
            <p:nvSpPr>
              <p:cNvPr id="44" name="TextBox 133">
                <a:extLst>
                  <a:ext uri="{FF2B5EF4-FFF2-40B4-BE49-F238E27FC236}">
                    <a16:creationId xmlns:a16="http://schemas.microsoft.com/office/drawing/2014/main" id="{FD101A39-5404-D646-A881-218A121A7127}"/>
                  </a:ext>
                </a:extLst>
              </p:cNvPr>
              <p:cNvSpPr txBox="1"/>
              <p:nvPr/>
            </p:nvSpPr>
            <p:spPr>
              <a:xfrm>
                <a:off x="6191951" y="3768152"/>
                <a:ext cx="129660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141313">
                        <a:lumMod val="75000"/>
                        <a:lumOff val="25000"/>
                      </a:srgbClr>
                    </a:solidFill>
                  </a:rPr>
                  <a:t>Asparagine</a:t>
                </a: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93FC82DD-8291-8145-95DD-2FA09A211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8565" y="3618455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20 w 34"/>
                  <a:gd name="T3" fmla="*/ 33 h 34"/>
                  <a:gd name="T4" fmla="*/ 2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20" y="33"/>
                    </a:cubicBezTo>
                    <a:cubicBezTo>
                      <a:pt x="11" y="34"/>
                      <a:pt x="3" y="28"/>
                      <a:pt x="2" y="19"/>
                    </a:cubicBezTo>
                    <a:cubicBezTo>
                      <a:pt x="0" y="10"/>
                      <a:pt x="7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00638B"/>
                  </a:gs>
                  <a:gs pos="0">
                    <a:srgbClr val="0AB2E6"/>
                  </a:gs>
                </a:gsLst>
                <a:lin ang="27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63">
                <a:extLst>
                  <a:ext uri="{FF2B5EF4-FFF2-40B4-BE49-F238E27FC236}">
                    <a16:creationId xmlns:a16="http://schemas.microsoft.com/office/drawing/2014/main" id="{85E48905-8D69-FB49-A107-1988F2956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9504" y="3615280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20 w 34"/>
                  <a:gd name="T3" fmla="*/ 33 h 34"/>
                  <a:gd name="T4" fmla="*/ 2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20" y="33"/>
                    </a:cubicBezTo>
                    <a:cubicBezTo>
                      <a:pt x="11" y="34"/>
                      <a:pt x="3" y="28"/>
                      <a:pt x="2" y="19"/>
                    </a:cubicBezTo>
                    <a:cubicBezTo>
                      <a:pt x="0" y="10"/>
                      <a:pt x="7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00638B"/>
                  </a:gs>
                  <a:gs pos="0">
                    <a:srgbClr val="0AB2E6"/>
                  </a:gs>
                </a:gsLst>
                <a:lin ang="27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63">
                <a:extLst>
                  <a:ext uri="{FF2B5EF4-FFF2-40B4-BE49-F238E27FC236}">
                    <a16:creationId xmlns:a16="http://schemas.microsoft.com/office/drawing/2014/main" id="{4FDADDE8-180A-894D-9280-C646C4350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6527" y="3456530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20 w 34"/>
                  <a:gd name="T3" fmla="*/ 33 h 34"/>
                  <a:gd name="T4" fmla="*/ 2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20" y="33"/>
                    </a:cubicBezTo>
                    <a:cubicBezTo>
                      <a:pt x="11" y="34"/>
                      <a:pt x="3" y="28"/>
                      <a:pt x="2" y="19"/>
                    </a:cubicBezTo>
                    <a:cubicBezTo>
                      <a:pt x="0" y="10"/>
                      <a:pt x="7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00638B"/>
                  </a:gs>
                  <a:gs pos="0">
                    <a:srgbClr val="0AB2E6"/>
                  </a:gs>
                </a:gsLst>
                <a:lin ang="27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63">
                <a:extLst>
                  <a:ext uri="{FF2B5EF4-FFF2-40B4-BE49-F238E27FC236}">
                    <a16:creationId xmlns:a16="http://schemas.microsoft.com/office/drawing/2014/main" id="{CA7D996E-B606-9A41-BA02-B74C68902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0990" y="3578602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20 w 34"/>
                  <a:gd name="T3" fmla="*/ 33 h 34"/>
                  <a:gd name="T4" fmla="*/ 2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20" y="33"/>
                    </a:cubicBezTo>
                    <a:cubicBezTo>
                      <a:pt x="11" y="34"/>
                      <a:pt x="3" y="28"/>
                      <a:pt x="2" y="19"/>
                    </a:cubicBezTo>
                    <a:cubicBezTo>
                      <a:pt x="0" y="10"/>
                      <a:pt x="7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00638B"/>
                  </a:gs>
                  <a:gs pos="0">
                    <a:srgbClr val="0AB2E6"/>
                  </a:gs>
                </a:gsLst>
                <a:lin ang="27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63">
                <a:extLst>
                  <a:ext uri="{FF2B5EF4-FFF2-40B4-BE49-F238E27FC236}">
                    <a16:creationId xmlns:a16="http://schemas.microsoft.com/office/drawing/2014/main" id="{84B4849E-EAC4-0A4B-A6BA-088E23A1E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8178" y="3632742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20 w 34"/>
                  <a:gd name="T3" fmla="*/ 33 h 34"/>
                  <a:gd name="T4" fmla="*/ 2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20" y="33"/>
                    </a:cubicBezTo>
                    <a:cubicBezTo>
                      <a:pt x="11" y="34"/>
                      <a:pt x="3" y="28"/>
                      <a:pt x="2" y="19"/>
                    </a:cubicBezTo>
                    <a:cubicBezTo>
                      <a:pt x="0" y="10"/>
                      <a:pt x="7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00638B"/>
                  </a:gs>
                  <a:gs pos="0">
                    <a:srgbClr val="0AB2E6"/>
                  </a:gs>
                </a:gsLst>
                <a:lin ang="27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63">
                <a:extLst>
                  <a:ext uri="{FF2B5EF4-FFF2-40B4-BE49-F238E27FC236}">
                    <a16:creationId xmlns:a16="http://schemas.microsoft.com/office/drawing/2014/main" id="{8B4D4AED-6CBD-E244-BC6A-044D4BBF7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7088" y="3515246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20 w 34"/>
                  <a:gd name="T3" fmla="*/ 33 h 34"/>
                  <a:gd name="T4" fmla="*/ 2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20" y="33"/>
                    </a:cubicBezTo>
                    <a:cubicBezTo>
                      <a:pt x="11" y="34"/>
                      <a:pt x="3" y="28"/>
                      <a:pt x="2" y="19"/>
                    </a:cubicBezTo>
                    <a:cubicBezTo>
                      <a:pt x="0" y="10"/>
                      <a:pt x="7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00638B"/>
                  </a:gs>
                  <a:gs pos="0">
                    <a:srgbClr val="0AB2E6"/>
                  </a:gs>
                </a:gsLst>
                <a:lin ang="27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63">
                <a:extLst>
                  <a:ext uri="{FF2B5EF4-FFF2-40B4-BE49-F238E27FC236}">
                    <a16:creationId xmlns:a16="http://schemas.microsoft.com/office/drawing/2014/main" id="{14922792-818E-0849-8098-BCEA45253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5340" y="3566680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20 w 34"/>
                  <a:gd name="T3" fmla="*/ 33 h 34"/>
                  <a:gd name="T4" fmla="*/ 2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20" y="33"/>
                    </a:cubicBezTo>
                    <a:cubicBezTo>
                      <a:pt x="11" y="34"/>
                      <a:pt x="3" y="28"/>
                      <a:pt x="2" y="19"/>
                    </a:cubicBezTo>
                    <a:cubicBezTo>
                      <a:pt x="0" y="10"/>
                      <a:pt x="7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00638B"/>
                  </a:gs>
                  <a:gs pos="0">
                    <a:srgbClr val="0AB2E6"/>
                  </a:gs>
                </a:gsLst>
                <a:lin ang="27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3" name="Straight Arrow Connector 170">
              <a:extLst>
                <a:ext uri="{FF2B5EF4-FFF2-40B4-BE49-F238E27FC236}">
                  <a16:creationId xmlns:a16="http://schemas.microsoft.com/office/drawing/2014/main" id="{B7640717-7B03-7247-BC87-2A570C744E25}"/>
                </a:ext>
              </a:extLst>
            </p:cNvPr>
            <p:cNvCxnSpPr/>
            <p:nvPr/>
          </p:nvCxnSpPr>
          <p:spPr>
            <a:xfrm>
              <a:off x="1310446" y="2170479"/>
              <a:ext cx="0" cy="64800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71">
              <a:extLst>
                <a:ext uri="{FF2B5EF4-FFF2-40B4-BE49-F238E27FC236}">
                  <a16:creationId xmlns:a16="http://schemas.microsoft.com/office/drawing/2014/main" id="{19D3C933-4C0E-DD4F-8905-06A877817AB6}"/>
                </a:ext>
              </a:extLst>
            </p:cNvPr>
            <p:cNvGrpSpPr/>
            <p:nvPr/>
          </p:nvGrpSpPr>
          <p:grpSpPr>
            <a:xfrm>
              <a:off x="529154" y="2746542"/>
              <a:ext cx="1645388" cy="834252"/>
              <a:chOff x="2119829" y="3223620"/>
              <a:chExt cx="1645388" cy="834252"/>
            </a:xfrm>
          </p:grpSpPr>
          <p:sp>
            <p:nvSpPr>
              <p:cNvPr id="36" name="TextBox 172">
                <a:extLst>
                  <a:ext uri="{FF2B5EF4-FFF2-40B4-BE49-F238E27FC236}">
                    <a16:creationId xmlns:a16="http://schemas.microsoft.com/office/drawing/2014/main" id="{4421A572-2B2F-1542-806D-D4954CDCD30F}"/>
                  </a:ext>
                </a:extLst>
              </p:cNvPr>
              <p:cNvSpPr txBox="1"/>
              <p:nvPr/>
            </p:nvSpPr>
            <p:spPr>
              <a:xfrm>
                <a:off x="2119829" y="3223620"/>
                <a:ext cx="1645388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Acide</a:t>
                </a:r>
                <a:r>
                  <a:rPr lang="en-US" sz="900" b="1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900" b="1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aspartique</a:t>
                </a:r>
                <a:r>
                  <a:rPr lang="en-US" sz="900" b="1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+</a:t>
                </a:r>
              </a:p>
              <a:p>
                <a:pPr algn="ctr"/>
                <a:r>
                  <a:rPr lang="en-US" sz="900" b="1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Ammonium</a:t>
                </a:r>
              </a:p>
            </p:txBody>
          </p:sp>
          <p:grpSp>
            <p:nvGrpSpPr>
              <p:cNvPr id="37" name="Group 173">
                <a:extLst>
                  <a:ext uri="{FF2B5EF4-FFF2-40B4-BE49-F238E27FC236}">
                    <a16:creationId xmlns:a16="http://schemas.microsoft.com/office/drawing/2014/main" id="{5BF83761-4867-5849-BD7C-913E93A0E380}"/>
                  </a:ext>
                </a:extLst>
              </p:cNvPr>
              <p:cNvGrpSpPr/>
              <p:nvPr/>
            </p:nvGrpSpPr>
            <p:grpSpPr>
              <a:xfrm>
                <a:off x="2692062" y="3673405"/>
                <a:ext cx="444487" cy="384467"/>
                <a:chOff x="1756850" y="3644938"/>
                <a:chExt cx="444487" cy="384467"/>
              </a:xfrm>
            </p:grpSpPr>
            <p:sp>
              <p:nvSpPr>
                <p:cNvPr id="38" name="Freeform 48">
                  <a:extLst>
                    <a:ext uri="{FF2B5EF4-FFF2-40B4-BE49-F238E27FC236}">
                      <a16:creationId xmlns:a16="http://schemas.microsoft.com/office/drawing/2014/main" id="{631D52CD-1E37-D349-9DE6-743853F45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4788" y="3752888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2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1" y="34"/>
                        <a:pt x="3" y="28"/>
                        <a:pt x="2" y="19"/>
                      </a:cubicBezTo>
                      <a:cubicBezTo>
                        <a:pt x="0" y="10"/>
                        <a:pt x="7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51">
                  <a:extLst>
                    <a:ext uri="{FF2B5EF4-FFF2-40B4-BE49-F238E27FC236}">
                      <a16:creationId xmlns:a16="http://schemas.microsoft.com/office/drawing/2014/main" id="{91D5901C-89E6-754A-BAE2-1F95C2BFD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6850" y="3644938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1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0" y="34"/>
                        <a:pt x="2" y="28"/>
                        <a:pt x="1" y="19"/>
                      </a:cubicBezTo>
                      <a:cubicBezTo>
                        <a:pt x="0" y="10"/>
                        <a:pt x="6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52">
                  <a:extLst>
                    <a:ext uri="{FF2B5EF4-FFF2-40B4-BE49-F238E27FC236}">
                      <a16:creationId xmlns:a16="http://schemas.microsoft.com/office/drawing/2014/main" id="{D6C78DE3-CFA4-8C45-A039-748475A23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438" y="3690975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1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0" y="34"/>
                        <a:pt x="2" y="28"/>
                        <a:pt x="1" y="19"/>
                      </a:cubicBezTo>
                      <a:cubicBezTo>
                        <a:pt x="0" y="10"/>
                        <a:pt x="6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48">
                  <a:extLst>
                    <a:ext uri="{FF2B5EF4-FFF2-40B4-BE49-F238E27FC236}">
                      <a16:creationId xmlns:a16="http://schemas.microsoft.com/office/drawing/2014/main" id="{69FF2870-C563-1E48-8DEF-9020408C5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4137" y="3932205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2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1" y="34"/>
                        <a:pt x="3" y="28"/>
                        <a:pt x="2" y="19"/>
                      </a:cubicBezTo>
                      <a:cubicBezTo>
                        <a:pt x="0" y="10"/>
                        <a:pt x="7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51">
                  <a:extLst>
                    <a:ext uri="{FF2B5EF4-FFF2-40B4-BE49-F238E27FC236}">
                      <a16:creationId xmlns:a16="http://schemas.microsoft.com/office/drawing/2014/main" id="{12BF4EA3-940E-9147-AA72-D7C0B9CCC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6199" y="3814730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1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0" y="34"/>
                        <a:pt x="2" y="28"/>
                        <a:pt x="1" y="19"/>
                      </a:cubicBezTo>
                      <a:cubicBezTo>
                        <a:pt x="0" y="10"/>
                        <a:pt x="6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52">
                  <a:extLst>
                    <a:ext uri="{FF2B5EF4-FFF2-40B4-BE49-F238E27FC236}">
                      <a16:creationId xmlns:a16="http://schemas.microsoft.com/office/drawing/2014/main" id="{EE7EC38E-828A-6C4E-9737-FF14E4F4A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8159" y="3890833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1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0" y="34"/>
                        <a:pt x="2" y="28"/>
                        <a:pt x="1" y="19"/>
                      </a:cubicBezTo>
                      <a:cubicBezTo>
                        <a:pt x="0" y="10"/>
                        <a:pt x="6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15" name="Straight Arrow Connector 180">
              <a:extLst>
                <a:ext uri="{FF2B5EF4-FFF2-40B4-BE49-F238E27FC236}">
                  <a16:creationId xmlns:a16="http://schemas.microsoft.com/office/drawing/2014/main" id="{0283732C-3716-7A42-8F5E-9C31EBE3B47F}"/>
                </a:ext>
              </a:extLst>
            </p:cNvPr>
            <p:cNvCxnSpPr/>
            <p:nvPr/>
          </p:nvCxnSpPr>
          <p:spPr>
            <a:xfrm>
              <a:off x="1975493" y="2144546"/>
              <a:ext cx="3026991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U-Turn Arrow 181">
              <a:extLst>
                <a:ext uri="{FF2B5EF4-FFF2-40B4-BE49-F238E27FC236}">
                  <a16:creationId xmlns:a16="http://schemas.microsoft.com/office/drawing/2014/main" id="{09433E03-D2D0-494A-BBB2-5811A172694E}"/>
                </a:ext>
              </a:extLst>
            </p:cNvPr>
            <p:cNvSpPr/>
            <p:nvPr/>
          </p:nvSpPr>
          <p:spPr>
            <a:xfrm>
              <a:off x="3197295" y="1874642"/>
              <a:ext cx="583386" cy="539808"/>
            </a:xfrm>
            <a:prstGeom prst="uturnArrow">
              <a:avLst>
                <a:gd name="adj1" fmla="val 15932"/>
                <a:gd name="adj2" fmla="val 17874"/>
                <a:gd name="adj3" fmla="val 23705"/>
                <a:gd name="adj4" fmla="val 43750"/>
                <a:gd name="adj5" fmla="val 10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82">
              <a:extLst>
                <a:ext uri="{FF2B5EF4-FFF2-40B4-BE49-F238E27FC236}">
                  <a16:creationId xmlns:a16="http://schemas.microsoft.com/office/drawing/2014/main" id="{29981CEF-08B9-914F-A2A3-86E33A920BA4}"/>
                </a:ext>
              </a:extLst>
            </p:cNvPr>
            <p:cNvSpPr txBox="1"/>
            <p:nvPr/>
          </p:nvSpPr>
          <p:spPr>
            <a:xfrm>
              <a:off x="1962793" y="1341735"/>
              <a:ext cx="302699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Intracellular synthesis</a:t>
              </a:r>
            </a:p>
            <a:p>
              <a:pPr algn="ctr"/>
              <a:r>
                <a:rPr lang="en-US" sz="900" b="1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ASNS </a:t>
              </a:r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+ ATP</a:t>
              </a:r>
            </a:p>
          </p:txBody>
        </p:sp>
        <p:grpSp>
          <p:nvGrpSpPr>
            <p:cNvPr id="18" name="Group 183">
              <a:extLst>
                <a:ext uri="{FF2B5EF4-FFF2-40B4-BE49-F238E27FC236}">
                  <a16:creationId xmlns:a16="http://schemas.microsoft.com/office/drawing/2014/main" id="{A87BBDE8-0E2A-9F4F-B1D9-6EB46453C152}"/>
                </a:ext>
              </a:extLst>
            </p:cNvPr>
            <p:cNvGrpSpPr/>
            <p:nvPr/>
          </p:nvGrpSpPr>
          <p:grpSpPr>
            <a:xfrm>
              <a:off x="663650" y="1521292"/>
              <a:ext cx="1296601" cy="684823"/>
              <a:chOff x="2234073" y="1488276"/>
              <a:chExt cx="1296601" cy="684823"/>
            </a:xfrm>
          </p:grpSpPr>
          <p:sp>
            <p:nvSpPr>
              <p:cNvPr id="28" name="TextBox 184">
                <a:extLst>
                  <a:ext uri="{FF2B5EF4-FFF2-40B4-BE49-F238E27FC236}">
                    <a16:creationId xmlns:a16="http://schemas.microsoft.com/office/drawing/2014/main" id="{3F12A997-946B-5F41-A0AB-84ABBA82950F}"/>
                  </a:ext>
                </a:extLst>
              </p:cNvPr>
              <p:cNvSpPr txBox="1"/>
              <p:nvPr/>
            </p:nvSpPr>
            <p:spPr>
              <a:xfrm>
                <a:off x="2234073" y="1488276"/>
                <a:ext cx="1296601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Acide</a:t>
                </a:r>
                <a:r>
                  <a:rPr lang="en-US" sz="900" b="1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900" b="1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Aspartique</a:t>
                </a:r>
                <a:r>
                  <a:rPr lang="en-US" sz="900" b="1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</a:p>
            </p:txBody>
          </p:sp>
          <p:sp>
            <p:nvSpPr>
              <p:cNvPr id="29" name="Freeform 46">
                <a:extLst>
                  <a:ext uri="{FF2B5EF4-FFF2-40B4-BE49-F238E27FC236}">
                    <a16:creationId xmlns:a16="http://schemas.microsoft.com/office/drawing/2014/main" id="{E00B437D-6DBA-1842-9A32-5BC2988CE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374" y="2013986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19 w 34"/>
                  <a:gd name="T3" fmla="*/ 33 h 34"/>
                  <a:gd name="T4" fmla="*/ 1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19" y="33"/>
                    </a:cubicBezTo>
                    <a:cubicBezTo>
                      <a:pt x="10" y="34"/>
                      <a:pt x="2" y="28"/>
                      <a:pt x="1" y="19"/>
                    </a:cubicBezTo>
                    <a:cubicBezTo>
                      <a:pt x="0" y="10"/>
                      <a:pt x="6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47">
                <a:extLst>
                  <a:ext uri="{FF2B5EF4-FFF2-40B4-BE49-F238E27FC236}">
                    <a16:creationId xmlns:a16="http://schemas.microsoft.com/office/drawing/2014/main" id="{B2A7C48F-A5C3-E54E-B969-281CDAF6A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624" y="2056849"/>
                <a:ext cx="97200" cy="97200"/>
              </a:xfrm>
              <a:custGeom>
                <a:avLst/>
                <a:gdLst>
                  <a:gd name="T0" fmla="*/ 32 w 34"/>
                  <a:gd name="T1" fmla="*/ 15 h 34"/>
                  <a:gd name="T2" fmla="*/ 19 w 34"/>
                  <a:gd name="T3" fmla="*/ 33 h 34"/>
                  <a:gd name="T4" fmla="*/ 1 w 34"/>
                  <a:gd name="T5" fmla="*/ 19 h 34"/>
                  <a:gd name="T6" fmla="*/ 15 w 34"/>
                  <a:gd name="T7" fmla="*/ 2 h 34"/>
                  <a:gd name="T8" fmla="*/ 32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2" y="15"/>
                    </a:moveTo>
                    <a:cubicBezTo>
                      <a:pt x="34" y="24"/>
                      <a:pt x="27" y="32"/>
                      <a:pt x="19" y="33"/>
                    </a:cubicBezTo>
                    <a:cubicBezTo>
                      <a:pt x="10" y="34"/>
                      <a:pt x="2" y="28"/>
                      <a:pt x="1" y="19"/>
                    </a:cubicBezTo>
                    <a:cubicBezTo>
                      <a:pt x="0" y="11"/>
                      <a:pt x="6" y="3"/>
                      <a:pt x="15" y="2"/>
                    </a:cubicBezTo>
                    <a:cubicBezTo>
                      <a:pt x="23" y="0"/>
                      <a:pt x="31" y="7"/>
                      <a:pt x="3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48">
                <a:extLst>
                  <a:ext uri="{FF2B5EF4-FFF2-40B4-BE49-F238E27FC236}">
                    <a16:creationId xmlns:a16="http://schemas.microsoft.com/office/drawing/2014/main" id="{6971B636-9816-074D-8A2B-BCDEC7876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287" y="2075899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19 w 34"/>
                  <a:gd name="T3" fmla="*/ 33 h 34"/>
                  <a:gd name="T4" fmla="*/ 2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19" y="33"/>
                    </a:cubicBezTo>
                    <a:cubicBezTo>
                      <a:pt x="11" y="34"/>
                      <a:pt x="3" y="28"/>
                      <a:pt x="2" y="19"/>
                    </a:cubicBezTo>
                    <a:cubicBezTo>
                      <a:pt x="0" y="10"/>
                      <a:pt x="7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49">
                <a:extLst>
                  <a:ext uri="{FF2B5EF4-FFF2-40B4-BE49-F238E27FC236}">
                    <a16:creationId xmlns:a16="http://schemas.microsoft.com/office/drawing/2014/main" id="{30C49564-1F92-A14F-9F0C-213F4CB39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949" y="2060024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19 w 34"/>
                  <a:gd name="T3" fmla="*/ 33 h 34"/>
                  <a:gd name="T4" fmla="*/ 1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19" y="33"/>
                    </a:cubicBezTo>
                    <a:cubicBezTo>
                      <a:pt x="10" y="34"/>
                      <a:pt x="2" y="28"/>
                      <a:pt x="1" y="19"/>
                    </a:cubicBezTo>
                    <a:cubicBezTo>
                      <a:pt x="0" y="10"/>
                      <a:pt x="6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50">
                <a:extLst>
                  <a:ext uri="{FF2B5EF4-FFF2-40B4-BE49-F238E27FC236}">
                    <a16:creationId xmlns:a16="http://schemas.microsoft.com/office/drawing/2014/main" id="{E9EF103C-66C4-8545-A527-A00164DA8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912" y="1901274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19 w 34"/>
                  <a:gd name="T3" fmla="*/ 33 h 34"/>
                  <a:gd name="T4" fmla="*/ 1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7" y="32"/>
                      <a:pt x="19" y="33"/>
                    </a:cubicBezTo>
                    <a:cubicBezTo>
                      <a:pt x="10" y="34"/>
                      <a:pt x="2" y="28"/>
                      <a:pt x="1" y="19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1" y="7"/>
                      <a:pt x="33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51">
                <a:extLst>
                  <a:ext uri="{FF2B5EF4-FFF2-40B4-BE49-F238E27FC236}">
                    <a16:creationId xmlns:a16="http://schemas.microsoft.com/office/drawing/2014/main" id="{15096886-7A81-5B4F-B67C-295275FE4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349" y="1958424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19 w 34"/>
                  <a:gd name="T3" fmla="*/ 33 h 34"/>
                  <a:gd name="T4" fmla="*/ 1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19" y="33"/>
                    </a:cubicBezTo>
                    <a:cubicBezTo>
                      <a:pt x="10" y="34"/>
                      <a:pt x="2" y="28"/>
                      <a:pt x="1" y="19"/>
                    </a:cubicBezTo>
                    <a:cubicBezTo>
                      <a:pt x="0" y="10"/>
                      <a:pt x="6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52">
                <a:extLst>
                  <a:ext uri="{FF2B5EF4-FFF2-40B4-BE49-F238E27FC236}">
                    <a16:creationId xmlns:a16="http://schemas.microsoft.com/office/drawing/2014/main" id="{73C57026-3A27-0B4C-A340-07EE93F2B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462" y="2013986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19 w 34"/>
                  <a:gd name="T3" fmla="*/ 33 h 34"/>
                  <a:gd name="T4" fmla="*/ 1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19" y="33"/>
                    </a:cubicBezTo>
                    <a:cubicBezTo>
                      <a:pt x="10" y="34"/>
                      <a:pt x="2" y="28"/>
                      <a:pt x="1" y="19"/>
                    </a:cubicBezTo>
                    <a:cubicBezTo>
                      <a:pt x="0" y="10"/>
                      <a:pt x="6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192">
              <a:extLst>
                <a:ext uri="{FF2B5EF4-FFF2-40B4-BE49-F238E27FC236}">
                  <a16:creationId xmlns:a16="http://schemas.microsoft.com/office/drawing/2014/main" id="{4CAB60C4-270F-C94B-84B8-AED6FDCC5028}"/>
                </a:ext>
              </a:extLst>
            </p:cNvPr>
            <p:cNvGrpSpPr/>
            <p:nvPr/>
          </p:nvGrpSpPr>
          <p:grpSpPr>
            <a:xfrm>
              <a:off x="5110721" y="1875574"/>
              <a:ext cx="1296601" cy="587772"/>
              <a:chOff x="5132352" y="2360129"/>
              <a:chExt cx="1296601" cy="587772"/>
            </a:xfrm>
          </p:grpSpPr>
          <p:sp>
            <p:nvSpPr>
              <p:cNvPr id="20" name="TextBox 193">
                <a:extLst>
                  <a:ext uri="{FF2B5EF4-FFF2-40B4-BE49-F238E27FC236}">
                    <a16:creationId xmlns:a16="http://schemas.microsoft.com/office/drawing/2014/main" id="{A65E39B4-FA98-2145-BE99-EBFE5495C908}"/>
                  </a:ext>
                </a:extLst>
              </p:cNvPr>
              <p:cNvSpPr txBox="1"/>
              <p:nvPr/>
            </p:nvSpPr>
            <p:spPr>
              <a:xfrm>
                <a:off x="5132352" y="2640125"/>
                <a:ext cx="129660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Asparagine</a:t>
                </a:r>
              </a:p>
            </p:txBody>
          </p:sp>
          <p:sp>
            <p:nvSpPr>
              <p:cNvPr id="21" name="Freeform 63">
                <a:extLst>
                  <a:ext uri="{FF2B5EF4-FFF2-40B4-BE49-F238E27FC236}">
                    <a16:creationId xmlns:a16="http://schemas.microsoft.com/office/drawing/2014/main" id="{4F78E690-3925-8349-8158-4BD09DF24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3806" y="2522054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20 w 34"/>
                  <a:gd name="T3" fmla="*/ 33 h 34"/>
                  <a:gd name="T4" fmla="*/ 2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20" y="33"/>
                    </a:cubicBezTo>
                    <a:cubicBezTo>
                      <a:pt x="11" y="34"/>
                      <a:pt x="3" y="28"/>
                      <a:pt x="2" y="19"/>
                    </a:cubicBezTo>
                    <a:cubicBezTo>
                      <a:pt x="0" y="10"/>
                      <a:pt x="7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00638B"/>
                  </a:gs>
                  <a:gs pos="0">
                    <a:srgbClr val="0AB2E6"/>
                  </a:gs>
                </a:gsLst>
                <a:lin ang="27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63">
                <a:extLst>
                  <a:ext uri="{FF2B5EF4-FFF2-40B4-BE49-F238E27FC236}">
                    <a16:creationId xmlns:a16="http://schemas.microsoft.com/office/drawing/2014/main" id="{F4694223-2DB2-A943-9644-990ACD587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745" y="2518879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20 w 34"/>
                  <a:gd name="T3" fmla="*/ 33 h 34"/>
                  <a:gd name="T4" fmla="*/ 2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20" y="33"/>
                    </a:cubicBezTo>
                    <a:cubicBezTo>
                      <a:pt x="11" y="34"/>
                      <a:pt x="3" y="28"/>
                      <a:pt x="2" y="19"/>
                    </a:cubicBezTo>
                    <a:cubicBezTo>
                      <a:pt x="0" y="10"/>
                      <a:pt x="7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00638B"/>
                  </a:gs>
                  <a:gs pos="0">
                    <a:srgbClr val="0AB2E6"/>
                  </a:gs>
                </a:gsLst>
                <a:lin ang="27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63">
                <a:extLst>
                  <a:ext uri="{FF2B5EF4-FFF2-40B4-BE49-F238E27FC236}">
                    <a16:creationId xmlns:a16="http://schemas.microsoft.com/office/drawing/2014/main" id="{69877D9F-D108-2641-A503-F8E6C2015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768" y="2360129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20 w 34"/>
                  <a:gd name="T3" fmla="*/ 33 h 34"/>
                  <a:gd name="T4" fmla="*/ 2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20" y="33"/>
                    </a:cubicBezTo>
                    <a:cubicBezTo>
                      <a:pt x="11" y="34"/>
                      <a:pt x="3" y="28"/>
                      <a:pt x="2" y="19"/>
                    </a:cubicBezTo>
                    <a:cubicBezTo>
                      <a:pt x="0" y="10"/>
                      <a:pt x="7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00638B"/>
                  </a:gs>
                  <a:gs pos="0">
                    <a:srgbClr val="0AB2E6"/>
                  </a:gs>
                </a:gsLst>
                <a:lin ang="27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63">
                <a:extLst>
                  <a:ext uri="{FF2B5EF4-FFF2-40B4-BE49-F238E27FC236}">
                    <a16:creationId xmlns:a16="http://schemas.microsoft.com/office/drawing/2014/main" id="{4F59512D-AF72-D747-9A04-9B4AB4554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6231" y="2482201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20 w 34"/>
                  <a:gd name="T3" fmla="*/ 33 h 34"/>
                  <a:gd name="T4" fmla="*/ 2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20" y="33"/>
                    </a:cubicBezTo>
                    <a:cubicBezTo>
                      <a:pt x="11" y="34"/>
                      <a:pt x="3" y="28"/>
                      <a:pt x="2" y="19"/>
                    </a:cubicBezTo>
                    <a:cubicBezTo>
                      <a:pt x="0" y="10"/>
                      <a:pt x="7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00638B"/>
                  </a:gs>
                  <a:gs pos="0">
                    <a:srgbClr val="0AB2E6"/>
                  </a:gs>
                </a:gsLst>
                <a:lin ang="27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63">
                <a:extLst>
                  <a:ext uri="{FF2B5EF4-FFF2-40B4-BE49-F238E27FC236}">
                    <a16:creationId xmlns:a16="http://schemas.microsoft.com/office/drawing/2014/main" id="{68656A53-B5C9-844C-BBD1-679DE1FD9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419" y="2536341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20 w 34"/>
                  <a:gd name="T3" fmla="*/ 33 h 34"/>
                  <a:gd name="T4" fmla="*/ 2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20" y="33"/>
                    </a:cubicBezTo>
                    <a:cubicBezTo>
                      <a:pt x="11" y="34"/>
                      <a:pt x="3" y="28"/>
                      <a:pt x="2" y="19"/>
                    </a:cubicBezTo>
                    <a:cubicBezTo>
                      <a:pt x="0" y="10"/>
                      <a:pt x="7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00638B"/>
                  </a:gs>
                  <a:gs pos="0">
                    <a:srgbClr val="0AB2E6"/>
                  </a:gs>
                </a:gsLst>
                <a:lin ang="27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63">
                <a:extLst>
                  <a:ext uri="{FF2B5EF4-FFF2-40B4-BE49-F238E27FC236}">
                    <a16:creationId xmlns:a16="http://schemas.microsoft.com/office/drawing/2014/main" id="{049C006E-8D62-324C-9075-11C33D596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2804" y="2418845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20 w 34"/>
                  <a:gd name="T3" fmla="*/ 33 h 34"/>
                  <a:gd name="T4" fmla="*/ 2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20" y="33"/>
                    </a:cubicBezTo>
                    <a:cubicBezTo>
                      <a:pt x="11" y="34"/>
                      <a:pt x="3" y="28"/>
                      <a:pt x="2" y="19"/>
                    </a:cubicBezTo>
                    <a:cubicBezTo>
                      <a:pt x="0" y="10"/>
                      <a:pt x="7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00638B"/>
                  </a:gs>
                  <a:gs pos="0">
                    <a:srgbClr val="0AB2E6"/>
                  </a:gs>
                </a:gsLst>
                <a:lin ang="27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63">
                <a:extLst>
                  <a:ext uri="{FF2B5EF4-FFF2-40B4-BE49-F238E27FC236}">
                    <a16:creationId xmlns:a16="http://schemas.microsoft.com/office/drawing/2014/main" id="{5060DA24-124D-3140-998D-B447B729E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581" y="2470279"/>
                <a:ext cx="97200" cy="97200"/>
              </a:xfrm>
              <a:custGeom>
                <a:avLst/>
                <a:gdLst>
                  <a:gd name="T0" fmla="*/ 33 w 34"/>
                  <a:gd name="T1" fmla="*/ 15 h 34"/>
                  <a:gd name="T2" fmla="*/ 20 w 34"/>
                  <a:gd name="T3" fmla="*/ 33 h 34"/>
                  <a:gd name="T4" fmla="*/ 2 w 34"/>
                  <a:gd name="T5" fmla="*/ 19 h 34"/>
                  <a:gd name="T6" fmla="*/ 15 w 34"/>
                  <a:gd name="T7" fmla="*/ 1 h 34"/>
                  <a:gd name="T8" fmla="*/ 33 w 34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5"/>
                    </a:moveTo>
                    <a:cubicBezTo>
                      <a:pt x="34" y="24"/>
                      <a:pt x="28" y="32"/>
                      <a:pt x="20" y="33"/>
                    </a:cubicBezTo>
                    <a:cubicBezTo>
                      <a:pt x="11" y="34"/>
                      <a:pt x="3" y="28"/>
                      <a:pt x="2" y="19"/>
                    </a:cubicBezTo>
                    <a:cubicBezTo>
                      <a:pt x="0" y="10"/>
                      <a:pt x="7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00638B"/>
                  </a:gs>
                  <a:gs pos="0">
                    <a:srgbClr val="0AB2E6"/>
                  </a:gs>
                </a:gsLst>
                <a:lin ang="27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2" name="Group 10">
            <a:extLst>
              <a:ext uri="{FF2B5EF4-FFF2-40B4-BE49-F238E27FC236}">
                <a16:creationId xmlns:a16="http://schemas.microsoft.com/office/drawing/2014/main" id="{DD95F497-D603-034D-914E-2FBAC5CEF258}"/>
              </a:ext>
            </a:extLst>
          </p:cNvPr>
          <p:cNvGrpSpPr/>
          <p:nvPr/>
        </p:nvGrpSpPr>
        <p:grpSpPr>
          <a:xfrm>
            <a:off x="3651848" y="3063447"/>
            <a:ext cx="2865306" cy="1303397"/>
            <a:chOff x="1962792" y="1395046"/>
            <a:chExt cx="3820408" cy="1737862"/>
          </a:xfrm>
        </p:grpSpPr>
        <p:grpSp>
          <p:nvGrpSpPr>
            <p:cNvPr id="53" name="Group 4">
              <a:extLst>
                <a:ext uri="{FF2B5EF4-FFF2-40B4-BE49-F238E27FC236}">
                  <a16:creationId xmlns:a16="http://schemas.microsoft.com/office/drawing/2014/main" id="{0A1DAE32-A8D7-874B-8753-A025B7940FD3}"/>
                </a:ext>
              </a:extLst>
            </p:cNvPr>
            <p:cNvGrpSpPr/>
            <p:nvPr/>
          </p:nvGrpSpPr>
          <p:grpSpPr>
            <a:xfrm>
              <a:off x="1962792" y="1395046"/>
              <a:ext cx="3032954" cy="1324131"/>
              <a:chOff x="1962792" y="1395046"/>
              <a:chExt cx="3032954" cy="1324131"/>
            </a:xfrm>
          </p:grpSpPr>
          <p:grpSp>
            <p:nvGrpSpPr>
              <p:cNvPr id="55" name="Group 202">
                <a:extLst>
                  <a:ext uri="{FF2B5EF4-FFF2-40B4-BE49-F238E27FC236}">
                    <a16:creationId xmlns:a16="http://schemas.microsoft.com/office/drawing/2014/main" id="{62605440-2039-1B45-9DF5-38ACC206F291}"/>
                  </a:ext>
                </a:extLst>
              </p:cNvPr>
              <p:cNvGrpSpPr/>
              <p:nvPr/>
            </p:nvGrpSpPr>
            <p:grpSpPr>
              <a:xfrm>
                <a:off x="1962792" y="1395046"/>
                <a:ext cx="3032954" cy="1324131"/>
                <a:chOff x="3553467" y="1461721"/>
                <a:chExt cx="3032954" cy="1324131"/>
              </a:xfrm>
            </p:grpSpPr>
            <p:sp>
              <p:nvSpPr>
                <p:cNvPr id="59" name="Rounded Rectangle 203">
                  <a:extLst>
                    <a:ext uri="{FF2B5EF4-FFF2-40B4-BE49-F238E27FC236}">
                      <a16:creationId xmlns:a16="http://schemas.microsoft.com/office/drawing/2014/main" id="{B411C754-AB31-2E48-A27F-03278DD9826F}"/>
                    </a:ext>
                  </a:extLst>
                </p:cNvPr>
                <p:cNvSpPr/>
                <p:nvPr/>
              </p:nvSpPr>
              <p:spPr>
                <a:xfrm>
                  <a:off x="4030421" y="1461721"/>
                  <a:ext cx="2556000" cy="1324131"/>
                </a:xfrm>
                <a:prstGeom prst="round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Rounded Rectangle 204">
                  <a:extLst>
                    <a:ext uri="{FF2B5EF4-FFF2-40B4-BE49-F238E27FC236}">
                      <a16:creationId xmlns:a16="http://schemas.microsoft.com/office/drawing/2014/main" id="{4E53AB8F-42E3-DA48-BC87-BFBAD045CBA5}"/>
                    </a:ext>
                  </a:extLst>
                </p:cNvPr>
                <p:cNvSpPr/>
                <p:nvPr/>
              </p:nvSpPr>
              <p:spPr>
                <a:xfrm>
                  <a:off x="3553467" y="1461721"/>
                  <a:ext cx="432000" cy="1324131"/>
                </a:xfrm>
                <a:prstGeom prst="round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25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6" name="Group 209">
                <a:extLst>
                  <a:ext uri="{FF2B5EF4-FFF2-40B4-BE49-F238E27FC236}">
                    <a16:creationId xmlns:a16="http://schemas.microsoft.com/office/drawing/2014/main" id="{C3DB0D74-8FA4-EC4C-BFA2-6E2B2740E1F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05075" y="1770855"/>
                <a:ext cx="2238375" cy="813280"/>
                <a:chOff x="2323443" y="1837530"/>
                <a:chExt cx="5409941" cy="813280"/>
              </a:xfrm>
            </p:grpSpPr>
            <p:cxnSp>
              <p:nvCxnSpPr>
                <p:cNvPr id="57" name="Straight Connector 210">
                  <a:extLst>
                    <a:ext uri="{FF2B5EF4-FFF2-40B4-BE49-F238E27FC236}">
                      <a16:creationId xmlns:a16="http://schemas.microsoft.com/office/drawing/2014/main" id="{BFAE4090-AE90-434A-A5E7-6C3273CF4D88}"/>
                    </a:ext>
                  </a:extLst>
                </p:cNvPr>
                <p:cNvCxnSpPr/>
                <p:nvPr/>
              </p:nvCxnSpPr>
              <p:spPr>
                <a:xfrm flipH="1">
                  <a:off x="2323443" y="1837530"/>
                  <a:ext cx="5409941" cy="813280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211">
                  <a:extLst>
                    <a:ext uri="{FF2B5EF4-FFF2-40B4-BE49-F238E27FC236}">
                      <a16:creationId xmlns:a16="http://schemas.microsoft.com/office/drawing/2014/main" id="{1E3969D9-1252-464C-BB48-6430BEA70CDF}"/>
                    </a:ext>
                  </a:extLst>
                </p:cNvPr>
                <p:cNvCxnSpPr/>
                <p:nvPr/>
              </p:nvCxnSpPr>
              <p:spPr>
                <a:xfrm flipH="1" flipV="1">
                  <a:off x="2323443" y="1837530"/>
                  <a:ext cx="5409941" cy="813280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4" name="Straight Arrow Connector 213">
              <a:extLst>
                <a:ext uri="{FF2B5EF4-FFF2-40B4-BE49-F238E27FC236}">
                  <a16:creationId xmlns:a16="http://schemas.microsoft.com/office/drawing/2014/main" id="{3A1D4639-95BB-EA44-8691-F0D942EC7421}"/>
                </a:ext>
              </a:extLst>
            </p:cNvPr>
            <p:cNvCxnSpPr/>
            <p:nvPr/>
          </p:nvCxnSpPr>
          <p:spPr>
            <a:xfrm>
              <a:off x="5783200" y="2484908"/>
              <a:ext cx="0" cy="64800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16">
            <a:extLst>
              <a:ext uri="{FF2B5EF4-FFF2-40B4-BE49-F238E27FC236}">
                <a16:creationId xmlns:a16="http://schemas.microsoft.com/office/drawing/2014/main" id="{0186086D-DB18-2248-9739-4137C69C9C06}"/>
              </a:ext>
            </a:extLst>
          </p:cNvPr>
          <p:cNvGrpSpPr/>
          <p:nvPr/>
        </p:nvGrpSpPr>
        <p:grpSpPr>
          <a:xfrm>
            <a:off x="2899399" y="3756946"/>
            <a:ext cx="4120862" cy="1533545"/>
            <a:chOff x="884099" y="2195280"/>
            <a:chExt cx="5494483" cy="2044727"/>
          </a:xfrm>
        </p:grpSpPr>
        <p:grpSp>
          <p:nvGrpSpPr>
            <p:cNvPr id="62" name="Group 14">
              <a:extLst>
                <a:ext uri="{FF2B5EF4-FFF2-40B4-BE49-F238E27FC236}">
                  <a16:creationId xmlns:a16="http://schemas.microsoft.com/office/drawing/2014/main" id="{F7781A24-76C0-1A4F-8FCF-7F348FE214B8}"/>
                </a:ext>
              </a:extLst>
            </p:cNvPr>
            <p:cNvGrpSpPr/>
            <p:nvPr/>
          </p:nvGrpSpPr>
          <p:grpSpPr>
            <a:xfrm>
              <a:off x="884099" y="2611774"/>
              <a:ext cx="4997782" cy="1628233"/>
              <a:chOff x="4959965" y="2074713"/>
              <a:chExt cx="4997782" cy="162823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4EA41C6-B4F4-3B48-9FD4-188328E981E7}"/>
                  </a:ext>
                </a:extLst>
              </p:cNvPr>
              <p:cNvSpPr/>
              <p:nvPr/>
            </p:nvSpPr>
            <p:spPr>
              <a:xfrm>
                <a:off x="6133707" y="3245726"/>
                <a:ext cx="2814601" cy="457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25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5" name="Group 215">
                <a:extLst>
                  <a:ext uri="{FF2B5EF4-FFF2-40B4-BE49-F238E27FC236}">
                    <a16:creationId xmlns:a16="http://schemas.microsoft.com/office/drawing/2014/main" id="{03C9B758-04B0-1143-A5DC-460A45816A3E}"/>
                  </a:ext>
                </a:extLst>
              </p:cNvPr>
              <p:cNvGrpSpPr/>
              <p:nvPr/>
            </p:nvGrpSpPr>
            <p:grpSpPr>
              <a:xfrm>
                <a:off x="4959965" y="2074713"/>
                <a:ext cx="4997782" cy="1412128"/>
                <a:chOff x="882312" y="3094116"/>
                <a:chExt cx="4997782" cy="1412128"/>
              </a:xfrm>
            </p:grpSpPr>
            <p:cxnSp>
              <p:nvCxnSpPr>
                <p:cNvPr id="66" name="Straight Arrow Connector 216">
                  <a:extLst>
                    <a:ext uri="{FF2B5EF4-FFF2-40B4-BE49-F238E27FC236}">
                      <a16:creationId xmlns:a16="http://schemas.microsoft.com/office/drawing/2014/main" id="{54264588-7B85-CF4F-B634-49341B00ADE7}"/>
                    </a:ext>
                  </a:extLst>
                </p:cNvPr>
                <p:cNvCxnSpPr/>
                <p:nvPr/>
              </p:nvCxnSpPr>
              <p:spPr>
                <a:xfrm flipH="1">
                  <a:off x="1975493" y="3883720"/>
                  <a:ext cx="3026991" cy="0"/>
                </a:xfrm>
                <a:prstGeom prst="straightConnector1">
                  <a:avLst/>
                </a:prstGeom>
                <a:ln w="57150"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217">
                  <a:extLst>
                    <a:ext uri="{FF2B5EF4-FFF2-40B4-BE49-F238E27FC236}">
                      <a16:creationId xmlns:a16="http://schemas.microsoft.com/office/drawing/2014/main" id="{0269FFFD-DBE4-8E46-B411-1C8A1250681B}"/>
                    </a:ext>
                  </a:extLst>
                </p:cNvPr>
                <p:cNvSpPr txBox="1"/>
                <p:nvPr/>
              </p:nvSpPr>
              <p:spPr>
                <a:xfrm>
                  <a:off x="2180282" y="4167689"/>
                  <a:ext cx="3026990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1" dirty="0" err="1">
                      <a:solidFill>
                        <a:srgbClr val="FF0000"/>
                      </a:solidFill>
                    </a:rPr>
                    <a:t>Asparaginase</a:t>
                  </a:r>
                  <a:r>
                    <a:rPr lang="en-US" sz="105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050" dirty="0">
                      <a:solidFill>
                        <a:srgbClr val="FF0000"/>
                      </a:solidFill>
                    </a:rPr>
                    <a:t>(</a:t>
                  </a:r>
                  <a:r>
                    <a:rPr lang="en-US" sz="1050" dirty="0" err="1">
                      <a:solidFill>
                        <a:srgbClr val="FF0000"/>
                      </a:solidFill>
                    </a:rPr>
                    <a:t>ASNase</a:t>
                  </a:r>
                  <a:r>
                    <a:rPr lang="en-US" sz="1050" dirty="0">
                      <a:solidFill>
                        <a:srgbClr val="FF0000"/>
                      </a:solidFill>
                    </a:rPr>
                    <a:t>) </a:t>
                  </a:r>
                </a:p>
              </p:txBody>
            </p:sp>
            <p:sp>
              <p:nvSpPr>
                <p:cNvPr id="68" name="Freeform 70">
                  <a:extLst>
                    <a:ext uri="{FF2B5EF4-FFF2-40B4-BE49-F238E27FC236}">
                      <a16:creationId xmlns:a16="http://schemas.microsoft.com/office/drawing/2014/main" id="{FD8C9F47-8F45-C246-8525-3E332B3108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0244" y="3585781"/>
                  <a:ext cx="409575" cy="485775"/>
                </a:xfrm>
                <a:custGeom>
                  <a:avLst/>
                  <a:gdLst>
                    <a:gd name="T0" fmla="*/ 3 w 145"/>
                    <a:gd name="T1" fmla="*/ 30 h 172"/>
                    <a:gd name="T2" fmla="*/ 2 w 145"/>
                    <a:gd name="T3" fmla="*/ 31 h 172"/>
                    <a:gd name="T4" fmla="*/ 55 w 145"/>
                    <a:gd name="T5" fmla="*/ 84 h 172"/>
                    <a:gd name="T6" fmla="*/ 0 w 145"/>
                    <a:gd name="T7" fmla="*/ 139 h 172"/>
                    <a:gd name="T8" fmla="*/ 3 w 145"/>
                    <a:gd name="T9" fmla="*/ 142 h 172"/>
                    <a:gd name="T10" fmla="*/ 114 w 145"/>
                    <a:gd name="T11" fmla="*/ 142 h 172"/>
                    <a:gd name="T12" fmla="*/ 114 w 145"/>
                    <a:gd name="T13" fmla="*/ 30 h 172"/>
                    <a:gd name="T14" fmla="*/ 3 w 145"/>
                    <a:gd name="T15" fmla="*/ 3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5" h="172">
                      <a:moveTo>
                        <a:pt x="3" y="30"/>
                      </a:moveTo>
                      <a:cubicBezTo>
                        <a:pt x="3" y="31"/>
                        <a:pt x="2" y="31"/>
                        <a:pt x="2" y="31"/>
                      </a:cubicBezTo>
                      <a:cubicBezTo>
                        <a:pt x="55" y="84"/>
                        <a:pt x="55" y="84"/>
                        <a:pt x="55" y="84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1" y="140"/>
                        <a:pt x="2" y="141"/>
                        <a:pt x="3" y="142"/>
                      </a:cubicBezTo>
                      <a:cubicBezTo>
                        <a:pt x="34" y="172"/>
                        <a:pt x="84" y="172"/>
                        <a:pt x="114" y="142"/>
                      </a:cubicBezTo>
                      <a:cubicBezTo>
                        <a:pt x="145" y="111"/>
                        <a:pt x="145" y="61"/>
                        <a:pt x="114" y="30"/>
                      </a:cubicBezTo>
                      <a:cubicBezTo>
                        <a:pt x="84" y="0"/>
                        <a:pt x="34" y="0"/>
                        <a:pt x="3" y="3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D89BC6"/>
                    </a:gs>
                    <a:gs pos="0">
                      <a:srgbClr val="C94F98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70">
                  <a:extLst>
                    <a:ext uri="{FF2B5EF4-FFF2-40B4-BE49-F238E27FC236}">
                      <a16:creationId xmlns:a16="http://schemas.microsoft.com/office/drawing/2014/main" id="{3BDC5B84-53CB-E046-979D-6894A5395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0681" y="3751680"/>
                  <a:ext cx="409575" cy="485775"/>
                </a:xfrm>
                <a:custGeom>
                  <a:avLst/>
                  <a:gdLst>
                    <a:gd name="T0" fmla="*/ 3 w 145"/>
                    <a:gd name="T1" fmla="*/ 30 h 172"/>
                    <a:gd name="T2" fmla="*/ 2 w 145"/>
                    <a:gd name="T3" fmla="*/ 31 h 172"/>
                    <a:gd name="T4" fmla="*/ 55 w 145"/>
                    <a:gd name="T5" fmla="*/ 84 h 172"/>
                    <a:gd name="T6" fmla="*/ 0 w 145"/>
                    <a:gd name="T7" fmla="*/ 139 h 172"/>
                    <a:gd name="T8" fmla="*/ 3 w 145"/>
                    <a:gd name="T9" fmla="*/ 142 h 172"/>
                    <a:gd name="T10" fmla="*/ 114 w 145"/>
                    <a:gd name="T11" fmla="*/ 142 h 172"/>
                    <a:gd name="T12" fmla="*/ 114 w 145"/>
                    <a:gd name="T13" fmla="*/ 30 h 172"/>
                    <a:gd name="T14" fmla="*/ 3 w 145"/>
                    <a:gd name="T15" fmla="*/ 3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5" h="172">
                      <a:moveTo>
                        <a:pt x="3" y="30"/>
                      </a:moveTo>
                      <a:cubicBezTo>
                        <a:pt x="3" y="31"/>
                        <a:pt x="2" y="31"/>
                        <a:pt x="2" y="31"/>
                      </a:cubicBezTo>
                      <a:cubicBezTo>
                        <a:pt x="55" y="84"/>
                        <a:pt x="55" y="84"/>
                        <a:pt x="55" y="84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1" y="140"/>
                        <a:pt x="2" y="141"/>
                        <a:pt x="3" y="142"/>
                      </a:cubicBezTo>
                      <a:cubicBezTo>
                        <a:pt x="34" y="172"/>
                        <a:pt x="84" y="172"/>
                        <a:pt x="114" y="142"/>
                      </a:cubicBezTo>
                      <a:cubicBezTo>
                        <a:pt x="145" y="111"/>
                        <a:pt x="145" y="61"/>
                        <a:pt x="114" y="30"/>
                      </a:cubicBezTo>
                      <a:cubicBezTo>
                        <a:pt x="84" y="0"/>
                        <a:pt x="34" y="0"/>
                        <a:pt x="3" y="3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D89BC6"/>
                    </a:gs>
                    <a:gs pos="0">
                      <a:srgbClr val="C94F98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70">
                  <a:extLst>
                    <a:ext uri="{FF2B5EF4-FFF2-40B4-BE49-F238E27FC236}">
                      <a16:creationId xmlns:a16="http://schemas.microsoft.com/office/drawing/2014/main" id="{DD6353A5-8752-CC4B-9B6D-89439E18B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2807" y="3553604"/>
                  <a:ext cx="409575" cy="485775"/>
                </a:xfrm>
                <a:custGeom>
                  <a:avLst/>
                  <a:gdLst>
                    <a:gd name="T0" fmla="*/ 3 w 145"/>
                    <a:gd name="T1" fmla="*/ 30 h 172"/>
                    <a:gd name="T2" fmla="*/ 2 w 145"/>
                    <a:gd name="T3" fmla="*/ 31 h 172"/>
                    <a:gd name="T4" fmla="*/ 55 w 145"/>
                    <a:gd name="T5" fmla="*/ 84 h 172"/>
                    <a:gd name="T6" fmla="*/ 0 w 145"/>
                    <a:gd name="T7" fmla="*/ 139 h 172"/>
                    <a:gd name="T8" fmla="*/ 3 w 145"/>
                    <a:gd name="T9" fmla="*/ 142 h 172"/>
                    <a:gd name="T10" fmla="*/ 114 w 145"/>
                    <a:gd name="T11" fmla="*/ 142 h 172"/>
                    <a:gd name="T12" fmla="*/ 114 w 145"/>
                    <a:gd name="T13" fmla="*/ 30 h 172"/>
                    <a:gd name="T14" fmla="*/ 3 w 145"/>
                    <a:gd name="T15" fmla="*/ 3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5" h="172">
                      <a:moveTo>
                        <a:pt x="3" y="30"/>
                      </a:moveTo>
                      <a:cubicBezTo>
                        <a:pt x="3" y="31"/>
                        <a:pt x="2" y="31"/>
                        <a:pt x="2" y="31"/>
                      </a:cubicBezTo>
                      <a:cubicBezTo>
                        <a:pt x="55" y="84"/>
                        <a:pt x="55" y="84"/>
                        <a:pt x="55" y="84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1" y="140"/>
                        <a:pt x="2" y="141"/>
                        <a:pt x="3" y="142"/>
                      </a:cubicBezTo>
                      <a:cubicBezTo>
                        <a:pt x="34" y="172"/>
                        <a:pt x="84" y="172"/>
                        <a:pt x="114" y="142"/>
                      </a:cubicBezTo>
                      <a:cubicBezTo>
                        <a:pt x="145" y="111"/>
                        <a:pt x="145" y="61"/>
                        <a:pt x="114" y="30"/>
                      </a:cubicBezTo>
                      <a:cubicBezTo>
                        <a:pt x="84" y="0"/>
                        <a:pt x="34" y="0"/>
                        <a:pt x="3" y="3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D89BC6"/>
                    </a:gs>
                    <a:gs pos="0">
                      <a:srgbClr val="C94F98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6B794454-00E6-4841-AE85-A56D7FBB9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5501" y="3713932"/>
                  <a:ext cx="409575" cy="485775"/>
                </a:xfrm>
                <a:custGeom>
                  <a:avLst/>
                  <a:gdLst>
                    <a:gd name="T0" fmla="*/ 3 w 145"/>
                    <a:gd name="T1" fmla="*/ 30 h 172"/>
                    <a:gd name="T2" fmla="*/ 2 w 145"/>
                    <a:gd name="T3" fmla="*/ 31 h 172"/>
                    <a:gd name="T4" fmla="*/ 55 w 145"/>
                    <a:gd name="T5" fmla="*/ 84 h 172"/>
                    <a:gd name="T6" fmla="*/ 0 w 145"/>
                    <a:gd name="T7" fmla="*/ 139 h 172"/>
                    <a:gd name="T8" fmla="*/ 3 w 145"/>
                    <a:gd name="T9" fmla="*/ 142 h 172"/>
                    <a:gd name="T10" fmla="*/ 114 w 145"/>
                    <a:gd name="T11" fmla="*/ 142 h 172"/>
                    <a:gd name="T12" fmla="*/ 114 w 145"/>
                    <a:gd name="T13" fmla="*/ 30 h 172"/>
                    <a:gd name="T14" fmla="*/ 3 w 145"/>
                    <a:gd name="T15" fmla="*/ 3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5" h="172">
                      <a:moveTo>
                        <a:pt x="3" y="30"/>
                      </a:moveTo>
                      <a:cubicBezTo>
                        <a:pt x="3" y="31"/>
                        <a:pt x="2" y="31"/>
                        <a:pt x="2" y="31"/>
                      </a:cubicBezTo>
                      <a:cubicBezTo>
                        <a:pt x="55" y="84"/>
                        <a:pt x="55" y="84"/>
                        <a:pt x="55" y="84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1" y="140"/>
                        <a:pt x="2" y="141"/>
                        <a:pt x="3" y="142"/>
                      </a:cubicBezTo>
                      <a:cubicBezTo>
                        <a:pt x="34" y="172"/>
                        <a:pt x="84" y="172"/>
                        <a:pt x="114" y="142"/>
                      </a:cubicBezTo>
                      <a:cubicBezTo>
                        <a:pt x="145" y="111"/>
                        <a:pt x="145" y="61"/>
                        <a:pt x="114" y="30"/>
                      </a:cubicBezTo>
                      <a:cubicBezTo>
                        <a:pt x="84" y="0"/>
                        <a:pt x="34" y="0"/>
                        <a:pt x="3" y="3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D89BC6"/>
                    </a:gs>
                    <a:gs pos="0">
                      <a:srgbClr val="C94F98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2" name="Group 222">
                  <a:extLst>
                    <a:ext uri="{FF2B5EF4-FFF2-40B4-BE49-F238E27FC236}">
                      <a16:creationId xmlns:a16="http://schemas.microsoft.com/office/drawing/2014/main" id="{18FDE50E-A171-744B-B2E2-7DB0AFC24D78}"/>
                    </a:ext>
                  </a:extLst>
                </p:cNvPr>
                <p:cNvGrpSpPr/>
                <p:nvPr/>
              </p:nvGrpSpPr>
              <p:grpSpPr>
                <a:xfrm>
                  <a:off x="5520094" y="3094116"/>
                  <a:ext cx="360000" cy="360000"/>
                  <a:chOff x="917141" y="2242595"/>
                  <a:chExt cx="5409941" cy="813280"/>
                </a:xfrm>
              </p:grpSpPr>
              <p:cxnSp>
                <p:nvCxnSpPr>
                  <p:cNvPr id="93" name="Straight Connector 245">
                    <a:extLst>
                      <a:ext uri="{FF2B5EF4-FFF2-40B4-BE49-F238E27FC236}">
                        <a16:creationId xmlns:a16="http://schemas.microsoft.com/office/drawing/2014/main" id="{AE204492-9055-D04A-A859-8EFB2EC9A36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17141" y="2242595"/>
                    <a:ext cx="5409941" cy="813280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246">
                    <a:extLst>
                      <a:ext uri="{FF2B5EF4-FFF2-40B4-BE49-F238E27FC236}">
                        <a16:creationId xmlns:a16="http://schemas.microsoft.com/office/drawing/2014/main" id="{28DB2A8F-939E-C643-9EBC-6AF45815BEF1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917141" y="2242595"/>
                    <a:ext cx="5409941" cy="813280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Freeform 70">
                  <a:extLst>
                    <a:ext uri="{FF2B5EF4-FFF2-40B4-BE49-F238E27FC236}">
                      <a16:creationId xmlns:a16="http://schemas.microsoft.com/office/drawing/2014/main" id="{E96ADFC6-CAB6-7F42-87B1-4169754476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4201" y="3650699"/>
                  <a:ext cx="409575" cy="485775"/>
                </a:xfrm>
                <a:custGeom>
                  <a:avLst/>
                  <a:gdLst>
                    <a:gd name="T0" fmla="*/ 3 w 145"/>
                    <a:gd name="T1" fmla="*/ 30 h 172"/>
                    <a:gd name="T2" fmla="*/ 2 w 145"/>
                    <a:gd name="T3" fmla="*/ 31 h 172"/>
                    <a:gd name="T4" fmla="*/ 55 w 145"/>
                    <a:gd name="T5" fmla="*/ 84 h 172"/>
                    <a:gd name="T6" fmla="*/ 0 w 145"/>
                    <a:gd name="T7" fmla="*/ 139 h 172"/>
                    <a:gd name="T8" fmla="*/ 3 w 145"/>
                    <a:gd name="T9" fmla="*/ 142 h 172"/>
                    <a:gd name="T10" fmla="*/ 114 w 145"/>
                    <a:gd name="T11" fmla="*/ 142 h 172"/>
                    <a:gd name="T12" fmla="*/ 114 w 145"/>
                    <a:gd name="T13" fmla="*/ 30 h 172"/>
                    <a:gd name="T14" fmla="*/ 3 w 145"/>
                    <a:gd name="T15" fmla="*/ 3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5" h="172">
                      <a:moveTo>
                        <a:pt x="3" y="30"/>
                      </a:moveTo>
                      <a:cubicBezTo>
                        <a:pt x="3" y="31"/>
                        <a:pt x="2" y="31"/>
                        <a:pt x="2" y="31"/>
                      </a:cubicBezTo>
                      <a:cubicBezTo>
                        <a:pt x="55" y="84"/>
                        <a:pt x="55" y="84"/>
                        <a:pt x="55" y="84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1" y="140"/>
                        <a:pt x="2" y="141"/>
                        <a:pt x="3" y="142"/>
                      </a:cubicBezTo>
                      <a:cubicBezTo>
                        <a:pt x="34" y="172"/>
                        <a:pt x="84" y="172"/>
                        <a:pt x="114" y="142"/>
                      </a:cubicBezTo>
                      <a:cubicBezTo>
                        <a:pt x="145" y="111"/>
                        <a:pt x="145" y="61"/>
                        <a:pt x="114" y="30"/>
                      </a:cubicBezTo>
                      <a:cubicBezTo>
                        <a:pt x="84" y="0"/>
                        <a:pt x="34" y="0"/>
                        <a:pt x="3" y="3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D89BC6"/>
                    </a:gs>
                    <a:gs pos="0">
                      <a:srgbClr val="C94F98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4" name="Group 238">
                  <a:extLst>
                    <a:ext uri="{FF2B5EF4-FFF2-40B4-BE49-F238E27FC236}">
                      <a16:creationId xmlns:a16="http://schemas.microsoft.com/office/drawing/2014/main" id="{43C6BDE7-AFD7-7B47-8355-ED8B1E0711F2}"/>
                    </a:ext>
                  </a:extLst>
                </p:cNvPr>
                <p:cNvGrpSpPr/>
                <p:nvPr/>
              </p:nvGrpSpPr>
              <p:grpSpPr>
                <a:xfrm>
                  <a:off x="1101387" y="3673405"/>
                  <a:ext cx="436549" cy="441617"/>
                  <a:chOff x="1756850" y="3644938"/>
                  <a:chExt cx="436549" cy="441617"/>
                </a:xfrm>
              </p:grpSpPr>
              <p:sp>
                <p:nvSpPr>
                  <p:cNvPr id="87" name="Freeform 48">
                    <a:extLst>
                      <a:ext uri="{FF2B5EF4-FFF2-40B4-BE49-F238E27FC236}">
                        <a16:creationId xmlns:a16="http://schemas.microsoft.com/office/drawing/2014/main" id="{E40CC405-E0B4-8F41-9AE9-A776DF7310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4788" y="3752888"/>
                    <a:ext cx="97200" cy="97200"/>
                  </a:xfrm>
                  <a:custGeom>
                    <a:avLst/>
                    <a:gdLst>
                      <a:gd name="T0" fmla="*/ 33 w 34"/>
                      <a:gd name="T1" fmla="*/ 15 h 34"/>
                      <a:gd name="T2" fmla="*/ 19 w 34"/>
                      <a:gd name="T3" fmla="*/ 33 h 34"/>
                      <a:gd name="T4" fmla="*/ 2 w 34"/>
                      <a:gd name="T5" fmla="*/ 19 h 34"/>
                      <a:gd name="T6" fmla="*/ 15 w 34"/>
                      <a:gd name="T7" fmla="*/ 1 h 34"/>
                      <a:gd name="T8" fmla="*/ 33 w 34"/>
                      <a:gd name="T9" fmla="*/ 15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4">
                        <a:moveTo>
                          <a:pt x="33" y="15"/>
                        </a:moveTo>
                        <a:cubicBezTo>
                          <a:pt x="34" y="24"/>
                          <a:pt x="28" y="32"/>
                          <a:pt x="19" y="33"/>
                        </a:cubicBezTo>
                        <a:cubicBezTo>
                          <a:pt x="11" y="34"/>
                          <a:pt x="3" y="28"/>
                          <a:pt x="2" y="19"/>
                        </a:cubicBezTo>
                        <a:cubicBezTo>
                          <a:pt x="0" y="10"/>
                          <a:pt x="7" y="2"/>
                          <a:pt x="15" y="1"/>
                        </a:cubicBezTo>
                        <a:cubicBezTo>
                          <a:pt x="24" y="0"/>
                          <a:pt x="32" y="6"/>
                          <a:pt x="33" y="15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9525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8" name="Freeform 51">
                    <a:extLst>
                      <a:ext uri="{FF2B5EF4-FFF2-40B4-BE49-F238E27FC236}">
                        <a16:creationId xmlns:a16="http://schemas.microsoft.com/office/drawing/2014/main" id="{3C5D29BF-A9B1-AF42-8418-898587C59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6850" y="3644938"/>
                    <a:ext cx="97200" cy="97200"/>
                  </a:xfrm>
                  <a:custGeom>
                    <a:avLst/>
                    <a:gdLst>
                      <a:gd name="T0" fmla="*/ 33 w 34"/>
                      <a:gd name="T1" fmla="*/ 15 h 34"/>
                      <a:gd name="T2" fmla="*/ 19 w 34"/>
                      <a:gd name="T3" fmla="*/ 33 h 34"/>
                      <a:gd name="T4" fmla="*/ 1 w 34"/>
                      <a:gd name="T5" fmla="*/ 19 h 34"/>
                      <a:gd name="T6" fmla="*/ 15 w 34"/>
                      <a:gd name="T7" fmla="*/ 1 h 34"/>
                      <a:gd name="T8" fmla="*/ 33 w 34"/>
                      <a:gd name="T9" fmla="*/ 15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4">
                        <a:moveTo>
                          <a:pt x="33" y="15"/>
                        </a:moveTo>
                        <a:cubicBezTo>
                          <a:pt x="34" y="24"/>
                          <a:pt x="28" y="32"/>
                          <a:pt x="19" y="33"/>
                        </a:cubicBezTo>
                        <a:cubicBezTo>
                          <a:pt x="10" y="34"/>
                          <a:pt x="2" y="28"/>
                          <a:pt x="1" y="19"/>
                        </a:cubicBezTo>
                        <a:cubicBezTo>
                          <a:pt x="0" y="10"/>
                          <a:pt x="6" y="2"/>
                          <a:pt x="15" y="1"/>
                        </a:cubicBezTo>
                        <a:cubicBezTo>
                          <a:pt x="24" y="0"/>
                          <a:pt x="32" y="6"/>
                          <a:pt x="33" y="15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9525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9" name="Freeform 52">
                    <a:extLst>
                      <a:ext uri="{FF2B5EF4-FFF2-40B4-BE49-F238E27FC236}">
                        <a16:creationId xmlns:a16="http://schemas.microsoft.com/office/drawing/2014/main" id="{23501E15-9E4F-ED46-B767-5A7A07D6C6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5438" y="3690975"/>
                    <a:ext cx="97200" cy="97200"/>
                  </a:xfrm>
                  <a:custGeom>
                    <a:avLst/>
                    <a:gdLst>
                      <a:gd name="T0" fmla="*/ 33 w 34"/>
                      <a:gd name="T1" fmla="*/ 15 h 34"/>
                      <a:gd name="T2" fmla="*/ 19 w 34"/>
                      <a:gd name="T3" fmla="*/ 33 h 34"/>
                      <a:gd name="T4" fmla="*/ 1 w 34"/>
                      <a:gd name="T5" fmla="*/ 19 h 34"/>
                      <a:gd name="T6" fmla="*/ 15 w 34"/>
                      <a:gd name="T7" fmla="*/ 1 h 34"/>
                      <a:gd name="T8" fmla="*/ 33 w 34"/>
                      <a:gd name="T9" fmla="*/ 15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4">
                        <a:moveTo>
                          <a:pt x="33" y="15"/>
                        </a:moveTo>
                        <a:cubicBezTo>
                          <a:pt x="34" y="24"/>
                          <a:pt x="28" y="32"/>
                          <a:pt x="19" y="33"/>
                        </a:cubicBezTo>
                        <a:cubicBezTo>
                          <a:pt x="10" y="34"/>
                          <a:pt x="2" y="28"/>
                          <a:pt x="1" y="19"/>
                        </a:cubicBezTo>
                        <a:cubicBezTo>
                          <a:pt x="0" y="10"/>
                          <a:pt x="6" y="2"/>
                          <a:pt x="15" y="1"/>
                        </a:cubicBezTo>
                        <a:cubicBezTo>
                          <a:pt x="24" y="0"/>
                          <a:pt x="32" y="6"/>
                          <a:pt x="33" y="15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9525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0" name="Freeform 48">
                    <a:extLst>
                      <a:ext uri="{FF2B5EF4-FFF2-40B4-BE49-F238E27FC236}">
                        <a16:creationId xmlns:a16="http://schemas.microsoft.com/office/drawing/2014/main" id="{71F3CFF5-5BDC-C649-980B-AA2FDAA2D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56512" y="3989355"/>
                    <a:ext cx="97200" cy="97200"/>
                  </a:xfrm>
                  <a:custGeom>
                    <a:avLst/>
                    <a:gdLst>
                      <a:gd name="T0" fmla="*/ 33 w 34"/>
                      <a:gd name="T1" fmla="*/ 15 h 34"/>
                      <a:gd name="T2" fmla="*/ 19 w 34"/>
                      <a:gd name="T3" fmla="*/ 33 h 34"/>
                      <a:gd name="T4" fmla="*/ 2 w 34"/>
                      <a:gd name="T5" fmla="*/ 19 h 34"/>
                      <a:gd name="T6" fmla="*/ 15 w 34"/>
                      <a:gd name="T7" fmla="*/ 1 h 34"/>
                      <a:gd name="T8" fmla="*/ 33 w 34"/>
                      <a:gd name="T9" fmla="*/ 15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4">
                        <a:moveTo>
                          <a:pt x="33" y="15"/>
                        </a:moveTo>
                        <a:cubicBezTo>
                          <a:pt x="34" y="24"/>
                          <a:pt x="28" y="32"/>
                          <a:pt x="19" y="33"/>
                        </a:cubicBezTo>
                        <a:cubicBezTo>
                          <a:pt x="11" y="34"/>
                          <a:pt x="3" y="28"/>
                          <a:pt x="2" y="19"/>
                        </a:cubicBezTo>
                        <a:cubicBezTo>
                          <a:pt x="0" y="10"/>
                          <a:pt x="7" y="2"/>
                          <a:pt x="15" y="1"/>
                        </a:cubicBezTo>
                        <a:cubicBezTo>
                          <a:pt x="24" y="0"/>
                          <a:pt x="32" y="6"/>
                          <a:pt x="33" y="15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1" name="Freeform 51">
                    <a:extLst>
                      <a:ext uri="{FF2B5EF4-FFF2-40B4-BE49-F238E27FC236}">
                        <a16:creationId xmlns:a16="http://schemas.microsoft.com/office/drawing/2014/main" id="{661D2691-70FB-884C-A53D-F637929F0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6199" y="3814730"/>
                    <a:ext cx="97200" cy="97200"/>
                  </a:xfrm>
                  <a:custGeom>
                    <a:avLst/>
                    <a:gdLst>
                      <a:gd name="T0" fmla="*/ 33 w 34"/>
                      <a:gd name="T1" fmla="*/ 15 h 34"/>
                      <a:gd name="T2" fmla="*/ 19 w 34"/>
                      <a:gd name="T3" fmla="*/ 33 h 34"/>
                      <a:gd name="T4" fmla="*/ 1 w 34"/>
                      <a:gd name="T5" fmla="*/ 19 h 34"/>
                      <a:gd name="T6" fmla="*/ 15 w 34"/>
                      <a:gd name="T7" fmla="*/ 1 h 34"/>
                      <a:gd name="T8" fmla="*/ 33 w 34"/>
                      <a:gd name="T9" fmla="*/ 15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4">
                        <a:moveTo>
                          <a:pt x="33" y="15"/>
                        </a:moveTo>
                        <a:cubicBezTo>
                          <a:pt x="34" y="24"/>
                          <a:pt x="28" y="32"/>
                          <a:pt x="19" y="33"/>
                        </a:cubicBezTo>
                        <a:cubicBezTo>
                          <a:pt x="10" y="34"/>
                          <a:pt x="2" y="28"/>
                          <a:pt x="1" y="19"/>
                        </a:cubicBezTo>
                        <a:cubicBezTo>
                          <a:pt x="0" y="10"/>
                          <a:pt x="6" y="2"/>
                          <a:pt x="15" y="1"/>
                        </a:cubicBezTo>
                        <a:cubicBezTo>
                          <a:pt x="24" y="0"/>
                          <a:pt x="32" y="6"/>
                          <a:pt x="33" y="15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" name="Freeform 52">
                    <a:extLst>
                      <a:ext uri="{FF2B5EF4-FFF2-40B4-BE49-F238E27FC236}">
                        <a16:creationId xmlns:a16="http://schemas.microsoft.com/office/drawing/2014/main" id="{F5733908-2EE2-604B-8066-143EB6F480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08159" y="3890833"/>
                    <a:ext cx="97200" cy="97200"/>
                  </a:xfrm>
                  <a:custGeom>
                    <a:avLst/>
                    <a:gdLst>
                      <a:gd name="T0" fmla="*/ 33 w 34"/>
                      <a:gd name="T1" fmla="*/ 15 h 34"/>
                      <a:gd name="T2" fmla="*/ 19 w 34"/>
                      <a:gd name="T3" fmla="*/ 33 h 34"/>
                      <a:gd name="T4" fmla="*/ 1 w 34"/>
                      <a:gd name="T5" fmla="*/ 19 h 34"/>
                      <a:gd name="T6" fmla="*/ 15 w 34"/>
                      <a:gd name="T7" fmla="*/ 1 h 34"/>
                      <a:gd name="T8" fmla="*/ 33 w 34"/>
                      <a:gd name="T9" fmla="*/ 15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4">
                        <a:moveTo>
                          <a:pt x="33" y="15"/>
                        </a:moveTo>
                        <a:cubicBezTo>
                          <a:pt x="34" y="24"/>
                          <a:pt x="28" y="32"/>
                          <a:pt x="19" y="33"/>
                        </a:cubicBezTo>
                        <a:cubicBezTo>
                          <a:pt x="10" y="34"/>
                          <a:pt x="2" y="28"/>
                          <a:pt x="1" y="19"/>
                        </a:cubicBezTo>
                        <a:cubicBezTo>
                          <a:pt x="0" y="10"/>
                          <a:pt x="6" y="2"/>
                          <a:pt x="15" y="1"/>
                        </a:cubicBezTo>
                        <a:cubicBezTo>
                          <a:pt x="24" y="0"/>
                          <a:pt x="32" y="6"/>
                          <a:pt x="33" y="15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5" name="Freeform 48">
                  <a:extLst>
                    <a:ext uri="{FF2B5EF4-FFF2-40B4-BE49-F238E27FC236}">
                      <a16:creationId xmlns:a16="http://schemas.microsoft.com/office/drawing/2014/main" id="{CCBBB1FF-3AB4-1642-ADC6-C253F7DA4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5824" y="4084497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2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1" y="34"/>
                        <a:pt x="3" y="28"/>
                        <a:pt x="2" y="19"/>
                      </a:cubicBezTo>
                      <a:cubicBezTo>
                        <a:pt x="0" y="10"/>
                        <a:pt x="7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51">
                  <a:extLst>
                    <a:ext uri="{FF2B5EF4-FFF2-40B4-BE49-F238E27FC236}">
                      <a16:creationId xmlns:a16="http://schemas.microsoft.com/office/drawing/2014/main" id="{611565D9-E5A7-A84E-9D80-8E6FFC8F20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3136" y="3995597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1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0" y="34"/>
                        <a:pt x="2" y="28"/>
                        <a:pt x="1" y="19"/>
                      </a:cubicBezTo>
                      <a:cubicBezTo>
                        <a:pt x="0" y="10"/>
                        <a:pt x="6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52">
                  <a:extLst>
                    <a:ext uri="{FF2B5EF4-FFF2-40B4-BE49-F238E27FC236}">
                      <a16:creationId xmlns:a16="http://schemas.microsoft.com/office/drawing/2014/main" id="{FB2B49B1-436B-EB4A-8BF9-4D6C681DE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5571" y="3957400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1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0" y="34"/>
                        <a:pt x="2" y="28"/>
                        <a:pt x="1" y="19"/>
                      </a:cubicBezTo>
                      <a:cubicBezTo>
                        <a:pt x="0" y="10"/>
                        <a:pt x="6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48">
                  <a:extLst>
                    <a:ext uri="{FF2B5EF4-FFF2-40B4-BE49-F238E27FC236}">
                      <a16:creationId xmlns:a16="http://schemas.microsoft.com/office/drawing/2014/main" id="{EAA57319-96D7-964E-B31C-411E71EEC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8699" y="3893997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2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1" y="34"/>
                        <a:pt x="3" y="28"/>
                        <a:pt x="2" y="19"/>
                      </a:cubicBezTo>
                      <a:cubicBezTo>
                        <a:pt x="0" y="10"/>
                        <a:pt x="7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51">
                  <a:extLst>
                    <a:ext uri="{FF2B5EF4-FFF2-40B4-BE49-F238E27FC236}">
                      <a16:creationId xmlns:a16="http://schemas.microsoft.com/office/drawing/2014/main" id="{F1FDACEE-7B04-CE49-85B8-647E9B3CD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299" y="3995889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1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0" y="34"/>
                        <a:pt x="2" y="28"/>
                        <a:pt x="1" y="19"/>
                      </a:cubicBezTo>
                      <a:cubicBezTo>
                        <a:pt x="0" y="10"/>
                        <a:pt x="6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52">
                  <a:extLst>
                    <a:ext uri="{FF2B5EF4-FFF2-40B4-BE49-F238E27FC236}">
                      <a16:creationId xmlns:a16="http://schemas.microsoft.com/office/drawing/2014/main" id="{34ADAF13-F591-6E43-AAB5-984FCBCFE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721" y="3852625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1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0" y="34"/>
                        <a:pt x="2" y="28"/>
                        <a:pt x="1" y="19"/>
                      </a:cubicBezTo>
                      <a:cubicBezTo>
                        <a:pt x="0" y="10"/>
                        <a:pt x="6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48">
                  <a:extLst>
                    <a:ext uri="{FF2B5EF4-FFF2-40B4-BE49-F238E27FC236}">
                      <a16:creationId xmlns:a16="http://schemas.microsoft.com/office/drawing/2014/main" id="{C2F06F8D-1155-DF4F-A877-315AD130B2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3600" y="3962330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2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1" y="34"/>
                        <a:pt x="3" y="28"/>
                        <a:pt x="2" y="19"/>
                      </a:cubicBezTo>
                      <a:cubicBezTo>
                        <a:pt x="0" y="10"/>
                        <a:pt x="7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51">
                  <a:extLst>
                    <a:ext uri="{FF2B5EF4-FFF2-40B4-BE49-F238E27FC236}">
                      <a16:creationId xmlns:a16="http://schemas.microsoft.com/office/drawing/2014/main" id="{64F00C7F-960D-DB40-ABFD-D20D354256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6612" y="3854380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1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0" y="34"/>
                        <a:pt x="2" y="28"/>
                        <a:pt x="1" y="19"/>
                      </a:cubicBezTo>
                      <a:cubicBezTo>
                        <a:pt x="0" y="10"/>
                        <a:pt x="6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52">
                  <a:extLst>
                    <a:ext uri="{FF2B5EF4-FFF2-40B4-BE49-F238E27FC236}">
                      <a16:creationId xmlns:a16="http://schemas.microsoft.com/office/drawing/2014/main" id="{74E8A645-8B2F-C343-8BB1-BA430DE9C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5675" y="3890892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1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0" y="34"/>
                        <a:pt x="2" y="28"/>
                        <a:pt x="1" y="19"/>
                      </a:cubicBezTo>
                      <a:cubicBezTo>
                        <a:pt x="0" y="10"/>
                        <a:pt x="6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48">
                  <a:extLst>
                    <a:ext uri="{FF2B5EF4-FFF2-40B4-BE49-F238E27FC236}">
                      <a16:creationId xmlns:a16="http://schemas.microsoft.com/office/drawing/2014/main" id="{62E98216-11E9-EF48-96B4-8C28351BE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4100" y="3838505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2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1" y="34"/>
                        <a:pt x="3" y="28"/>
                        <a:pt x="2" y="19"/>
                      </a:cubicBezTo>
                      <a:cubicBezTo>
                        <a:pt x="0" y="10"/>
                        <a:pt x="7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51">
                  <a:extLst>
                    <a:ext uri="{FF2B5EF4-FFF2-40B4-BE49-F238E27FC236}">
                      <a16:creationId xmlns:a16="http://schemas.microsoft.com/office/drawing/2014/main" id="{4CA1C574-071D-764A-8816-10EF85798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312" y="3797230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1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0" y="34"/>
                        <a:pt x="2" y="28"/>
                        <a:pt x="1" y="19"/>
                      </a:cubicBezTo>
                      <a:cubicBezTo>
                        <a:pt x="0" y="10"/>
                        <a:pt x="6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52">
                  <a:extLst>
                    <a:ext uri="{FF2B5EF4-FFF2-40B4-BE49-F238E27FC236}">
                      <a16:creationId xmlns:a16="http://schemas.microsoft.com/office/drawing/2014/main" id="{DA1AEF74-A2F2-5B46-8A59-B36150833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1850" y="3738492"/>
                  <a:ext cx="97200" cy="97200"/>
                </a:xfrm>
                <a:custGeom>
                  <a:avLst/>
                  <a:gdLst>
                    <a:gd name="T0" fmla="*/ 33 w 34"/>
                    <a:gd name="T1" fmla="*/ 15 h 34"/>
                    <a:gd name="T2" fmla="*/ 19 w 34"/>
                    <a:gd name="T3" fmla="*/ 33 h 34"/>
                    <a:gd name="T4" fmla="*/ 1 w 34"/>
                    <a:gd name="T5" fmla="*/ 19 h 34"/>
                    <a:gd name="T6" fmla="*/ 15 w 34"/>
                    <a:gd name="T7" fmla="*/ 1 h 34"/>
                    <a:gd name="T8" fmla="*/ 33 w 34"/>
                    <a:gd name="T9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33" y="15"/>
                      </a:moveTo>
                      <a:cubicBezTo>
                        <a:pt x="34" y="24"/>
                        <a:pt x="28" y="32"/>
                        <a:pt x="19" y="33"/>
                      </a:cubicBezTo>
                      <a:cubicBezTo>
                        <a:pt x="10" y="34"/>
                        <a:pt x="2" y="28"/>
                        <a:pt x="1" y="19"/>
                      </a:cubicBezTo>
                      <a:cubicBezTo>
                        <a:pt x="0" y="10"/>
                        <a:pt x="6" y="2"/>
                        <a:pt x="15" y="1"/>
                      </a:cubicBezTo>
                      <a:cubicBezTo>
                        <a:pt x="24" y="0"/>
                        <a:pt x="32" y="6"/>
                        <a:pt x="33" y="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3" name="TextBox 249">
              <a:extLst>
                <a:ext uri="{FF2B5EF4-FFF2-40B4-BE49-F238E27FC236}">
                  <a16:creationId xmlns:a16="http://schemas.microsoft.com/office/drawing/2014/main" id="{379611D2-60A7-9842-B90B-6A9F66C42159}"/>
                </a:ext>
              </a:extLst>
            </p:cNvPr>
            <p:cNvSpPr txBox="1"/>
            <p:nvPr/>
          </p:nvSpPr>
          <p:spPr>
            <a:xfrm>
              <a:off x="5081981" y="2195280"/>
              <a:ext cx="129660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0000"/>
                  </a:solidFill>
                </a:rPr>
                <a:t>Depletion</a:t>
              </a:r>
            </a:p>
          </p:txBody>
        </p:sp>
      </p:grpSp>
      <p:grpSp>
        <p:nvGrpSpPr>
          <p:cNvPr id="95" name="Group 250">
            <a:extLst>
              <a:ext uri="{FF2B5EF4-FFF2-40B4-BE49-F238E27FC236}">
                <a16:creationId xmlns:a16="http://schemas.microsoft.com/office/drawing/2014/main" id="{1C04F537-9395-184C-AAF9-C8AF5E81904A}"/>
              </a:ext>
            </a:extLst>
          </p:cNvPr>
          <p:cNvGrpSpPr/>
          <p:nvPr/>
        </p:nvGrpSpPr>
        <p:grpSpPr>
          <a:xfrm>
            <a:off x="7865164" y="3302792"/>
            <a:ext cx="972451" cy="1077179"/>
            <a:chOff x="7723413" y="1714169"/>
            <a:chExt cx="1296601" cy="1436238"/>
          </a:xfrm>
        </p:grpSpPr>
        <p:sp>
          <p:nvSpPr>
            <p:cNvPr id="96" name="TextBox 251">
              <a:extLst>
                <a:ext uri="{FF2B5EF4-FFF2-40B4-BE49-F238E27FC236}">
                  <a16:creationId xmlns:a16="http://schemas.microsoft.com/office/drawing/2014/main" id="{856C1705-E637-7F48-BD6C-313D7E8DFC89}"/>
                </a:ext>
              </a:extLst>
            </p:cNvPr>
            <p:cNvSpPr txBox="1"/>
            <p:nvPr/>
          </p:nvSpPr>
          <p:spPr>
            <a:xfrm>
              <a:off x="7723413" y="2534854"/>
              <a:ext cx="129660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Mort </a:t>
              </a:r>
              <a:r>
                <a:rPr lang="en-US" sz="1200" b="1" dirty="0" err="1">
                  <a:solidFill>
                    <a:srgbClr val="FF0000"/>
                  </a:solidFill>
                </a:rPr>
                <a:t>cellulaire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97" name="Group 252">
              <a:extLst>
                <a:ext uri="{FF2B5EF4-FFF2-40B4-BE49-F238E27FC236}">
                  <a16:creationId xmlns:a16="http://schemas.microsoft.com/office/drawing/2014/main" id="{1AA591CF-78A2-6C4F-A6A8-28919D4625A5}"/>
                </a:ext>
              </a:extLst>
            </p:cNvPr>
            <p:cNvGrpSpPr/>
            <p:nvPr/>
          </p:nvGrpSpPr>
          <p:grpSpPr>
            <a:xfrm>
              <a:off x="7840101" y="1714169"/>
              <a:ext cx="939607" cy="758556"/>
              <a:chOff x="7739992" y="1628444"/>
              <a:chExt cx="939607" cy="758556"/>
            </a:xfrm>
          </p:grpSpPr>
          <p:sp>
            <p:nvSpPr>
              <p:cNvPr id="98" name="Freeform 17">
                <a:extLst>
                  <a:ext uri="{FF2B5EF4-FFF2-40B4-BE49-F238E27FC236}">
                    <a16:creationId xmlns:a16="http://schemas.microsoft.com/office/drawing/2014/main" id="{58CD41CF-62AB-2D43-9E29-CFEF40350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05" y="1667862"/>
                <a:ext cx="177800" cy="277813"/>
              </a:xfrm>
              <a:custGeom>
                <a:avLst/>
                <a:gdLst>
                  <a:gd name="T0" fmla="*/ 12 w 63"/>
                  <a:gd name="T1" fmla="*/ 98 h 98"/>
                  <a:gd name="T2" fmla="*/ 7 w 63"/>
                  <a:gd name="T3" fmla="*/ 97 h 98"/>
                  <a:gd name="T4" fmla="*/ 3 w 63"/>
                  <a:gd name="T5" fmla="*/ 82 h 98"/>
                  <a:gd name="T6" fmla="*/ 41 w 63"/>
                  <a:gd name="T7" fmla="*/ 7 h 98"/>
                  <a:gd name="T8" fmla="*/ 55 w 63"/>
                  <a:gd name="T9" fmla="*/ 3 h 98"/>
                  <a:gd name="T10" fmla="*/ 60 w 63"/>
                  <a:gd name="T11" fmla="*/ 17 h 98"/>
                  <a:gd name="T12" fmla="*/ 22 w 63"/>
                  <a:gd name="T13" fmla="*/ 92 h 98"/>
                  <a:gd name="T14" fmla="*/ 12 w 63"/>
                  <a:gd name="T1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98">
                    <a:moveTo>
                      <a:pt x="12" y="98"/>
                    </a:moveTo>
                    <a:cubicBezTo>
                      <a:pt x="10" y="98"/>
                      <a:pt x="9" y="97"/>
                      <a:pt x="7" y="97"/>
                    </a:cubicBezTo>
                    <a:cubicBezTo>
                      <a:pt x="2" y="94"/>
                      <a:pt x="0" y="88"/>
                      <a:pt x="3" y="82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4" y="2"/>
                      <a:pt x="50" y="0"/>
                      <a:pt x="55" y="3"/>
                    </a:cubicBezTo>
                    <a:cubicBezTo>
                      <a:pt x="61" y="5"/>
                      <a:pt x="63" y="12"/>
                      <a:pt x="60" y="17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0" y="96"/>
                      <a:pt x="16" y="98"/>
                      <a:pt x="12" y="98"/>
                    </a:cubicBezTo>
                    <a:close/>
                  </a:path>
                </a:pathLst>
              </a:custGeom>
              <a:gradFill flip="none" rotWithShape="1">
                <a:gsLst>
                  <a:gs pos="90000">
                    <a:srgbClr val="B2CC2D"/>
                  </a:gs>
                  <a:gs pos="11000">
                    <a:schemeClr val="bg1"/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id="{E830E1E8-0F75-B04B-9119-7568ADB2B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4149" y="2045652"/>
                <a:ext cx="425450" cy="274638"/>
              </a:xfrm>
              <a:custGeom>
                <a:avLst/>
                <a:gdLst>
                  <a:gd name="T0" fmla="*/ 0 w 151"/>
                  <a:gd name="T1" fmla="*/ 19 h 97"/>
                  <a:gd name="T2" fmla="*/ 2 w 151"/>
                  <a:gd name="T3" fmla="*/ 12 h 97"/>
                  <a:gd name="T4" fmla="*/ 24 w 151"/>
                  <a:gd name="T5" fmla="*/ 4 h 97"/>
                  <a:gd name="T6" fmla="*/ 140 w 151"/>
                  <a:gd name="T7" fmla="*/ 64 h 97"/>
                  <a:gd name="T8" fmla="*/ 147 w 151"/>
                  <a:gd name="T9" fmla="*/ 86 h 97"/>
                  <a:gd name="T10" fmla="*/ 125 w 151"/>
                  <a:gd name="T11" fmla="*/ 93 h 97"/>
                  <a:gd name="T12" fmla="*/ 9 w 151"/>
                  <a:gd name="T13" fmla="*/ 34 h 97"/>
                  <a:gd name="T14" fmla="*/ 0 w 151"/>
                  <a:gd name="T15" fmla="*/ 1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97">
                    <a:moveTo>
                      <a:pt x="0" y="19"/>
                    </a:moveTo>
                    <a:cubicBezTo>
                      <a:pt x="0" y="17"/>
                      <a:pt x="1" y="14"/>
                      <a:pt x="2" y="12"/>
                    </a:cubicBezTo>
                    <a:cubicBezTo>
                      <a:pt x="6" y="4"/>
                      <a:pt x="16" y="0"/>
                      <a:pt x="24" y="4"/>
                    </a:cubicBezTo>
                    <a:cubicBezTo>
                      <a:pt x="140" y="64"/>
                      <a:pt x="140" y="64"/>
                      <a:pt x="140" y="64"/>
                    </a:cubicBezTo>
                    <a:cubicBezTo>
                      <a:pt x="148" y="68"/>
                      <a:pt x="151" y="78"/>
                      <a:pt x="147" y="86"/>
                    </a:cubicBezTo>
                    <a:cubicBezTo>
                      <a:pt x="143" y="94"/>
                      <a:pt x="133" y="97"/>
                      <a:pt x="125" y="9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3" y="31"/>
                      <a:pt x="0" y="25"/>
                      <a:pt x="0" y="19"/>
                    </a:cubicBezTo>
                    <a:close/>
                  </a:path>
                </a:pathLst>
              </a:custGeom>
              <a:gradFill flip="none" rotWithShape="1">
                <a:gsLst>
                  <a:gs pos="90000">
                    <a:srgbClr val="B2CC2D"/>
                  </a:gs>
                  <a:gs pos="11000">
                    <a:schemeClr val="bg1"/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19">
                <a:extLst>
                  <a:ext uri="{FF2B5EF4-FFF2-40B4-BE49-F238E27FC236}">
                    <a16:creationId xmlns:a16="http://schemas.microsoft.com/office/drawing/2014/main" id="{14AF2EA4-7A8E-114F-A65D-64A2E90C5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9992" y="1963137"/>
                <a:ext cx="461963" cy="123825"/>
              </a:xfrm>
              <a:custGeom>
                <a:avLst/>
                <a:gdLst>
                  <a:gd name="T0" fmla="*/ 163 w 164"/>
                  <a:gd name="T1" fmla="*/ 21 h 44"/>
                  <a:gd name="T2" fmla="*/ 164 w 164"/>
                  <a:gd name="T3" fmla="*/ 28 h 44"/>
                  <a:gd name="T4" fmla="*/ 146 w 164"/>
                  <a:gd name="T5" fmla="*/ 44 h 44"/>
                  <a:gd name="T6" fmla="*/ 16 w 164"/>
                  <a:gd name="T7" fmla="*/ 34 h 44"/>
                  <a:gd name="T8" fmla="*/ 1 w 164"/>
                  <a:gd name="T9" fmla="*/ 16 h 44"/>
                  <a:gd name="T10" fmla="*/ 19 w 164"/>
                  <a:gd name="T11" fmla="*/ 1 h 44"/>
                  <a:gd name="T12" fmla="*/ 149 w 164"/>
                  <a:gd name="T13" fmla="*/ 11 h 44"/>
                  <a:gd name="T14" fmla="*/ 163 w 164"/>
                  <a:gd name="T15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4" h="44">
                    <a:moveTo>
                      <a:pt x="163" y="21"/>
                    </a:moveTo>
                    <a:cubicBezTo>
                      <a:pt x="164" y="23"/>
                      <a:pt x="164" y="26"/>
                      <a:pt x="164" y="28"/>
                    </a:cubicBezTo>
                    <a:cubicBezTo>
                      <a:pt x="163" y="38"/>
                      <a:pt x="155" y="44"/>
                      <a:pt x="146" y="4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7" y="33"/>
                      <a:pt x="0" y="25"/>
                      <a:pt x="1" y="16"/>
                    </a:cubicBezTo>
                    <a:cubicBezTo>
                      <a:pt x="2" y="7"/>
                      <a:pt x="10" y="0"/>
                      <a:pt x="19" y="1"/>
                    </a:cubicBezTo>
                    <a:cubicBezTo>
                      <a:pt x="149" y="11"/>
                      <a:pt x="149" y="11"/>
                      <a:pt x="149" y="11"/>
                    </a:cubicBezTo>
                    <a:cubicBezTo>
                      <a:pt x="155" y="11"/>
                      <a:pt x="160" y="15"/>
                      <a:pt x="163" y="21"/>
                    </a:cubicBezTo>
                    <a:close/>
                  </a:path>
                </a:pathLst>
              </a:custGeom>
              <a:gradFill flip="none" rotWithShape="1">
                <a:gsLst>
                  <a:gs pos="90000">
                    <a:srgbClr val="B2CC2D"/>
                  </a:gs>
                  <a:gs pos="11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8C27B84D-2997-B246-B370-4C727E25C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045" y="1628444"/>
                <a:ext cx="268288" cy="431800"/>
              </a:xfrm>
              <a:custGeom>
                <a:avLst/>
                <a:gdLst>
                  <a:gd name="T0" fmla="*/ 91 w 95"/>
                  <a:gd name="T1" fmla="*/ 144 h 153"/>
                  <a:gd name="T2" fmla="*/ 85 w 95"/>
                  <a:gd name="T3" fmla="*/ 149 h 153"/>
                  <a:gd name="T4" fmla="*/ 63 w 95"/>
                  <a:gd name="T5" fmla="*/ 142 h 153"/>
                  <a:gd name="T6" fmla="*/ 4 w 95"/>
                  <a:gd name="T7" fmla="*/ 26 h 153"/>
                  <a:gd name="T8" fmla="*/ 11 w 95"/>
                  <a:gd name="T9" fmla="*/ 4 h 153"/>
                  <a:gd name="T10" fmla="*/ 34 w 95"/>
                  <a:gd name="T11" fmla="*/ 11 h 153"/>
                  <a:gd name="T12" fmla="*/ 93 w 95"/>
                  <a:gd name="T13" fmla="*/ 127 h 153"/>
                  <a:gd name="T14" fmla="*/ 91 w 95"/>
                  <a:gd name="T15" fmla="*/ 14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153">
                    <a:moveTo>
                      <a:pt x="91" y="144"/>
                    </a:moveTo>
                    <a:cubicBezTo>
                      <a:pt x="90" y="146"/>
                      <a:pt x="88" y="148"/>
                      <a:pt x="85" y="149"/>
                    </a:cubicBezTo>
                    <a:cubicBezTo>
                      <a:pt x="77" y="153"/>
                      <a:pt x="67" y="150"/>
                      <a:pt x="63" y="142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0" y="18"/>
                      <a:pt x="3" y="8"/>
                      <a:pt x="11" y="4"/>
                    </a:cubicBezTo>
                    <a:cubicBezTo>
                      <a:pt x="19" y="0"/>
                      <a:pt x="29" y="3"/>
                      <a:pt x="34" y="11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5" y="133"/>
                      <a:pt x="95" y="139"/>
                      <a:pt x="91" y="144"/>
                    </a:cubicBezTo>
                    <a:close/>
                  </a:path>
                </a:pathLst>
              </a:custGeom>
              <a:gradFill flip="none" rotWithShape="1">
                <a:gsLst>
                  <a:gs pos="90000">
                    <a:srgbClr val="B2CC2D"/>
                  </a:gs>
                  <a:gs pos="11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Freeform 21">
                <a:extLst>
                  <a:ext uri="{FF2B5EF4-FFF2-40B4-BE49-F238E27FC236}">
                    <a16:creationId xmlns:a16="http://schemas.microsoft.com/office/drawing/2014/main" id="{7E0CE278-ECFD-E844-A8B1-93A965443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955" y="2144112"/>
                <a:ext cx="227013" cy="242888"/>
              </a:xfrm>
              <a:custGeom>
                <a:avLst/>
                <a:gdLst>
                  <a:gd name="T0" fmla="*/ 71 w 80"/>
                  <a:gd name="T1" fmla="*/ 1 h 86"/>
                  <a:gd name="T2" fmla="*/ 75 w 80"/>
                  <a:gd name="T3" fmla="*/ 3 h 86"/>
                  <a:gd name="T4" fmla="*/ 76 w 80"/>
                  <a:gd name="T5" fmla="*/ 18 h 86"/>
                  <a:gd name="T6" fmla="*/ 20 w 80"/>
                  <a:gd name="T7" fmla="*/ 81 h 86"/>
                  <a:gd name="T8" fmla="*/ 5 w 80"/>
                  <a:gd name="T9" fmla="*/ 82 h 86"/>
                  <a:gd name="T10" fmla="*/ 4 w 80"/>
                  <a:gd name="T11" fmla="*/ 67 h 86"/>
                  <a:gd name="T12" fmla="*/ 60 w 80"/>
                  <a:gd name="T13" fmla="*/ 4 h 86"/>
                  <a:gd name="T14" fmla="*/ 71 w 80"/>
                  <a:gd name="T15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6">
                    <a:moveTo>
                      <a:pt x="71" y="1"/>
                    </a:moveTo>
                    <a:cubicBezTo>
                      <a:pt x="72" y="1"/>
                      <a:pt x="74" y="2"/>
                      <a:pt x="75" y="3"/>
                    </a:cubicBezTo>
                    <a:cubicBezTo>
                      <a:pt x="79" y="7"/>
                      <a:pt x="80" y="14"/>
                      <a:pt x="76" y="18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16" y="85"/>
                      <a:pt x="9" y="86"/>
                      <a:pt x="5" y="82"/>
                    </a:cubicBezTo>
                    <a:cubicBezTo>
                      <a:pt x="0" y="78"/>
                      <a:pt x="0" y="71"/>
                      <a:pt x="4" y="67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3" y="1"/>
                      <a:pt x="67" y="0"/>
                      <a:pt x="71" y="1"/>
                    </a:cubicBezTo>
                    <a:close/>
                  </a:path>
                </a:pathLst>
              </a:custGeom>
              <a:gradFill flip="none" rotWithShape="1">
                <a:gsLst>
                  <a:gs pos="90000">
                    <a:srgbClr val="B2CC2D"/>
                  </a:gs>
                  <a:gs pos="11000">
                    <a:schemeClr val="bg1"/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22">
                <a:extLst>
                  <a:ext uri="{FF2B5EF4-FFF2-40B4-BE49-F238E27FC236}">
                    <a16:creationId xmlns:a16="http://schemas.microsoft.com/office/drawing/2014/main" id="{9C323177-B0BB-3045-B79A-D0895AD19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1505" y="1937737"/>
                <a:ext cx="141288" cy="66675"/>
              </a:xfrm>
              <a:custGeom>
                <a:avLst/>
                <a:gdLst>
                  <a:gd name="T0" fmla="*/ 2 w 50"/>
                  <a:gd name="T1" fmla="*/ 22 h 24"/>
                  <a:gd name="T2" fmla="*/ 1 w 50"/>
                  <a:gd name="T3" fmla="*/ 20 h 24"/>
                  <a:gd name="T4" fmla="*/ 4 w 50"/>
                  <a:gd name="T5" fmla="*/ 14 h 24"/>
                  <a:gd name="T6" fmla="*/ 43 w 50"/>
                  <a:gd name="T7" fmla="*/ 1 h 24"/>
                  <a:gd name="T8" fmla="*/ 49 w 50"/>
                  <a:gd name="T9" fmla="*/ 4 h 24"/>
                  <a:gd name="T10" fmla="*/ 46 w 50"/>
                  <a:gd name="T11" fmla="*/ 11 h 24"/>
                  <a:gd name="T12" fmla="*/ 7 w 50"/>
                  <a:gd name="T13" fmla="*/ 23 h 24"/>
                  <a:gd name="T14" fmla="*/ 2 w 50"/>
                  <a:gd name="T15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4">
                    <a:moveTo>
                      <a:pt x="2" y="22"/>
                    </a:moveTo>
                    <a:cubicBezTo>
                      <a:pt x="1" y="22"/>
                      <a:pt x="1" y="21"/>
                      <a:pt x="1" y="20"/>
                    </a:cubicBezTo>
                    <a:cubicBezTo>
                      <a:pt x="0" y="17"/>
                      <a:pt x="1" y="14"/>
                      <a:pt x="4" y="1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6" y="0"/>
                      <a:pt x="48" y="2"/>
                      <a:pt x="49" y="4"/>
                    </a:cubicBezTo>
                    <a:cubicBezTo>
                      <a:pt x="50" y="7"/>
                      <a:pt x="49" y="10"/>
                      <a:pt x="46" y="11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4"/>
                      <a:pt x="3" y="23"/>
                      <a:pt x="2" y="22"/>
                    </a:cubicBezTo>
                    <a:close/>
                  </a:path>
                </a:pathLst>
              </a:custGeom>
              <a:gradFill flip="none" rotWithShape="1">
                <a:gsLst>
                  <a:gs pos="90000">
                    <a:srgbClr val="B2CC2D"/>
                  </a:gs>
                  <a:gs pos="11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23">
                <a:extLst>
                  <a:ext uri="{FF2B5EF4-FFF2-40B4-BE49-F238E27FC236}">
                    <a16:creationId xmlns:a16="http://schemas.microsoft.com/office/drawing/2014/main" id="{38C296CA-AE41-4248-A772-DFDCF729D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217" y="1832962"/>
                <a:ext cx="449263" cy="449263"/>
              </a:xfrm>
              <a:custGeom>
                <a:avLst/>
                <a:gdLst>
                  <a:gd name="T0" fmla="*/ 130 w 159"/>
                  <a:gd name="T1" fmla="*/ 115 h 159"/>
                  <a:gd name="T2" fmla="*/ 132 w 159"/>
                  <a:gd name="T3" fmla="*/ 107 h 159"/>
                  <a:gd name="T4" fmla="*/ 154 w 159"/>
                  <a:gd name="T5" fmla="*/ 100 h 159"/>
                  <a:gd name="T6" fmla="*/ 156 w 159"/>
                  <a:gd name="T7" fmla="*/ 101 h 159"/>
                  <a:gd name="T8" fmla="*/ 159 w 159"/>
                  <a:gd name="T9" fmla="*/ 80 h 159"/>
                  <a:gd name="T10" fmla="*/ 156 w 159"/>
                  <a:gd name="T11" fmla="*/ 58 h 159"/>
                  <a:gd name="T12" fmla="*/ 151 w 159"/>
                  <a:gd name="T13" fmla="*/ 57 h 159"/>
                  <a:gd name="T14" fmla="*/ 149 w 159"/>
                  <a:gd name="T15" fmla="*/ 55 h 159"/>
                  <a:gd name="T16" fmla="*/ 152 w 159"/>
                  <a:gd name="T17" fmla="*/ 48 h 159"/>
                  <a:gd name="T18" fmla="*/ 133 w 159"/>
                  <a:gd name="T19" fmla="*/ 21 h 159"/>
                  <a:gd name="T20" fmla="*/ 125 w 159"/>
                  <a:gd name="T21" fmla="*/ 25 h 159"/>
                  <a:gd name="T22" fmla="*/ 120 w 159"/>
                  <a:gd name="T23" fmla="*/ 24 h 159"/>
                  <a:gd name="T24" fmla="*/ 115 w 159"/>
                  <a:gd name="T25" fmla="*/ 9 h 159"/>
                  <a:gd name="T26" fmla="*/ 116 w 159"/>
                  <a:gd name="T27" fmla="*/ 9 h 159"/>
                  <a:gd name="T28" fmla="*/ 79 w 159"/>
                  <a:gd name="T29" fmla="*/ 0 h 159"/>
                  <a:gd name="T30" fmla="*/ 62 w 159"/>
                  <a:gd name="T31" fmla="*/ 2 h 159"/>
                  <a:gd name="T32" fmla="*/ 63 w 159"/>
                  <a:gd name="T33" fmla="*/ 3 h 159"/>
                  <a:gd name="T34" fmla="*/ 62 w 159"/>
                  <a:gd name="T35" fmla="*/ 20 h 159"/>
                  <a:gd name="T36" fmla="*/ 56 w 159"/>
                  <a:gd name="T37" fmla="*/ 25 h 159"/>
                  <a:gd name="T38" fmla="*/ 33 w 159"/>
                  <a:gd name="T39" fmla="*/ 18 h 159"/>
                  <a:gd name="T40" fmla="*/ 32 w 159"/>
                  <a:gd name="T41" fmla="*/ 15 h 159"/>
                  <a:gd name="T42" fmla="*/ 3 w 159"/>
                  <a:gd name="T43" fmla="*/ 54 h 159"/>
                  <a:gd name="T44" fmla="*/ 9 w 159"/>
                  <a:gd name="T45" fmla="*/ 54 h 159"/>
                  <a:gd name="T46" fmla="*/ 23 w 159"/>
                  <a:gd name="T47" fmla="*/ 64 h 159"/>
                  <a:gd name="T48" fmla="*/ 24 w 159"/>
                  <a:gd name="T49" fmla="*/ 72 h 159"/>
                  <a:gd name="T50" fmla="*/ 6 w 159"/>
                  <a:gd name="T51" fmla="*/ 87 h 159"/>
                  <a:gd name="T52" fmla="*/ 0 w 159"/>
                  <a:gd name="T53" fmla="*/ 87 h 159"/>
                  <a:gd name="T54" fmla="*/ 19 w 159"/>
                  <a:gd name="T55" fmla="*/ 132 h 159"/>
                  <a:gd name="T56" fmla="*/ 27 w 159"/>
                  <a:gd name="T57" fmla="*/ 122 h 159"/>
                  <a:gd name="T58" fmla="*/ 38 w 159"/>
                  <a:gd name="T59" fmla="*/ 119 h 159"/>
                  <a:gd name="T60" fmla="*/ 42 w 159"/>
                  <a:gd name="T61" fmla="*/ 122 h 159"/>
                  <a:gd name="T62" fmla="*/ 43 w 159"/>
                  <a:gd name="T63" fmla="*/ 137 h 159"/>
                  <a:gd name="T64" fmla="*/ 35 w 159"/>
                  <a:gd name="T65" fmla="*/ 146 h 159"/>
                  <a:gd name="T66" fmla="*/ 79 w 159"/>
                  <a:gd name="T67" fmla="*/ 159 h 159"/>
                  <a:gd name="T68" fmla="*/ 141 w 159"/>
                  <a:gd name="T69" fmla="*/ 130 h 159"/>
                  <a:gd name="T70" fmla="*/ 139 w 159"/>
                  <a:gd name="T71" fmla="*/ 129 h 159"/>
                  <a:gd name="T72" fmla="*/ 130 w 159"/>
                  <a:gd name="T73" fmla="*/ 11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159">
                    <a:moveTo>
                      <a:pt x="130" y="115"/>
                    </a:moveTo>
                    <a:cubicBezTo>
                      <a:pt x="130" y="112"/>
                      <a:pt x="130" y="110"/>
                      <a:pt x="132" y="107"/>
                    </a:cubicBezTo>
                    <a:cubicBezTo>
                      <a:pt x="136" y="99"/>
                      <a:pt x="146" y="96"/>
                      <a:pt x="154" y="100"/>
                    </a:cubicBezTo>
                    <a:cubicBezTo>
                      <a:pt x="156" y="101"/>
                      <a:pt x="156" y="101"/>
                      <a:pt x="156" y="101"/>
                    </a:cubicBezTo>
                    <a:cubicBezTo>
                      <a:pt x="158" y="94"/>
                      <a:pt x="159" y="87"/>
                      <a:pt x="159" y="80"/>
                    </a:cubicBezTo>
                    <a:cubicBezTo>
                      <a:pt x="159" y="72"/>
                      <a:pt x="158" y="65"/>
                      <a:pt x="156" y="58"/>
                    </a:cubicBezTo>
                    <a:cubicBezTo>
                      <a:pt x="154" y="59"/>
                      <a:pt x="152" y="58"/>
                      <a:pt x="151" y="57"/>
                    </a:cubicBezTo>
                    <a:cubicBezTo>
                      <a:pt x="150" y="56"/>
                      <a:pt x="150" y="55"/>
                      <a:pt x="149" y="55"/>
                    </a:cubicBezTo>
                    <a:cubicBezTo>
                      <a:pt x="149" y="52"/>
                      <a:pt x="150" y="49"/>
                      <a:pt x="152" y="48"/>
                    </a:cubicBezTo>
                    <a:cubicBezTo>
                      <a:pt x="148" y="38"/>
                      <a:pt x="141" y="29"/>
                      <a:pt x="133" y="21"/>
                    </a:cubicBezTo>
                    <a:cubicBezTo>
                      <a:pt x="131" y="23"/>
                      <a:pt x="128" y="25"/>
                      <a:pt x="125" y="25"/>
                    </a:cubicBezTo>
                    <a:cubicBezTo>
                      <a:pt x="123" y="25"/>
                      <a:pt x="121" y="24"/>
                      <a:pt x="120" y="24"/>
                    </a:cubicBezTo>
                    <a:cubicBezTo>
                      <a:pt x="115" y="21"/>
                      <a:pt x="113" y="14"/>
                      <a:pt x="115" y="9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05" y="3"/>
                      <a:pt x="92" y="0"/>
                      <a:pt x="79" y="0"/>
                    </a:cubicBezTo>
                    <a:cubicBezTo>
                      <a:pt x="73" y="0"/>
                      <a:pt x="68" y="0"/>
                      <a:pt x="62" y="2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6" y="9"/>
                      <a:pt x="65" y="16"/>
                      <a:pt x="62" y="20"/>
                    </a:cubicBezTo>
                    <a:cubicBezTo>
                      <a:pt x="60" y="22"/>
                      <a:pt x="58" y="24"/>
                      <a:pt x="56" y="25"/>
                    </a:cubicBezTo>
                    <a:cubicBezTo>
                      <a:pt x="48" y="30"/>
                      <a:pt x="38" y="26"/>
                      <a:pt x="33" y="18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19" y="25"/>
                      <a:pt x="9" y="38"/>
                      <a:pt x="3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15" y="55"/>
                      <a:pt x="20" y="59"/>
                      <a:pt x="23" y="64"/>
                    </a:cubicBezTo>
                    <a:cubicBezTo>
                      <a:pt x="24" y="67"/>
                      <a:pt x="24" y="69"/>
                      <a:pt x="24" y="72"/>
                    </a:cubicBezTo>
                    <a:cubicBezTo>
                      <a:pt x="23" y="81"/>
                      <a:pt x="15" y="88"/>
                      <a:pt x="6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" y="104"/>
                      <a:pt x="8" y="120"/>
                      <a:pt x="19" y="132"/>
                    </a:cubicBezTo>
                    <a:cubicBezTo>
                      <a:pt x="27" y="122"/>
                      <a:pt x="27" y="122"/>
                      <a:pt x="27" y="122"/>
                    </a:cubicBezTo>
                    <a:cubicBezTo>
                      <a:pt x="30" y="119"/>
                      <a:pt x="34" y="118"/>
                      <a:pt x="38" y="119"/>
                    </a:cubicBezTo>
                    <a:cubicBezTo>
                      <a:pt x="40" y="120"/>
                      <a:pt x="41" y="120"/>
                      <a:pt x="42" y="122"/>
                    </a:cubicBezTo>
                    <a:cubicBezTo>
                      <a:pt x="47" y="126"/>
                      <a:pt x="47" y="132"/>
                      <a:pt x="43" y="13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48" y="154"/>
                      <a:pt x="63" y="159"/>
                      <a:pt x="79" y="159"/>
                    </a:cubicBezTo>
                    <a:cubicBezTo>
                      <a:pt x="104" y="159"/>
                      <a:pt x="126" y="148"/>
                      <a:pt x="141" y="130"/>
                    </a:cubicBezTo>
                    <a:cubicBezTo>
                      <a:pt x="139" y="129"/>
                      <a:pt x="139" y="129"/>
                      <a:pt x="139" y="129"/>
                    </a:cubicBezTo>
                    <a:cubicBezTo>
                      <a:pt x="133" y="126"/>
                      <a:pt x="130" y="121"/>
                      <a:pt x="130" y="115"/>
                    </a:cubicBezTo>
                    <a:close/>
                  </a:path>
                </a:pathLst>
              </a:custGeom>
              <a:solidFill>
                <a:srgbClr val="A64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24">
                <a:extLst>
                  <a:ext uri="{FF2B5EF4-FFF2-40B4-BE49-F238E27FC236}">
                    <a16:creationId xmlns:a16="http://schemas.microsoft.com/office/drawing/2014/main" id="{E7A53621-68BE-DD45-A3FB-9C5B473E3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217" y="1832962"/>
                <a:ext cx="449263" cy="449263"/>
              </a:xfrm>
              <a:custGeom>
                <a:avLst/>
                <a:gdLst>
                  <a:gd name="T0" fmla="*/ 130 w 159"/>
                  <a:gd name="T1" fmla="*/ 115 h 159"/>
                  <a:gd name="T2" fmla="*/ 132 w 159"/>
                  <a:gd name="T3" fmla="*/ 107 h 159"/>
                  <a:gd name="T4" fmla="*/ 154 w 159"/>
                  <a:gd name="T5" fmla="*/ 100 h 159"/>
                  <a:gd name="T6" fmla="*/ 156 w 159"/>
                  <a:gd name="T7" fmla="*/ 101 h 159"/>
                  <a:gd name="T8" fmla="*/ 159 w 159"/>
                  <a:gd name="T9" fmla="*/ 80 h 159"/>
                  <a:gd name="T10" fmla="*/ 156 w 159"/>
                  <a:gd name="T11" fmla="*/ 58 h 159"/>
                  <a:gd name="T12" fmla="*/ 151 w 159"/>
                  <a:gd name="T13" fmla="*/ 57 h 159"/>
                  <a:gd name="T14" fmla="*/ 149 w 159"/>
                  <a:gd name="T15" fmla="*/ 55 h 159"/>
                  <a:gd name="T16" fmla="*/ 152 w 159"/>
                  <a:gd name="T17" fmla="*/ 48 h 159"/>
                  <a:gd name="T18" fmla="*/ 133 w 159"/>
                  <a:gd name="T19" fmla="*/ 21 h 159"/>
                  <a:gd name="T20" fmla="*/ 125 w 159"/>
                  <a:gd name="T21" fmla="*/ 25 h 159"/>
                  <a:gd name="T22" fmla="*/ 120 w 159"/>
                  <a:gd name="T23" fmla="*/ 24 h 159"/>
                  <a:gd name="T24" fmla="*/ 115 w 159"/>
                  <a:gd name="T25" fmla="*/ 9 h 159"/>
                  <a:gd name="T26" fmla="*/ 116 w 159"/>
                  <a:gd name="T27" fmla="*/ 9 h 159"/>
                  <a:gd name="T28" fmla="*/ 79 w 159"/>
                  <a:gd name="T29" fmla="*/ 0 h 159"/>
                  <a:gd name="T30" fmla="*/ 62 w 159"/>
                  <a:gd name="T31" fmla="*/ 2 h 159"/>
                  <a:gd name="T32" fmla="*/ 63 w 159"/>
                  <a:gd name="T33" fmla="*/ 3 h 159"/>
                  <a:gd name="T34" fmla="*/ 62 w 159"/>
                  <a:gd name="T35" fmla="*/ 20 h 159"/>
                  <a:gd name="T36" fmla="*/ 56 w 159"/>
                  <a:gd name="T37" fmla="*/ 25 h 159"/>
                  <a:gd name="T38" fmla="*/ 33 w 159"/>
                  <a:gd name="T39" fmla="*/ 18 h 159"/>
                  <a:gd name="T40" fmla="*/ 32 w 159"/>
                  <a:gd name="T41" fmla="*/ 15 h 159"/>
                  <a:gd name="T42" fmla="*/ 3 w 159"/>
                  <a:gd name="T43" fmla="*/ 54 h 159"/>
                  <a:gd name="T44" fmla="*/ 9 w 159"/>
                  <a:gd name="T45" fmla="*/ 54 h 159"/>
                  <a:gd name="T46" fmla="*/ 23 w 159"/>
                  <a:gd name="T47" fmla="*/ 64 h 159"/>
                  <a:gd name="T48" fmla="*/ 24 w 159"/>
                  <a:gd name="T49" fmla="*/ 72 h 159"/>
                  <a:gd name="T50" fmla="*/ 6 w 159"/>
                  <a:gd name="T51" fmla="*/ 87 h 159"/>
                  <a:gd name="T52" fmla="*/ 0 w 159"/>
                  <a:gd name="T53" fmla="*/ 87 h 159"/>
                  <a:gd name="T54" fmla="*/ 19 w 159"/>
                  <a:gd name="T55" fmla="*/ 132 h 159"/>
                  <a:gd name="T56" fmla="*/ 27 w 159"/>
                  <a:gd name="T57" fmla="*/ 122 h 159"/>
                  <a:gd name="T58" fmla="*/ 38 w 159"/>
                  <a:gd name="T59" fmla="*/ 119 h 159"/>
                  <a:gd name="T60" fmla="*/ 42 w 159"/>
                  <a:gd name="T61" fmla="*/ 122 h 159"/>
                  <a:gd name="T62" fmla="*/ 43 w 159"/>
                  <a:gd name="T63" fmla="*/ 137 h 159"/>
                  <a:gd name="T64" fmla="*/ 35 w 159"/>
                  <a:gd name="T65" fmla="*/ 146 h 159"/>
                  <a:gd name="T66" fmla="*/ 79 w 159"/>
                  <a:gd name="T67" fmla="*/ 159 h 159"/>
                  <a:gd name="T68" fmla="*/ 141 w 159"/>
                  <a:gd name="T69" fmla="*/ 130 h 159"/>
                  <a:gd name="T70" fmla="*/ 139 w 159"/>
                  <a:gd name="T71" fmla="*/ 129 h 159"/>
                  <a:gd name="T72" fmla="*/ 130 w 159"/>
                  <a:gd name="T73" fmla="*/ 11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159">
                    <a:moveTo>
                      <a:pt x="130" y="115"/>
                    </a:moveTo>
                    <a:cubicBezTo>
                      <a:pt x="130" y="112"/>
                      <a:pt x="130" y="110"/>
                      <a:pt x="132" y="107"/>
                    </a:cubicBezTo>
                    <a:cubicBezTo>
                      <a:pt x="136" y="99"/>
                      <a:pt x="146" y="96"/>
                      <a:pt x="154" y="100"/>
                    </a:cubicBezTo>
                    <a:cubicBezTo>
                      <a:pt x="156" y="101"/>
                      <a:pt x="156" y="101"/>
                      <a:pt x="156" y="101"/>
                    </a:cubicBezTo>
                    <a:cubicBezTo>
                      <a:pt x="158" y="94"/>
                      <a:pt x="159" y="87"/>
                      <a:pt x="159" y="80"/>
                    </a:cubicBezTo>
                    <a:cubicBezTo>
                      <a:pt x="159" y="72"/>
                      <a:pt x="158" y="65"/>
                      <a:pt x="156" y="58"/>
                    </a:cubicBezTo>
                    <a:cubicBezTo>
                      <a:pt x="154" y="59"/>
                      <a:pt x="152" y="58"/>
                      <a:pt x="151" y="57"/>
                    </a:cubicBezTo>
                    <a:cubicBezTo>
                      <a:pt x="150" y="56"/>
                      <a:pt x="150" y="55"/>
                      <a:pt x="149" y="55"/>
                    </a:cubicBezTo>
                    <a:cubicBezTo>
                      <a:pt x="149" y="52"/>
                      <a:pt x="150" y="49"/>
                      <a:pt x="152" y="48"/>
                    </a:cubicBezTo>
                    <a:cubicBezTo>
                      <a:pt x="148" y="38"/>
                      <a:pt x="141" y="29"/>
                      <a:pt x="133" y="21"/>
                    </a:cubicBezTo>
                    <a:cubicBezTo>
                      <a:pt x="131" y="23"/>
                      <a:pt x="128" y="25"/>
                      <a:pt x="125" y="25"/>
                    </a:cubicBezTo>
                    <a:cubicBezTo>
                      <a:pt x="123" y="25"/>
                      <a:pt x="121" y="24"/>
                      <a:pt x="120" y="24"/>
                    </a:cubicBezTo>
                    <a:cubicBezTo>
                      <a:pt x="115" y="21"/>
                      <a:pt x="113" y="14"/>
                      <a:pt x="115" y="9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05" y="3"/>
                      <a:pt x="92" y="0"/>
                      <a:pt x="79" y="0"/>
                    </a:cubicBezTo>
                    <a:cubicBezTo>
                      <a:pt x="73" y="0"/>
                      <a:pt x="68" y="0"/>
                      <a:pt x="62" y="2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6" y="9"/>
                      <a:pt x="65" y="16"/>
                      <a:pt x="62" y="20"/>
                    </a:cubicBezTo>
                    <a:cubicBezTo>
                      <a:pt x="60" y="22"/>
                      <a:pt x="58" y="24"/>
                      <a:pt x="56" y="25"/>
                    </a:cubicBezTo>
                    <a:cubicBezTo>
                      <a:pt x="48" y="30"/>
                      <a:pt x="38" y="26"/>
                      <a:pt x="33" y="18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19" y="25"/>
                      <a:pt x="9" y="38"/>
                      <a:pt x="3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15" y="55"/>
                      <a:pt x="20" y="59"/>
                      <a:pt x="23" y="64"/>
                    </a:cubicBezTo>
                    <a:cubicBezTo>
                      <a:pt x="24" y="67"/>
                      <a:pt x="24" y="69"/>
                      <a:pt x="24" y="72"/>
                    </a:cubicBezTo>
                    <a:cubicBezTo>
                      <a:pt x="23" y="81"/>
                      <a:pt x="15" y="88"/>
                      <a:pt x="6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" y="104"/>
                      <a:pt x="8" y="120"/>
                      <a:pt x="19" y="132"/>
                    </a:cubicBezTo>
                    <a:cubicBezTo>
                      <a:pt x="27" y="122"/>
                      <a:pt x="27" y="122"/>
                      <a:pt x="27" y="122"/>
                    </a:cubicBezTo>
                    <a:cubicBezTo>
                      <a:pt x="30" y="119"/>
                      <a:pt x="34" y="118"/>
                      <a:pt x="38" y="119"/>
                    </a:cubicBezTo>
                    <a:cubicBezTo>
                      <a:pt x="40" y="120"/>
                      <a:pt x="41" y="120"/>
                      <a:pt x="42" y="122"/>
                    </a:cubicBezTo>
                    <a:cubicBezTo>
                      <a:pt x="47" y="126"/>
                      <a:pt x="47" y="132"/>
                      <a:pt x="43" y="13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48" y="154"/>
                      <a:pt x="63" y="159"/>
                      <a:pt x="79" y="159"/>
                    </a:cubicBezTo>
                    <a:cubicBezTo>
                      <a:pt x="104" y="159"/>
                      <a:pt x="126" y="148"/>
                      <a:pt x="141" y="130"/>
                    </a:cubicBezTo>
                    <a:cubicBezTo>
                      <a:pt x="139" y="129"/>
                      <a:pt x="139" y="129"/>
                      <a:pt x="139" y="129"/>
                    </a:cubicBezTo>
                    <a:cubicBezTo>
                      <a:pt x="133" y="126"/>
                      <a:pt x="130" y="121"/>
                      <a:pt x="130" y="115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B2CC2D"/>
                  </a:gs>
                  <a:gs pos="0">
                    <a:srgbClr val="EFED94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2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106" name="Straight Arrow Connector 261">
            <a:extLst>
              <a:ext uri="{FF2B5EF4-FFF2-40B4-BE49-F238E27FC236}">
                <a16:creationId xmlns:a16="http://schemas.microsoft.com/office/drawing/2014/main" id="{74AF9DA5-FE25-8B46-8366-FDE9807F5F59}"/>
              </a:ext>
            </a:extLst>
          </p:cNvPr>
          <p:cNvCxnSpPr/>
          <p:nvPr/>
        </p:nvCxnSpPr>
        <p:spPr>
          <a:xfrm flipH="1">
            <a:off x="7266179" y="3589244"/>
            <a:ext cx="604708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249">
            <a:extLst>
              <a:ext uri="{FF2B5EF4-FFF2-40B4-BE49-F238E27FC236}">
                <a16:creationId xmlns:a16="http://schemas.microsoft.com/office/drawing/2014/main" id="{7CC2427B-2F56-1449-9B3E-D1DA83BF20C5}"/>
              </a:ext>
            </a:extLst>
          </p:cNvPr>
          <p:cNvSpPr txBox="1"/>
          <p:nvPr/>
        </p:nvSpPr>
        <p:spPr>
          <a:xfrm>
            <a:off x="6022823" y="4768959"/>
            <a:ext cx="972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Depletion</a:t>
            </a:r>
          </a:p>
        </p:txBody>
      </p:sp>
    </p:spTree>
    <p:extLst>
      <p:ext uri="{BB962C8B-B14F-4D97-AF65-F5344CB8AC3E}">
        <p14:creationId xmlns:p14="http://schemas.microsoft.com/office/powerpoint/2010/main" val="96138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A7C5A-75CC-694C-88A3-B6937E19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Intérêt du dosage activité </a:t>
            </a:r>
            <a:r>
              <a:rPr lang="fr-FR" sz="3600" b="1" dirty="0" err="1"/>
              <a:t>Asparaginase</a:t>
            </a:r>
            <a:r>
              <a:rPr lang="fr-FR" sz="3600" b="1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F2693E-423E-C940-BE3E-53EE80AD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3 types de situations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Réaction d’hypersensibilité, due à la production d’anticorps inhibant la fonction de l’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asparaginase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Inactivation silencieuse, avec perte d’efficacité sans manifestation clinique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Réactions à l’injection d’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asparaginase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sans diminution de l’activité</a:t>
            </a:r>
          </a:p>
          <a:p>
            <a:pPr lvl="1"/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Rôle essentiel du monitoring en temps réel </a:t>
            </a:r>
          </a:p>
          <a:p>
            <a:pPr lvl="1"/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Dosage de l’activité de l’</a:t>
            </a:r>
            <a:r>
              <a:rPr lang="fr-FR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asparaginase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sérique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2EDFBBDE-9266-BA45-9857-B2899B2FB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30" y="3692329"/>
            <a:ext cx="3380833" cy="288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D0FB34-94E0-9843-8E9A-F7BC2B72EBCA}"/>
              </a:ext>
            </a:extLst>
          </p:cNvPr>
          <p:cNvSpPr/>
          <p:nvPr/>
        </p:nvSpPr>
        <p:spPr>
          <a:xfrm>
            <a:off x="2351584" y="6581002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200" dirty="0">
                <a:solidFill>
                  <a:schemeClr val="bg1">
                    <a:lumMod val="50000"/>
                  </a:schemeClr>
                </a:solidFill>
              </a:rPr>
              <a:t>Gupta et al.,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J Clin Oncol. 2020 Jun 10;38(17):1897-1905.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/>
              <a:t>Optimisation thérapeutique / </a:t>
            </a:r>
            <a:br>
              <a:rPr lang="fr-FR" sz="3600" b="1" dirty="0"/>
            </a:br>
            <a:r>
              <a:rPr lang="fr-FR" sz="3600" b="1" dirty="0"/>
              <a:t>Traitement d’entretien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Objectifs : </a:t>
            </a:r>
          </a:p>
          <a:p>
            <a:pPr lvl="1"/>
            <a:r>
              <a:rPr lang="fr-FR" dirty="0"/>
              <a:t>GB entre 2000 et 3000/mm3</a:t>
            </a:r>
          </a:p>
          <a:p>
            <a:pPr lvl="2"/>
            <a:r>
              <a:rPr lang="fr-FR" dirty="0"/>
              <a:t>PNN &gt; 500/mm</a:t>
            </a:r>
            <a:r>
              <a:rPr lang="fr-FR" baseline="30000" dirty="0"/>
              <a:t>3</a:t>
            </a:r>
            <a:r>
              <a:rPr lang="fr-FR" dirty="0"/>
              <a:t>et lymphocytes &gt;300/mm</a:t>
            </a:r>
            <a:r>
              <a:rPr lang="fr-FR" baseline="30000" dirty="0"/>
              <a:t>3</a:t>
            </a:r>
          </a:p>
          <a:p>
            <a:pPr lvl="1"/>
            <a:r>
              <a:rPr lang="fr-FR" dirty="0"/>
              <a:t>Plaquettes &gt; 50 000/mm</a:t>
            </a:r>
            <a:r>
              <a:rPr lang="fr-FR" baseline="30000" dirty="0"/>
              <a:t>3</a:t>
            </a:r>
          </a:p>
          <a:p>
            <a:pPr lvl="1"/>
            <a:r>
              <a:rPr lang="fr-FR" dirty="0"/>
              <a:t>ALAT &lt;10N et </a:t>
            </a:r>
            <a:r>
              <a:rPr lang="fr-FR" dirty="0" err="1"/>
              <a:t>Bili</a:t>
            </a:r>
            <a:r>
              <a:rPr lang="fr-FR" dirty="0"/>
              <a:t> &lt;3N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143601"/>
            <a:ext cx="9144000" cy="26894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9042057">
            <a:off x="3630774" y="3789658"/>
            <a:ext cx="4930452" cy="707886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Statut TPMT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Dosages dérivés pharmaco (6 MMP et 6TGN)</a:t>
            </a:r>
          </a:p>
        </p:txBody>
      </p:sp>
    </p:spTree>
    <p:extLst>
      <p:ext uri="{BB962C8B-B14F-4D97-AF65-F5344CB8AC3E}">
        <p14:creationId xmlns:p14="http://schemas.microsoft.com/office/powerpoint/2010/main" val="31934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Quels enfants greffer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6734" y="2095817"/>
            <a:ext cx="4253345" cy="4612554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Les LA réfractaires</a:t>
            </a:r>
          </a:p>
          <a:p>
            <a:r>
              <a:rPr lang="fr-FR" sz="2400" dirty="0"/>
              <a:t>Les  LA en rechutes </a:t>
            </a:r>
          </a:p>
          <a:p>
            <a:r>
              <a:rPr lang="fr-FR" sz="2400" dirty="0"/>
              <a:t>Les LA ayant de mauvais facteurs pronostiques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4FAA4B-113B-6642-8434-F4276F1F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5474" y="1995055"/>
            <a:ext cx="6319224" cy="4269220"/>
          </a:xfrm>
          <a:prstGeom prst="rect">
            <a:avLst/>
          </a:prstGeom>
          <a:noFill/>
        </p:spPr>
      </p:pic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7771D0A6-2296-EF4C-AA0E-76D38268FE12}"/>
              </a:ext>
            </a:extLst>
          </p:cNvPr>
          <p:cNvSpPr/>
          <p:nvPr/>
        </p:nvSpPr>
        <p:spPr>
          <a:xfrm>
            <a:off x="3699164" y="4536787"/>
            <a:ext cx="561109" cy="1988704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295C29A-9CBD-3E44-867D-872FD8120B6C}"/>
              </a:ext>
            </a:extLst>
          </p:cNvPr>
          <p:cNvCxnSpPr/>
          <p:nvPr/>
        </p:nvCxnSpPr>
        <p:spPr>
          <a:xfrm>
            <a:off x="4260273" y="5531139"/>
            <a:ext cx="177338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75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Quel conditionnement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6735A4-0591-F644-BF73-BEB32BC71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42"/>
          <a:stretch/>
        </p:blipFill>
        <p:spPr>
          <a:xfrm>
            <a:off x="8427920" y="1776588"/>
            <a:ext cx="3600000" cy="267755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AD112BC-9D2A-0A4E-BA9F-A0DA8FD5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20" y="1102276"/>
            <a:ext cx="3600000" cy="402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>
            <a:endCxn id="5" idx="1"/>
          </p:cNvCxnSpPr>
          <p:nvPr/>
        </p:nvCxnSpPr>
        <p:spPr>
          <a:xfrm flipV="1">
            <a:off x="1435693" y="3115366"/>
            <a:ext cx="3392227" cy="713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435693" y="3828516"/>
            <a:ext cx="3148854" cy="2154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20892449">
            <a:off x="2473036" y="308610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Plus de 4 ans</a:t>
            </a:r>
          </a:p>
        </p:txBody>
      </p:sp>
      <p:sp>
        <p:nvSpPr>
          <p:cNvPr id="11" name="ZoneTexte 10"/>
          <p:cNvSpPr txBox="1"/>
          <p:nvPr/>
        </p:nvSpPr>
        <p:spPr>
          <a:xfrm rot="2124011">
            <a:off x="2372848" y="4592987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Moins de 4 ans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84547" y="5798814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Flu</a:t>
            </a:r>
            <a:r>
              <a:rPr lang="fr-FR" sz="2400" b="1" dirty="0"/>
              <a:t> Bu Thio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20745" y="2078182"/>
            <a:ext cx="872837" cy="2909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45474" y="3411831"/>
            <a:ext cx="129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Fonction de l’âge</a:t>
            </a:r>
          </a:p>
        </p:txBody>
      </p:sp>
    </p:spTree>
    <p:extLst>
      <p:ext uri="{BB962C8B-B14F-4D97-AF65-F5344CB8AC3E}">
        <p14:creationId xmlns:p14="http://schemas.microsoft.com/office/powerpoint/2010/main" val="353886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E8370F02-08B6-BE47-8B7B-1E2B20C6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23" y="1843852"/>
            <a:ext cx="10860277" cy="2852737"/>
          </a:xfrm>
        </p:spPr>
        <p:txBody>
          <a:bodyPr anchor="ctr"/>
          <a:lstStyle/>
          <a:p>
            <a:r>
              <a:rPr lang="fr-FR" b="1" dirty="0"/>
              <a:t>Nouvelles Options Thérapeutiques ?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4B12979-7047-A043-82A3-E089549DB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E1501A-2518-DF4E-9DC6-BDD6C3CF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smtClean="0"/>
              <a:t>10/11/2022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0B15DC-4488-5341-B83E-E1A21408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diaporama - CHU BDX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9FF35C-69F3-514D-ABCA-EF09BD68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156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6476DA-A9FC-A24B-9070-65DEE65A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333" b="1" dirty="0">
                <a:latin typeface="+mn-lt"/>
              </a:rPr>
              <a:t>Les Anticorps monoclonaux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0EBE6E-90BF-F24A-901D-EED2C3140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853" y="1825625"/>
            <a:ext cx="10515600" cy="4351339"/>
          </a:xfrm>
        </p:spPr>
        <p:txBody>
          <a:bodyPr/>
          <a:lstStyle/>
          <a:p>
            <a:r>
              <a:rPr lang="fr-FR" dirty="0"/>
              <a:t>Dia résumé sur les monoclonaux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356190F-9280-9A44-97E5-34AF1147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149" y="6583563"/>
            <a:ext cx="4633209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fr-FR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Elias </a:t>
            </a:r>
            <a:r>
              <a:rPr lang="en-GB" altLang="fr-FR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Jabbour</a:t>
            </a:r>
            <a:r>
              <a:rPr lang="en-GB" altLang="fr-FR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Blood 2015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05BEA85-DDC1-3E49-8CA0-AE2349E332A0}"/>
              </a:ext>
            </a:extLst>
          </p:cNvPr>
          <p:cNvSpPr txBox="1"/>
          <p:nvPr/>
        </p:nvSpPr>
        <p:spPr>
          <a:xfrm>
            <a:off x="3124345" y="6530485"/>
            <a:ext cx="287356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/>
              <a:t>Adapted from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743813A-964F-7740-A2BE-1100FD66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1" y="1467376"/>
            <a:ext cx="6385631" cy="489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464BE58-3F15-3A47-B621-EADB0A0FA571}"/>
              </a:ext>
            </a:extLst>
          </p:cNvPr>
          <p:cNvCxnSpPr>
            <a:cxnSpLocks/>
          </p:cNvCxnSpPr>
          <p:nvPr/>
        </p:nvCxnSpPr>
        <p:spPr>
          <a:xfrm flipH="1">
            <a:off x="1165604" y="4020451"/>
            <a:ext cx="222728" cy="3172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645FB42A-CBE7-EB4A-9470-D0DB3E58532B}"/>
              </a:ext>
            </a:extLst>
          </p:cNvPr>
          <p:cNvSpPr/>
          <p:nvPr/>
        </p:nvSpPr>
        <p:spPr>
          <a:xfrm rot="18807687">
            <a:off x="766550" y="4368000"/>
            <a:ext cx="526775" cy="341944"/>
          </a:xfrm>
          <a:prstGeom prst="arc">
            <a:avLst>
              <a:gd name="adj1" fmla="val 16200000"/>
              <a:gd name="adj2" fmla="val 522576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8366BE-484D-6942-B82D-03BB13E63A31}"/>
              </a:ext>
            </a:extLst>
          </p:cNvPr>
          <p:cNvSpPr txBox="1"/>
          <p:nvPr/>
        </p:nvSpPr>
        <p:spPr>
          <a:xfrm>
            <a:off x="553589" y="4470244"/>
            <a:ext cx="848309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CD33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F89E148-E481-674D-ABB5-1C3EA98AFE89}"/>
              </a:ext>
            </a:extLst>
          </p:cNvPr>
          <p:cNvSpPr txBox="1"/>
          <p:nvPr/>
        </p:nvSpPr>
        <p:spPr>
          <a:xfrm>
            <a:off x="6654868" y="1964691"/>
            <a:ext cx="2089996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ère</a:t>
            </a:r>
            <a:r>
              <a:rPr lang="en-US" sz="2400" dirty="0"/>
              <a:t> </a:t>
            </a:r>
            <a:r>
              <a:rPr lang="en-US" sz="2400" dirty="0" err="1"/>
              <a:t>Génération</a:t>
            </a:r>
            <a:endParaRPr lang="en-US" sz="2400" dirty="0"/>
          </a:p>
        </p:txBody>
      </p:sp>
      <p:sp>
        <p:nvSpPr>
          <p:cNvPr id="29" name="Accolade fermante 28">
            <a:extLst>
              <a:ext uri="{FF2B5EF4-FFF2-40B4-BE49-F238E27FC236}">
                <a16:creationId xmlns:a16="http://schemas.microsoft.com/office/drawing/2014/main" id="{F63B55F8-9F1E-D34A-BEC7-C2832177DF67}"/>
              </a:ext>
            </a:extLst>
          </p:cNvPr>
          <p:cNvSpPr/>
          <p:nvPr/>
        </p:nvSpPr>
        <p:spPr>
          <a:xfrm>
            <a:off x="6350883" y="1555073"/>
            <a:ext cx="303987" cy="11885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30" name="Accolade fermante 29">
            <a:extLst>
              <a:ext uri="{FF2B5EF4-FFF2-40B4-BE49-F238E27FC236}">
                <a16:creationId xmlns:a16="http://schemas.microsoft.com/office/drawing/2014/main" id="{DFBB5AAE-0DC6-4A46-B6F3-33F141DCD583}"/>
              </a:ext>
            </a:extLst>
          </p:cNvPr>
          <p:cNvSpPr/>
          <p:nvPr/>
        </p:nvSpPr>
        <p:spPr>
          <a:xfrm>
            <a:off x="7223241" y="2892725"/>
            <a:ext cx="303987" cy="11885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F759A31-5F0B-5F4C-ABF3-22A535BE2F1F}"/>
              </a:ext>
            </a:extLst>
          </p:cNvPr>
          <p:cNvSpPr txBox="1"/>
          <p:nvPr/>
        </p:nvSpPr>
        <p:spPr>
          <a:xfrm>
            <a:off x="7527229" y="3302345"/>
            <a:ext cx="2132763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nde</a:t>
            </a:r>
            <a:r>
              <a:rPr lang="en-US" sz="2400" dirty="0"/>
              <a:t> </a:t>
            </a:r>
            <a:r>
              <a:rPr lang="en-US" sz="2400" dirty="0" err="1"/>
              <a:t>Génération</a:t>
            </a:r>
            <a:endParaRPr lang="en-US" sz="24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3F3DE75-F863-5644-9356-145D812BEC8C}"/>
              </a:ext>
            </a:extLst>
          </p:cNvPr>
          <p:cNvSpPr txBox="1"/>
          <p:nvPr/>
        </p:nvSpPr>
        <p:spPr>
          <a:xfrm>
            <a:off x="6938647" y="4522457"/>
            <a:ext cx="2184059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baseline="30000" dirty="0"/>
              <a:t>ème</a:t>
            </a:r>
            <a:r>
              <a:rPr lang="en-US" sz="2400" dirty="0"/>
              <a:t> </a:t>
            </a:r>
            <a:r>
              <a:rPr lang="en-US" sz="2400" dirty="0" err="1"/>
              <a:t>Génération</a:t>
            </a:r>
            <a:endParaRPr lang="en-US" sz="2400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732070A9-6B82-C04B-95B6-778751370A98}"/>
              </a:ext>
            </a:extLst>
          </p:cNvPr>
          <p:cNvSpPr>
            <a:spLocks/>
          </p:cNvSpPr>
          <p:nvPr/>
        </p:nvSpPr>
        <p:spPr>
          <a:xfrm flipH="1">
            <a:off x="11042810" y="5895341"/>
            <a:ext cx="1149191" cy="962660"/>
          </a:xfrm>
          <a:prstGeom prst="rtTriangle">
            <a:avLst/>
          </a:prstGeom>
          <a:solidFill>
            <a:srgbClr val="009DE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85673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b="1" dirty="0" err="1">
                <a:solidFill>
                  <a:schemeClr val="tx2"/>
                </a:solidFill>
              </a:rPr>
              <a:t>MABs</a:t>
            </a:r>
            <a:r>
              <a:rPr lang="fr-FR" b="1" dirty="0">
                <a:solidFill>
                  <a:schemeClr val="tx2"/>
                </a:solidFill>
              </a:rPr>
              <a:t> dans les LAL-B : </a:t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Le </a:t>
            </a:r>
            <a:r>
              <a:rPr lang="fr-FR" b="1" dirty="0" err="1">
                <a:solidFill>
                  <a:schemeClr val="tx2"/>
                </a:solidFill>
              </a:rPr>
              <a:t>blinatumomab</a:t>
            </a:r>
            <a:r>
              <a:rPr lang="fr-FR" b="1" dirty="0">
                <a:solidFill>
                  <a:schemeClr val="tx2"/>
                </a:solidFill>
              </a:rPr>
              <a:t> (anti CD19-CD3)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4250" y="1484784"/>
            <a:ext cx="3806385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Rectangle 7"/>
          <p:cNvSpPr/>
          <p:nvPr/>
        </p:nvSpPr>
        <p:spPr>
          <a:xfrm>
            <a:off x="4316651" y="6574012"/>
            <a:ext cx="2402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/>
              <a:t>Locatelli</a:t>
            </a:r>
            <a:r>
              <a:rPr lang="de-DE" sz="1600" dirty="0"/>
              <a:t>  et al, EBMT, 2020</a:t>
            </a:r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FA29BF76-8858-324C-B940-3F517EA7F9DC}"/>
              </a:ext>
            </a:extLst>
          </p:cNvPr>
          <p:cNvSpPr>
            <a:spLocks/>
          </p:cNvSpPr>
          <p:nvPr/>
        </p:nvSpPr>
        <p:spPr>
          <a:xfrm flipH="1">
            <a:off x="10659747" y="5895341"/>
            <a:ext cx="1532255" cy="962660"/>
          </a:xfrm>
          <a:prstGeom prst="rtTriangle">
            <a:avLst/>
          </a:prstGeom>
          <a:solidFill>
            <a:srgbClr val="009DE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/>
          </a:p>
        </p:txBody>
      </p:sp>
      <p:grpSp>
        <p:nvGrpSpPr>
          <p:cNvPr id="4" name="Groupe 3"/>
          <p:cNvGrpSpPr/>
          <p:nvPr/>
        </p:nvGrpSpPr>
        <p:grpSpPr>
          <a:xfrm>
            <a:off x="4477002" y="1395447"/>
            <a:ext cx="7488833" cy="3465605"/>
            <a:chOff x="3357751" y="1266041"/>
            <a:chExt cx="5616625" cy="2599204"/>
          </a:xfrm>
        </p:grpSpPr>
        <p:pic>
          <p:nvPicPr>
            <p:cNvPr id="10" name="Grafik 1"/>
            <p:cNvPicPr>
              <a:picLocks noChangeAspect="1"/>
            </p:cNvPicPr>
            <p:nvPr/>
          </p:nvPicPr>
          <p:blipFill rotWithShape="1">
            <a:blip r:embed="rId3"/>
            <a:srcRect b="27994"/>
            <a:stretch/>
          </p:blipFill>
          <p:spPr>
            <a:xfrm>
              <a:off x="4067944" y="2063644"/>
              <a:ext cx="4696765" cy="1801601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3357751" y="1266041"/>
              <a:ext cx="561662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Protocole des LAL en rechute de Haut risque (</a:t>
              </a:r>
              <a:r>
                <a:rPr lang="fr-FR" sz="2400" dirty="0" err="1"/>
                <a:t>IntReALL</a:t>
              </a:r>
              <a:r>
                <a:rPr lang="fr-FR" sz="2400" dirty="0"/>
                <a:t>) : </a:t>
              </a:r>
            </a:p>
            <a:p>
              <a:pPr marL="990575" lvl="1" indent="-380990">
                <a:buFontTx/>
                <a:buChar char="-"/>
              </a:pPr>
              <a:r>
                <a:rPr lang="fr-FR" sz="2400" dirty="0"/>
                <a:t>&lt; 50% de survie</a:t>
              </a:r>
            </a:p>
            <a:p>
              <a:pPr marL="990575" lvl="1" indent="-380990">
                <a:buFontTx/>
                <a:buChar char="-"/>
              </a:pPr>
              <a:r>
                <a:rPr lang="fr-FR" sz="2400" dirty="0"/>
                <a:t>Supériorité du </a:t>
              </a:r>
              <a:r>
                <a:rPr lang="fr-FR" sz="2400" dirty="0" err="1"/>
                <a:t>blinatumomab</a:t>
              </a:r>
              <a:r>
                <a:rPr lang="fr-FR" sz="2400" dirty="0"/>
                <a:t> </a:t>
              </a:r>
            </a:p>
            <a:p>
              <a:r>
                <a:rPr lang="fr-FR" sz="2400" dirty="0"/>
                <a:t>	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2" y="1552216"/>
            <a:ext cx="4267200" cy="31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98156" y="4809131"/>
            <a:ext cx="8982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§"/>
            </a:pPr>
            <a:r>
              <a:rPr lang="fr-FR" sz="2400" dirty="0"/>
              <a:t>Traitement IVSE, cycle de 28j avec changement de poche x2/ semaine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fr-FR" sz="2400" dirty="0"/>
              <a:t>Risques  :</a:t>
            </a:r>
          </a:p>
          <a:p>
            <a:pPr marL="838179" lvl="1" indent="-380990">
              <a:buFont typeface="Wingdings" panose="05000000000000000000" pitchFamily="2" charset="2"/>
              <a:buChar char="§"/>
            </a:pPr>
            <a:r>
              <a:rPr lang="fr-FR" sz="2400" dirty="0"/>
              <a:t>Fièvre, Convulsion</a:t>
            </a:r>
          </a:p>
          <a:p>
            <a:pPr marL="838179" lvl="1" indent="-380990">
              <a:buFont typeface="Wingdings" panose="05000000000000000000" pitchFamily="2" charset="2"/>
              <a:buChar char="§"/>
            </a:pPr>
            <a:r>
              <a:rPr lang="fr-FR" sz="2400" dirty="0"/>
              <a:t>Dysfonctionnement de pompe et interruption de débit. </a:t>
            </a:r>
          </a:p>
        </p:txBody>
      </p:sp>
    </p:spTree>
    <p:extLst>
      <p:ext uri="{BB962C8B-B14F-4D97-AF65-F5344CB8AC3E}">
        <p14:creationId xmlns:p14="http://schemas.microsoft.com/office/powerpoint/2010/main" val="261040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Généralités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661" y="1773201"/>
            <a:ext cx="10972800" cy="5107337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2500 cas de cancers / an en France</a:t>
            </a:r>
          </a:p>
          <a:p>
            <a:pPr lvl="1"/>
            <a:r>
              <a:rPr lang="fr-FR" sz="2133" dirty="0"/>
              <a:t>1800 avant 15 ans</a:t>
            </a:r>
          </a:p>
          <a:p>
            <a:pPr lvl="1"/>
            <a:r>
              <a:rPr lang="fr-FR" sz="2133" dirty="0"/>
              <a:t>700 cas de 15 à 18 ans</a:t>
            </a:r>
          </a:p>
          <a:p>
            <a:pPr lvl="1"/>
            <a:endParaRPr lang="fr-FR" sz="2000" dirty="0"/>
          </a:p>
          <a:p>
            <a:endParaRPr lang="fr-FR" sz="2400" dirty="0"/>
          </a:p>
          <a:p>
            <a:r>
              <a:rPr lang="fr-FR" sz="2400" dirty="0"/>
              <a:t>Deuxième cause de mortalité chez l’enfant de plus d’un an</a:t>
            </a:r>
          </a:p>
          <a:p>
            <a:r>
              <a:rPr lang="en-US" sz="2400" dirty="0"/>
              <a:t>LA : Environ 500  </a:t>
            </a:r>
            <a:r>
              <a:rPr lang="en-US" sz="2400" dirty="0" err="1"/>
              <a:t>cas</a:t>
            </a:r>
            <a:r>
              <a:rPr lang="en-US" sz="2400" dirty="0"/>
              <a:t>/an </a:t>
            </a:r>
            <a:r>
              <a:rPr lang="en-US" sz="2400" dirty="0" err="1"/>
              <a:t>en</a:t>
            </a:r>
            <a:r>
              <a:rPr lang="en-US" sz="2400" dirty="0"/>
              <a:t> France</a:t>
            </a:r>
          </a:p>
          <a:p>
            <a:pPr lvl="1"/>
            <a:r>
              <a:rPr lang="fr-FR" sz="2200" dirty="0"/>
              <a:t>Pic de fréquence 2 à 5 ans</a:t>
            </a:r>
          </a:p>
          <a:p>
            <a:pPr lvl="1"/>
            <a:r>
              <a:rPr lang="fr-FR" sz="2200" dirty="0"/>
              <a:t>Sexe ratio : </a:t>
            </a:r>
          </a:p>
          <a:p>
            <a:pPr lvl="2"/>
            <a:r>
              <a:rPr lang="fr-FR" sz="1800" dirty="0"/>
              <a:t>1,2 garçon /1 fille dans les LAL B</a:t>
            </a:r>
          </a:p>
          <a:p>
            <a:pPr lvl="2"/>
            <a:r>
              <a:rPr lang="fr-FR" sz="1800" dirty="0">
                <a:solidFill>
                  <a:srgbClr val="00B050"/>
                </a:solidFill>
              </a:rPr>
              <a:t>4 garçons / 1 fille dans les LAL </a:t>
            </a:r>
            <a:r>
              <a:rPr lang="fr-FR" sz="1800" dirty="0" err="1">
                <a:solidFill>
                  <a:srgbClr val="00B050"/>
                </a:solidFill>
              </a:rPr>
              <a:t>T</a:t>
            </a:r>
            <a:endParaRPr lang="fr-FR" sz="1800" dirty="0">
              <a:solidFill>
                <a:srgbClr val="00B050"/>
              </a:solidFill>
            </a:endParaRPr>
          </a:p>
          <a:p>
            <a:pPr lvl="1"/>
            <a:endParaRPr lang="en-US" sz="20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D</a:t>
            </a:r>
            <a:r>
              <a:rPr lang="fr-FR" sz="2400" dirty="0" err="1"/>
              <a:t>érégulation</a:t>
            </a:r>
            <a:r>
              <a:rPr lang="fr-FR" sz="2400" dirty="0"/>
              <a:t> de programmes Fondamentaux : </a:t>
            </a:r>
            <a:r>
              <a:rPr lang="fr-FR" sz="2133" dirty="0"/>
              <a:t>Différenciation, Apoptose, Prolifération</a:t>
            </a:r>
          </a:p>
          <a:p>
            <a:endParaRPr lang="fr-FR" sz="2400" dirty="0"/>
          </a:p>
        </p:txBody>
      </p:sp>
      <p:sp>
        <p:nvSpPr>
          <p:cNvPr id="4" name="Triangle rectangle 3"/>
          <p:cNvSpPr>
            <a:spLocks/>
          </p:cNvSpPr>
          <p:nvPr/>
        </p:nvSpPr>
        <p:spPr>
          <a:xfrm flipH="1">
            <a:off x="10661134" y="5918100"/>
            <a:ext cx="1532455" cy="962437"/>
          </a:xfrm>
          <a:prstGeom prst="rtTriangle">
            <a:avLst/>
          </a:prstGeom>
          <a:solidFill>
            <a:srgbClr val="009DE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28" tIns="45713" rIns="91428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9840903" y="3716966"/>
            <a:ext cx="2031024" cy="1007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fr-FR" sz="240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513691" y="2323314"/>
            <a:ext cx="7316152" cy="5119455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667" dirty="0"/>
          </a:p>
          <a:p>
            <a:endParaRPr lang="fr-FR" sz="2667" dirty="0"/>
          </a:p>
          <a:p>
            <a:endParaRPr lang="fr-FR" sz="2667" dirty="0"/>
          </a:p>
          <a:p>
            <a:endParaRPr lang="fr-FR" sz="2667" dirty="0"/>
          </a:p>
          <a:p>
            <a:pPr marL="0" indent="0">
              <a:buNone/>
            </a:pPr>
            <a:endParaRPr lang="fr-FR" sz="2667" dirty="0"/>
          </a:p>
          <a:p>
            <a:pPr marL="0" indent="0">
              <a:buNone/>
            </a:pPr>
            <a:endParaRPr lang="fr-FR" sz="2667" dirty="0"/>
          </a:p>
        </p:txBody>
      </p:sp>
      <p:graphicFrame>
        <p:nvGraphicFramePr>
          <p:cNvPr id="9" name="Graphiqu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448948"/>
              </p:ext>
            </p:extLst>
          </p:nvPr>
        </p:nvGraphicFramePr>
        <p:xfrm>
          <a:off x="6657694" y="1129048"/>
          <a:ext cx="5040000" cy="270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0747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76BFF57B-631B-3F4A-9B9C-64134F0A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41883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err="1">
                <a:solidFill>
                  <a:schemeClr val="tx2"/>
                </a:solidFill>
              </a:rPr>
              <a:t>MABs</a:t>
            </a:r>
            <a:r>
              <a:rPr lang="fr-FR" b="1" dirty="0">
                <a:solidFill>
                  <a:schemeClr val="tx2"/>
                </a:solidFill>
              </a:rPr>
              <a:t> dans les LAL-B : </a:t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L’</a:t>
            </a:r>
            <a:r>
              <a:rPr lang="fr-FR" b="1" dirty="0" err="1">
                <a:solidFill>
                  <a:schemeClr val="tx2"/>
                </a:solidFill>
              </a:rPr>
              <a:t>inotuzumab</a:t>
            </a:r>
            <a:r>
              <a:rPr lang="fr-FR" b="1" dirty="0">
                <a:solidFill>
                  <a:schemeClr val="tx2"/>
                </a:solidFill>
              </a:rPr>
              <a:t> (anti CD22)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smtClean="0"/>
              <a:t>10/11/2022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/>
              <a:t>20</a:t>
            </a:fld>
            <a:endParaRPr lang="fr-FR"/>
          </a:p>
        </p:txBody>
      </p:sp>
      <p:pic>
        <p:nvPicPr>
          <p:cNvPr id="10" name="New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8332" r="8091" b="63382"/>
          <a:stretch/>
        </p:blipFill>
        <p:spPr bwMode="auto">
          <a:xfrm>
            <a:off x="230926" y="4267702"/>
            <a:ext cx="6678417" cy="1533104"/>
          </a:xfrm>
          <a:prstGeom prst="rect">
            <a:avLst/>
          </a:prstGeom>
          <a:noFill/>
          <a:ln w="19050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New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37500" r="54793" b="7206"/>
          <a:stretch/>
        </p:blipFill>
        <p:spPr bwMode="auto">
          <a:xfrm>
            <a:off x="7994534" y="1042732"/>
            <a:ext cx="2848617" cy="2663947"/>
          </a:xfrm>
          <a:prstGeom prst="rect">
            <a:avLst/>
          </a:prstGeom>
          <a:noFill/>
          <a:ln w="19050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5870"/>
          <a:stretch/>
        </p:blipFill>
        <p:spPr>
          <a:xfrm>
            <a:off x="7232073" y="3797958"/>
            <a:ext cx="4841578" cy="2597151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893697" y="644763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dirty="0" err="1"/>
              <a:t>Brivio</a:t>
            </a:r>
            <a:r>
              <a:rPr lang="fr-FR" sz="1600" dirty="0"/>
              <a:t> E, et al. </a:t>
            </a:r>
            <a:r>
              <a:rPr lang="fr-FR" sz="1600" i="1" dirty="0"/>
              <a:t>Blood</a:t>
            </a:r>
            <a:r>
              <a:rPr lang="fr-FR" sz="1600" dirty="0"/>
              <a:t>. 2021 Mar 25;137(12):1582-1590</a:t>
            </a:r>
            <a:r>
              <a:rPr lang="fr-FR" sz="2400" dirty="0"/>
              <a:t>.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440041" y="5542750"/>
            <a:ext cx="55496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67" b="1" dirty="0"/>
              <a:t>28 %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440041" y="4897812"/>
            <a:ext cx="55496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67" b="1" dirty="0">
                <a:solidFill>
                  <a:srgbClr val="FFC000"/>
                </a:solidFill>
              </a:rPr>
              <a:t>40 %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2562" y="5542750"/>
            <a:ext cx="2172020" cy="348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34" y="1438609"/>
            <a:ext cx="3600000" cy="26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5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1582400" cy="1143000"/>
          </a:xfrm>
        </p:spPr>
        <p:txBody>
          <a:bodyPr>
            <a:noAutofit/>
          </a:bodyPr>
          <a:lstStyle/>
          <a:p>
            <a:r>
              <a:rPr lang="fr-FR" b="1" dirty="0" err="1"/>
              <a:t>Imatinib</a:t>
            </a:r>
            <a:r>
              <a:rPr lang="fr-FR" b="1" dirty="0"/>
              <a:t> : Une révolution!!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19244"/>
          </a:xfrm>
        </p:spPr>
        <p:txBody>
          <a:bodyPr>
            <a:normAutofit fontScale="92500"/>
          </a:bodyPr>
          <a:lstStyle/>
          <a:p>
            <a:r>
              <a:rPr lang="fr-FR" sz="2933" dirty="0"/>
              <a:t>Cible l’activité Tyrosine Kinase de BCR-ABL (LAL Phi+, LMC, …)</a:t>
            </a:r>
          </a:p>
          <a:p>
            <a:endParaRPr lang="fr-FR" sz="2933" dirty="0"/>
          </a:p>
          <a:p>
            <a:endParaRPr lang="fr-FR" sz="2933" dirty="0"/>
          </a:p>
          <a:p>
            <a:endParaRPr lang="fr-FR" sz="2933" dirty="0"/>
          </a:p>
          <a:p>
            <a:endParaRPr lang="fr-FR" sz="2933" dirty="0"/>
          </a:p>
          <a:p>
            <a:endParaRPr lang="fr-FR" sz="2933" dirty="0"/>
          </a:p>
          <a:p>
            <a:r>
              <a:rPr lang="fr-FR" sz="2933" dirty="0"/>
              <a:t>Déjà 3</a:t>
            </a:r>
            <a:r>
              <a:rPr lang="fr-FR" sz="2933" baseline="30000" dirty="0"/>
              <a:t>ème</a:t>
            </a:r>
            <a:r>
              <a:rPr lang="fr-FR" sz="2933" dirty="0"/>
              <a:t> Génération… : </a:t>
            </a:r>
          </a:p>
          <a:p>
            <a:pPr lvl="1"/>
            <a:r>
              <a:rPr lang="fr-FR" sz="2533" dirty="0" err="1"/>
              <a:t>Dasatinib</a:t>
            </a:r>
            <a:r>
              <a:rPr lang="fr-FR" sz="2533" dirty="0"/>
              <a:t>, </a:t>
            </a:r>
            <a:r>
              <a:rPr lang="fr-FR" sz="2533" dirty="0" err="1"/>
              <a:t>ponatinib</a:t>
            </a:r>
            <a:r>
              <a:rPr lang="fr-FR" sz="2533" dirty="0"/>
              <a:t>, …</a:t>
            </a:r>
          </a:p>
          <a:p>
            <a:r>
              <a:rPr lang="fr-FR" sz="2933" dirty="0"/>
              <a:t>Effets secondaires propres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3"/>
          <a:stretch/>
        </p:blipFill>
        <p:spPr bwMode="auto">
          <a:xfrm>
            <a:off x="1617134" y="2091207"/>
            <a:ext cx="4343400" cy="245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67" y="2276872"/>
            <a:ext cx="4876800" cy="326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78899" y="6502674"/>
            <a:ext cx="6096000" cy="338554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r>
              <a:rPr lang="en-US" altLang="fr-FR" sz="1600" dirty="0"/>
              <a:t>Schultz K et al., </a:t>
            </a:r>
            <a:r>
              <a:rPr lang="en-US" altLang="fr-FR" sz="1600" i="1" dirty="0"/>
              <a:t>Journal of Clinical Oncology,</a:t>
            </a:r>
            <a:r>
              <a:rPr lang="en-US" altLang="fr-FR" sz="1600" dirty="0"/>
              <a:t> 2009</a:t>
            </a:r>
            <a:endParaRPr lang="fr-FR" sz="1600" dirty="0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FA29BF76-8858-324C-B940-3F517EA7F9DC}"/>
              </a:ext>
            </a:extLst>
          </p:cNvPr>
          <p:cNvSpPr>
            <a:spLocks/>
          </p:cNvSpPr>
          <p:nvPr/>
        </p:nvSpPr>
        <p:spPr>
          <a:xfrm flipH="1">
            <a:off x="11042810" y="5895341"/>
            <a:ext cx="1149191" cy="962660"/>
          </a:xfrm>
          <a:prstGeom prst="rtTriangle">
            <a:avLst/>
          </a:prstGeom>
          <a:solidFill>
            <a:srgbClr val="009DE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43517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Les « LEUCELS / CART </a:t>
            </a:r>
            <a:r>
              <a:rPr lang="fr-FR" b="1" dirty="0" err="1">
                <a:solidFill>
                  <a:schemeClr val="tx2"/>
                </a:solidFill>
              </a:rPr>
              <a:t>Cells</a:t>
            </a:r>
            <a:r>
              <a:rPr lang="fr-FR" b="1" dirty="0">
                <a:solidFill>
                  <a:schemeClr val="tx2"/>
                </a:solidFill>
              </a:rPr>
              <a:t>» : </a:t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la fin de l’allogreffe?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>
            <a:normAutofit lnSpcReduction="10000"/>
          </a:bodyPr>
          <a:lstStyle/>
          <a:p>
            <a:r>
              <a:rPr lang="fr-FR" sz="2667" dirty="0"/>
              <a:t>Une nouvelle classe d’Immunothérapie</a:t>
            </a:r>
          </a:p>
          <a:p>
            <a:r>
              <a:rPr lang="fr-FR" sz="2667" dirty="0"/>
              <a:t>LT autologues modifiés génétiquement (3</a:t>
            </a:r>
            <a:r>
              <a:rPr lang="fr-FR" sz="2667" baseline="30000" dirty="0"/>
              <a:t>ème</a:t>
            </a:r>
            <a:r>
              <a:rPr lang="fr-FR" sz="2667" dirty="0"/>
              <a:t> génération)</a:t>
            </a:r>
          </a:p>
          <a:p>
            <a:endParaRPr lang="fr-FR" sz="2667" dirty="0"/>
          </a:p>
          <a:p>
            <a:endParaRPr lang="fr-FR" sz="2667" dirty="0"/>
          </a:p>
          <a:p>
            <a:endParaRPr lang="fr-FR" sz="2667" dirty="0"/>
          </a:p>
          <a:p>
            <a:endParaRPr lang="fr-FR" sz="2667" dirty="0"/>
          </a:p>
          <a:p>
            <a:endParaRPr lang="fr-FR" sz="2667" dirty="0"/>
          </a:p>
          <a:p>
            <a:endParaRPr lang="fr-FR" sz="2667" dirty="0"/>
          </a:p>
          <a:p>
            <a:r>
              <a:rPr lang="fr-FR" sz="2667" dirty="0"/>
              <a:t>Délai de production : 4 à 6 semaines</a:t>
            </a:r>
          </a:p>
          <a:p>
            <a:r>
              <a:rPr lang="fr-FR" sz="2667" dirty="0"/>
              <a:t>Complications propres (CRS, Toxicité neurologique, ..)</a:t>
            </a:r>
          </a:p>
          <a:p>
            <a:endParaRPr lang="fr-FR" sz="2667" dirty="0"/>
          </a:p>
          <a:p>
            <a:endParaRPr lang="fr-FR" sz="2667" dirty="0"/>
          </a:p>
          <a:p>
            <a:endParaRPr lang="fr-FR" sz="2667" dirty="0"/>
          </a:p>
        </p:txBody>
      </p:sp>
      <p:sp>
        <p:nvSpPr>
          <p:cNvPr id="4" name="AutoShape 2" descr="https://force-hemato.org/wp-content/uploads/2020/03/200313_car-t_cells_schema-1024x576.jpg"/>
          <p:cNvSpPr>
            <a:spLocks noChangeAspect="1" noChangeArrowheads="1"/>
          </p:cNvSpPr>
          <p:nvPr/>
        </p:nvSpPr>
        <p:spPr bwMode="auto">
          <a:xfrm>
            <a:off x="207433" y="-3505200"/>
            <a:ext cx="13004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24023" r="7076" b="2976"/>
          <a:stretch/>
        </p:blipFill>
        <p:spPr>
          <a:xfrm>
            <a:off x="2044660" y="2536982"/>
            <a:ext cx="6480000" cy="29658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riangle rectangle 5">
            <a:extLst>
              <a:ext uri="{FF2B5EF4-FFF2-40B4-BE49-F238E27FC236}">
                <a16:creationId xmlns:a16="http://schemas.microsoft.com/office/drawing/2014/main" id="{FA29BF76-8858-324C-B940-3F517EA7F9DC}"/>
              </a:ext>
            </a:extLst>
          </p:cNvPr>
          <p:cNvSpPr>
            <a:spLocks/>
          </p:cNvSpPr>
          <p:nvPr/>
        </p:nvSpPr>
        <p:spPr>
          <a:xfrm flipH="1">
            <a:off x="11042810" y="5895341"/>
            <a:ext cx="1149191" cy="962660"/>
          </a:xfrm>
          <a:prstGeom prst="rtTriangle">
            <a:avLst/>
          </a:prstGeom>
          <a:solidFill>
            <a:srgbClr val="009DE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98119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5;p71"/>
          <p:cNvSpPr txBox="1"/>
          <p:nvPr/>
        </p:nvSpPr>
        <p:spPr>
          <a:xfrm>
            <a:off x="3823396" y="865983"/>
            <a:ext cx="243297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fr-FR" sz="2400" b="1" dirty="0">
                <a:latin typeface="Calibri"/>
                <a:ea typeface="Calibri"/>
                <a:cs typeface="Calibri"/>
                <a:sym typeface="Calibri"/>
              </a:rPr>
              <a:t>9 décembre 2012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AutoShape 2" descr="https://www.nejm.org/na101/home/literatum/publisher/mms/journals/content/nejm/2018/nejm_2018.378.issue-5/nejmoa1709866/20180126/images/img_xlarge/nejmoa1709866_f2.jpe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" y="314644"/>
            <a:ext cx="3048000" cy="1595120"/>
          </a:xfrm>
          <a:prstGeom prst="rect">
            <a:avLst/>
          </a:prstGeom>
        </p:spPr>
      </p:pic>
      <p:pic>
        <p:nvPicPr>
          <p:cNvPr id="12" name="Google Shape;693;p7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607" t="18666" r="5872" b="12139"/>
          <a:stretch/>
        </p:blipFill>
        <p:spPr>
          <a:xfrm>
            <a:off x="335361" y="1947765"/>
            <a:ext cx="5921975" cy="3543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e 14"/>
          <p:cNvGrpSpPr/>
          <p:nvPr/>
        </p:nvGrpSpPr>
        <p:grpSpPr>
          <a:xfrm>
            <a:off x="2639617" y="233309"/>
            <a:ext cx="9183548" cy="6591789"/>
            <a:chOff x="1979712" y="174982"/>
            <a:chExt cx="6887661" cy="4943842"/>
          </a:xfrm>
        </p:grpSpPr>
        <p:sp>
          <p:nvSpPr>
            <p:cNvPr id="10" name="Rectangle 9"/>
            <p:cNvSpPr/>
            <p:nvPr/>
          </p:nvSpPr>
          <p:spPr>
            <a:xfrm>
              <a:off x="1979712" y="4864908"/>
              <a:ext cx="518457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/>
                <a:t>Maude SL,. N </a:t>
              </a:r>
              <a:r>
                <a:rPr lang="fr-FR" sz="1600" dirty="0" err="1"/>
                <a:t>Engl</a:t>
              </a:r>
              <a:r>
                <a:rPr lang="fr-FR" sz="1600" dirty="0"/>
                <a:t> J Med. 2018</a:t>
              </a:r>
              <a:endParaRPr lang="fr-FR" sz="2133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916701" y="174982"/>
              <a:ext cx="2950672" cy="4246523"/>
              <a:chOff x="5916701" y="174982"/>
              <a:chExt cx="2950672" cy="4246523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207"/>
              <a:stretch/>
            </p:blipFill>
            <p:spPr>
              <a:xfrm>
                <a:off x="5941235" y="1911845"/>
                <a:ext cx="2926138" cy="2509660"/>
              </a:xfrm>
              <a:prstGeom prst="rect">
                <a:avLst/>
              </a:prstGeom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6701" y="174982"/>
                <a:ext cx="2783205" cy="1071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ectangle 13"/>
          <p:cNvSpPr/>
          <p:nvPr/>
        </p:nvSpPr>
        <p:spPr>
          <a:xfrm>
            <a:off x="5039883" y="3429000"/>
            <a:ext cx="2496277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B664B6FD-1037-0144-B506-14A7A17A50E6}"/>
              </a:ext>
            </a:extLst>
          </p:cNvPr>
          <p:cNvSpPr>
            <a:spLocks/>
          </p:cNvSpPr>
          <p:nvPr/>
        </p:nvSpPr>
        <p:spPr>
          <a:xfrm flipH="1">
            <a:off x="11042810" y="5895341"/>
            <a:ext cx="1149191" cy="962660"/>
          </a:xfrm>
          <a:prstGeom prst="rtTriangle">
            <a:avLst/>
          </a:prstGeom>
          <a:solidFill>
            <a:srgbClr val="009DE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468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40B18-5750-944E-9313-CF21E20A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B3616AF-2EF4-7F48-A0D4-E075EE49D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355437"/>
              </p:ext>
            </p:extLst>
          </p:nvPr>
        </p:nvGraphicFramePr>
        <p:xfrm>
          <a:off x="554181" y="1044067"/>
          <a:ext cx="11083637" cy="5813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037">
                  <a:extLst>
                    <a:ext uri="{9D8B030D-6E8A-4147-A177-3AD203B41FA5}">
                      <a16:colId xmlns:a16="http://schemas.microsoft.com/office/drawing/2014/main" val="1457661826"/>
                    </a:ext>
                  </a:extLst>
                </a:gridCol>
                <a:gridCol w="1720504">
                  <a:extLst>
                    <a:ext uri="{9D8B030D-6E8A-4147-A177-3AD203B41FA5}">
                      <a16:colId xmlns:a16="http://schemas.microsoft.com/office/drawing/2014/main" val="920766956"/>
                    </a:ext>
                  </a:extLst>
                </a:gridCol>
                <a:gridCol w="2106215">
                  <a:extLst>
                    <a:ext uri="{9D8B030D-6E8A-4147-A177-3AD203B41FA5}">
                      <a16:colId xmlns:a16="http://schemas.microsoft.com/office/drawing/2014/main" val="2831464466"/>
                    </a:ext>
                  </a:extLst>
                </a:gridCol>
                <a:gridCol w="2300083">
                  <a:extLst>
                    <a:ext uri="{9D8B030D-6E8A-4147-A177-3AD203B41FA5}">
                      <a16:colId xmlns:a16="http://schemas.microsoft.com/office/drawing/2014/main" val="1683573888"/>
                    </a:ext>
                  </a:extLst>
                </a:gridCol>
                <a:gridCol w="2432482">
                  <a:extLst>
                    <a:ext uri="{9D8B030D-6E8A-4147-A177-3AD203B41FA5}">
                      <a16:colId xmlns:a16="http://schemas.microsoft.com/office/drawing/2014/main" val="1384083850"/>
                    </a:ext>
                  </a:extLst>
                </a:gridCol>
                <a:gridCol w="2139316">
                  <a:extLst>
                    <a:ext uri="{9D8B030D-6E8A-4147-A177-3AD203B41FA5}">
                      <a16:colId xmlns:a16="http://schemas.microsoft.com/office/drawing/2014/main" val="1526606710"/>
                    </a:ext>
                  </a:extLst>
                </a:gridCol>
              </a:tblGrid>
              <a:tr h="142249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KYMRIAH®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CASSIOPEIA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ZUMA4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JCAR017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BALLI-01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 anchor="ctr"/>
                </a:tc>
                <a:extLst>
                  <a:ext uri="{0D108BD9-81ED-4DB2-BD59-A6C34878D82A}">
                    <a16:rowId xmlns:a16="http://schemas.microsoft.com/office/drawing/2014/main" val="141459367"/>
                  </a:ext>
                </a:extLst>
              </a:tr>
              <a:tr h="1008178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cible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LAL B en rechute ou réfractaire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Patients de moins de 25 ans en rechute (1</a:t>
                      </a:r>
                      <a:r>
                        <a:rPr lang="fr-FR" sz="1050" baseline="30000">
                          <a:effectLst/>
                        </a:rPr>
                        <a:t>ère</a:t>
                      </a:r>
                      <a:r>
                        <a:rPr lang="fr-FR" sz="1050">
                          <a:effectLst/>
                        </a:rPr>
                        <a:t> rechute post-greffe ou ≥ 2</a:t>
                      </a:r>
                      <a:r>
                        <a:rPr lang="fr-FR" sz="1050" baseline="30000">
                          <a:effectLst/>
                        </a:rPr>
                        <a:t>ème</a:t>
                      </a:r>
                      <a:r>
                        <a:rPr lang="fr-FR" sz="1050">
                          <a:effectLst/>
                        </a:rPr>
                        <a:t> rechute) ou réfractaire après 2 lignes de traitement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LAL B en première ligne pour les patients NCI-HR avec MRD+ ≥ 10</a:t>
                      </a:r>
                      <a:r>
                        <a:rPr lang="fr-FR" sz="1050" baseline="30000" dirty="0">
                          <a:effectLst/>
                        </a:rPr>
                        <a:t>-4</a:t>
                      </a:r>
                      <a:r>
                        <a:rPr lang="fr-FR" sz="1050" dirty="0">
                          <a:effectLst/>
                        </a:rPr>
                        <a:t> post consolidation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 </a:t>
                      </a:r>
                    </a:p>
                  </a:txBody>
                  <a:tcPr marL="36491" marR="36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CAR autologues en pré-greffe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Possible pour MRD+ &gt; 10</a:t>
                      </a:r>
                      <a:r>
                        <a:rPr lang="fr-FR" sz="1050" baseline="30000" dirty="0">
                          <a:effectLst/>
                        </a:rPr>
                        <a:t>-4</a:t>
                      </a:r>
                      <a:endParaRPr lang="fr-FR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050" dirty="0">
                          <a:effectLst/>
                        </a:rPr>
                        <a:t>KTE-X19 chez des sujets pédiatriques et adolescents atteints d’une LAL B récidivante ou réfractaire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050" dirty="0">
                          <a:effectLst/>
                        </a:rPr>
                        <a:t>A noter disponible hors essai, en accès précoce si plus de 18 ans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CAR-T disponible en première rechute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050">
                          <a:effectLst/>
                        </a:rPr>
                        <a:t>Identifier la dose recommandée pour la phase II de JCAR017 chez des patients pédiatriques présentant une </a:t>
                      </a:r>
                      <a:br>
                        <a:rPr lang="fr-FR" sz="1050">
                          <a:effectLst/>
                        </a:rPr>
                      </a:br>
                      <a:r>
                        <a:rPr lang="fr-FR" sz="1050">
                          <a:effectLst/>
                        </a:rPr>
                        <a:t>LAL-B CD19+ r/r.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CAR-T </a:t>
                      </a:r>
                      <a:r>
                        <a:rPr lang="fr-FR" sz="1050" b="1" dirty="0">
                          <a:effectLst/>
                        </a:rPr>
                        <a:t>anti CD22 </a:t>
                      </a:r>
                      <a:r>
                        <a:rPr lang="fr-FR" sz="1050" dirty="0" err="1">
                          <a:effectLst/>
                        </a:rPr>
                        <a:t>allogénique</a:t>
                      </a:r>
                      <a:r>
                        <a:rPr lang="fr-FR" sz="1050" dirty="0">
                          <a:effectLst/>
                        </a:rPr>
                        <a:t> pour les patient en rechute ou réfractaire aux thérapies anti CD19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Déterminer la dose recommandée pour la phase 2 chez des patients atteints de LAL-B r/r qui n’ont pas répondu à une thérapie dirigée contre CD19 (</a:t>
                      </a:r>
                      <a:r>
                        <a:rPr lang="fr-FR" sz="1050" dirty="0" err="1">
                          <a:effectLst/>
                        </a:rPr>
                        <a:t>Blina</a:t>
                      </a:r>
                      <a:r>
                        <a:rPr lang="fr-FR" sz="1050" dirty="0">
                          <a:effectLst/>
                        </a:rPr>
                        <a:t> et/ou CART)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Escalade de dose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/>
                </a:tc>
                <a:extLst>
                  <a:ext uri="{0D108BD9-81ED-4DB2-BD59-A6C34878D82A}">
                    <a16:rowId xmlns:a16="http://schemas.microsoft.com/office/drawing/2014/main" val="66045971"/>
                  </a:ext>
                </a:extLst>
              </a:tr>
              <a:tr h="1300110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Critères d’ inclusion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 vert="vert27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Expression de CD19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Patients &lt; 25 ans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En rechute ou réfractaire après au moins 2 lignes de traitement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En rechute médullaire après une GCSH allogénique &gt; de 4 mois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Expression de CD19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Patients âgés de 1 à 25 ans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NCI HR de novo avec moelle M1 ou M2 en fin d’induction et</a:t>
                      </a:r>
                      <a:br>
                        <a:rPr lang="fr-FR" sz="1050">
                          <a:effectLst/>
                        </a:rPr>
                      </a:br>
                      <a:r>
                        <a:rPr lang="fr-FR" sz="1050">
                          <a:effectLst/>
                        </a:rPr>
                        <a:t>MRD ≥ 0,01% au TP2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Lansky ≥ 60%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Aphérèse possible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Expression de CD19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Patients âgés de 2 à 21 ans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Poids &gt; 10 kg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LAL B en rechute ou réfractaire</a:t>
                      </a:r>
                    </a:p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r-FR" sz="1050">
                          <a:effectLst/>
                        </a:rPr>
                        <a:t>Première rechute réfractaire</a:t>
                      </a:r>
                    </a:p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r-FR" sz="1050">
                          <a:effectLst/>
                        </a:rPr>
                        <a:t>1</a:t>
                      </a:r>
                      <a:r>
                        <a:rPr lang="fr-FR" sz="1050" baseline="30000">
                          <a:effectLst/>
                        </a:rPr>
                        <a:t>ère</a:t>
                      </a:r>
                      <a:r>
                        <a:rPr lang="fr-FR" sz="1050">
                          <a:effectLst/>
                        </a:rPr>
                        <a:t> Rechute &lt; 18 mois du diag.</a:t>
                      </a:r>
                    </a:p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r-FR" sz="1050">
                          <a:effectLst/>
                        </a:rPr>
                        <a:t>R/R après 2 lignes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BM blastes &gt; 5% ou MRD+ &gt; 10-4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LAL Phi+ (intolérance ITK)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Lansky ≥ 80%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Si Blina, blastes &gt; 90% CD19+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Expression de CD19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Patients &lt; 18 ans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Poids ≥ 6kg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LAL B en rechute ou réfractaire</a:t>
                      </a:r>
                    </a:p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r-FR" sz="1050">
                          <a:effectLst/>
                        </a:rPr>
                        <a:t>1</a:t>
                      </a:r>
                      <a:r>
                        <a:rPr lang="fr-FR" sz="1050" baseline="30000">
                          <a:effectLst/>
                        </a:rPr>
                        <a:t>ère</a:t>
                      </a:r>
                      <a:r>
                        <a:rPr lang="fr-FR" sz="1050">
                          <a:effectLst/>
                        </a:rPr>
                        <a:t> rechute ou +</a:t>
                      </a:r>
                    </a:p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r-FR" sz="1050">
                          <a:effectLst/>
                        </a:rPr>
                        <a:t>Rechute post-greffe</a:t>
                      </a:r>
                    </a:p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r-FR" sz="1050">
                          <a:effectLst/>
                        </a:rPr>
                        <a:t>Réfractaire primaire</a:t>
                      </a:r>
                    </a:p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r-FR" sz="1050">
                          <a:effectLst/>
                        </a:rPr>
                        <a:t>Inéligible à la greffe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BM blastes &gt; 5%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LAL Phi+ si intolérance aux ITK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Lansky ≥ 50%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Expression de CD22&gt; 70%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Patients &gt; 15 ans ds un 1</a:t>
                      </a:r>
                      <a:r>
                        <a:rPr lang="fr-FR" sz="1050" baseline="30000">
                          <a:effectLst/>
                        </a:rPr>
                        <a:t>er</a:t>
                      </a:r>
                      <a:r>
                        <a:rPr lang="fr-FR" sz="1050">
                          <a:effectLst/>
                        </a:rPr>
                        <a:t> tps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Poids &gt; 40kg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LAL-B r/r (chimio standard + sauvetage)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MRD &gt; 0.01% sans atteinte SNC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050">
                          <a:effectLst/>
                        </a:rPr>
                        <a:t>Lansky ≥ 70%</a:t>
                      </a:r>
                      <a:endParaRPr lang="fr-FR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/>
                </a:tc>
                <a:extLst>
                  <a:ext uri="{0D108BD9-81ED-4DB2-BD59-A6C34878D82A}">
                    <a16:rowId xmlns:a16="http://schemas.microsoft.com/office/drawing/2014/main" val="3706447681"/>
                  </a:ext>
                </a:extLst>
              </a:tr>
              <a:tr h="693946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Centres ouverts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 vert="vert27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>
                          <a:effectLst/>
                        </a:rPr>
                        <a:t>Bordeaux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>
                          <a:effectLst/>
                        </a:rPr>
                        <a:t>Marseille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>
                          <a:effectLst/>
                        </a:rPr>
                        <a:t>Montpellier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>
                          <a:effectLst/>
                        </a:rPr>
                        <a:t>Nancy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>
                          <a:effectLst/>
                        </a:rPr>
                        <a:t>Nantes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>
                          <a:effectLst/>
                        </a:rPr>
                        <a:t>Paris Robert Debré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>
                          <a:effectLst/>
                        </a:rPr>
                        <a:t>Paris Saint-Louis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 dirty="0">
                          <a:effectLst/>
                        </a:rPr>
                        <a:t>Paris Robert Debré</a:t>
                      </a:r>
                    </a:p>
                    <a:p>
                      <a:pPr marL="1530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fr-FR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 dirty="0">
                          <a:effectLst/>
                        </a:rPr>
                        <a:t>Bordeaux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 dirty="0">
                          <a:effectLst/>
                        </a:rPr>
                        <a:t>Lyon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 dirty="0">
                          <a:effectLst/>
                        </a:rPr>
                        <a:t>Marseille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 dirty="0">
                          <a:effectLst/>
                        </a:rPr>
                        <a:t>Paris Robert Debré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 dirty="0">
                          <a:effectLst/>
                        </a:rPr>
                        <a:t>Lyon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 dirty="0">
                          <a:effectLst/>
                        </a:rPr>
                        <a:t>Marseille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 dirty="0">
                          <a:effectLst/>
                        </a:rPr>
                        <a:t>Paris Robert Debré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 dirty="0">
                          <a:effectLst/>
                        </a:rPr>
                        <a:t>Paris Robert Debré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050" dirty="0">
                          <a:effectLst/>
                        </a:rPr>
                        <a:t>Paris Saint-Louis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91" marR="36491" marT="0" marB="0"/>
                </a:tc>
                <a:extLst>
                  <a:ext uri="{0D108BD9-81ED-4DB2-BD59-A6C34878D82A}">
                    <a16:rowId xmlns:a16="http://schemas.microsoft.com/office/drawing/2014/main" val="1492404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768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FA663BB-C4C9-0F49-95B8-7508E8ED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905068"/>
            <a:ext cx="10515600" cy="2852737"/>
          </a:xfrm>
        </p:spPr>
        <p:txBody>
          <a:bodyPr/>
          <a:lstStyle/>
          <a:p>
            <a:r>
              <a:rPr lang="fr-FR" b="1" dirty="0"/>
              <a:t>Le Futur…?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C6BFA56-CE57-2948-8507-6A2FDA338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C9A083-CFFF-F24F-A756-857CE6B0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b="1" smtClean="0"/>
              <a:t>10/11/2022</a:t>
            </a:fld>
            <a:endParaRPr lang="fr-FR" b="1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319A36-2BC7-F642-A05F-5317882C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/>
              <a:t>Exemple de diaporama - CHU BDX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36F9C5-87F4-BE48-A4C7-704E62CE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b="1" smtClean="0"/>
              <a:t>25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508230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28" y="1080963"/>
            <a:ext cx="9881561" cy="5690899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2273623" y="1470649"/>
            <a:ext cx="1262057" cy="125651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992788" y="5531603"/>
            <a:ext cx="1225389" cy="124025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967020" y="4639277"/>
            <a:ext cx="1237834" cy="128219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992788" y="2399643"/>
            <a:ext cx="1212065" cy="11931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967019" y="3229069"/>
            <a:ext cx="1251158" cy="12781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692640" y="1080963"/>
            <a:ext cx="248818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5 groupes de traitement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	SR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	IR-</a:t>
            </a:r>
            <a:r>
              <a:rPr lang="fr-FR" b="1" dirty="0" err="1">
                <a:solidFill>
                  <a:srgbClr val="FF0000"/>
                </a:solidFill>
              </a:rPr>
              <a:t>Low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	IR-High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	HR-</a:t>
            </a:r>
            <a:r>
              <a:rPr lang="fr-FR" b="1" dirty="0" err="1">
                <a:solidFill>
                  <a:srgbClr val="FF0000"/>
                </a:solidFill>
              </a:rPr>
              <a:t>chemo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	HR-HSCT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AA95853C-0F4B-CA4C-8B31-10A17D67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Pour les LAL </a:t>
            </a:r>
            <a:r>
              <a:rPr lang="fr-FR" b="1" i="1" dirty="0"/>
              <a:t>de novo</a:t>
            </a:r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B664B6FD-1037-0144-B506-14A7A17A50E6}"/>
              </a:ext>
            </a:extLst>
          </p:cNvPr>
          <p:cNvSpPr>
            <a:spLocks/>
          </p:cNvSpPr>
          <p:nvPr/>
        </p:nvSpPr>
        <p:spPr>
          <a:xfrm flipH="1">
            <a:off x="11042810" y="5895341"/>
            <a:ext cx="1149191" cy="962660"/>
          </a:xfrm>
          <a:prstGeom prst="rtTriangle">
            <a:avLst/>
          </a:prstGeom>
          <a:solidFill>
            <a:srgbClr val="009DE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636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Pour les LAL du moins de 1 an : </a:t>
            </a:r>
            <a:br>
              <a:rPr lang="fr-FR" b="1" dirty="0"/>
            </a:br>
            <a:r>
              <a:rPr lang="fr-FR" b="1" dirty="0"/>
              <a:t>L’INTERFANT 21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50513BE-120B-3849-ACA8-AD0D50D2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641854"/>
            <a:ext cx="6350000" cy="51689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93BE269C-F025-474D-8B38-FA53DDF5FD1D}"/>
              </a:ext>
            </a:extLst>
          </p:cNvPr>
          <p:cNvGrpSpPr/>
          <p:nvPr/>
        </p:nvGrpSpPr>
        <p:grpSpPr>
          <a:xfrm>
            <a:off x="1984248" y="1512001"/>
            <a:ext cx="8537448" cy="5298753"/>
            <a:chOff x="2667000" y="1140941"/>
            <a:chExt cx="8537448" cy="5298753"/>
          </a:xfrm>
        </p:grpSpPr>
        <p:pic>
          <p:nvPicPr>
            <p:cNvPr id="11" name="Espace réservé du contenu 5">
              <a:extLst>
                <a:ext uri="{FF2B5EF4-FFF2-40B4-BE49-F238E27FC236}">
                  <a16:creationId xmlns:a16="http://schemas.microsoft.com/office/drawing/2014/main" id="{7FA7BFDA-1810-C54D-9F22-774C6DE4B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140941"/>
              <a:ext cx="8537448" cy="529875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816A26-D86E-CC44-B9F0-CD3545EA080F}"/>
                </a:ext>
              </a:extLst>
            </p:cNvPr>
            <p:cNvSpPr/>
            <p:nvPr/>
          </p:nvSpPr>
          <p:spPr>
            <a:xfrm>
              <a:off x="3535680" y="3182112"/>
              <a:ext cx="743712" cy="329184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6022F2-69AF-9141-9BDC-02C63B336EA7}"/>
                </a:ext>
              </a:extLst>
            </p:cNvPr>
            <p:cNvSpPr/>
            <p:nvPr/>
          </p:nvSpPr>
          <p:spPr>
            <a:xfrm>
              <a:off x="4920026" y="3194304"/>
              <a:ext cx="784800" cy="329184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873E1A-D99E-5945-ACEA-40161A7C7E4B}"/>
                </a:ext>
              </a:extLst>
            </p:cNvPr>
            <p:cNvSpPr/>
            <p:nvPr/>
          </p:nvSpPr>
          <p:spPr>
            <a:xfrm>
              <a:off x="6360944" y="3182112"/>
              <a:ext cx="942063" cy="329184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E3014-D1FD-404E-8BF4-338DB9C8652C}"/>
                </a:ext>
              </a:extLst>
            </p:cNvPr>
            <p:cNvSpPr/>
            <p:nvPr/>
          </p:nvSpPr>
          <p:spPr>
            <a:xfrm>
              <a:off x="3535680" y="4679537"/>
              <a:ext cx="781200" cy="329184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E9098D-7318-754A-A170-F8E9E0C6095A}"/>
                </a:ext>
              </a:extLst>
            </p:cNvPr>
            <p:cNvSpPr/>
            <p:nvPr/>
          </p:nvSpPr>
          <p:spPr>
            <a:xfrm>
              <a:off x="4876800" y="4655153"/>
              <a:ext cx="846000" cy="353568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267EEB-8BF8-CD4C-B2EA-6FED9581A5DB}"/>
                </a:ext>
              </a:extLst>
            </p:cNvPr>
            <p:cNvSpPr/>
            <p:nvPr/>
          </p:nvSpPr>
          <p:spPr>
            <a:xfrm>
              <a:off x="6353140" y="4645786"/>
              <a:ext cx="681644" cy="706502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0546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FED445-1632-F24F-B478-CB871190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Pour les LAL en Rechute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FCAF62E-3A9A-1147-9F1C-0E0FB1F58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3" y="1620044"/>
            <a:ext cx="6172200" cy="27178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AED281-E42E-0B46-A728-3FAA43F19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78" y="3969026"/>
            <a:ext cx="5207000" cy="2590800"/>
          </a:xfrm>
          <a:prstGeom prst="rect">
            <a:avLst/>
          </a:prstGeom>
        </p:spPr>
      </p:pic>
      <p:sp>
        <p:nvSpPr>
          <p:cNvPr id="6" name="Triangle rectangle 5">
            <a:extLst>
              <a:ext uri="{FF2B5EF4-FFF2-40B4-BE49-F238E27FC236}">
                <a16:creationId xmlns:a16="http://schemas.microsoft.com/office/drawing/2014/main" id="{B664B6FD-1037-0144-B506-14A7A17A50E6}"/>
              </a:ext>
            </a:extLst>
          </p:cNvPr>
          <p:cNvSpPr>
            <a:spLocks/>
          </p:cNvSpPr>
          <p:nvPr/>
        </p:nvSpPr>
        <p:spPr>
          <a:xfrm flipH="1">
            <a:off x="11042810" y="5895341"/>
            <a:ext cx="1149191" cy="962660"/>
          </a:xfrm>
          <a:prstGeom prst="rtTriangle">
            <a:avLst/>
          </a:prstGeom>
          <a:solidFill>
            <a:srgbClr val="009DE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17399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Conclusions / Perspectives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r-FR" sz="2600" dirty="0"/>
              <a:t>Survie Globale &gt; 80%</a:t>
            </a:r>
          </a:p>
          <a:p>
            <a:pPr>
              <a:lnSpc>
                <a:spcPct val="150000"/>
              </a:lnSpc>
            </a:pPr>
            <a:r>
              <a:rPr lang="fr-FR" sz="2600" dirty="0"/>
              <a:t>Optimisation de l’utilisation des chimiothérapies « classiques »</a:t>
            </a:r>
          </a:p>
          <a:p>
            <a:pPr>
              <a:lnSpc>
                <a:spcPct val="150000"/>
              </a:lnSpc>
            </a:pPr>
            <a:r>
              <a:rPr lang="fr-FR" sz="2600" dirty="0"/>
              <a:t>Identification des patients pouvant être </a:t>
            </a:r>
            <a:r>
              <a:rPr lang="fr-FR" sz="2600" dirty="0" err="1"/>
              <a:t>désescaladés</a:t>
            </a:r>
            <a:endParaRPr lang="fr-FR" sz="2600" dirty="0"/>
          </a:p>
          <a:p>
            <a:pPr>
              <a:lnSpc>
                <a:spcPct val="150000"/>
              </a:lnSpc>
            </a:pPr>
            <a:r>
              <a:rPr lang="fr-FR" sz="2600" dirty="0"/>
              <a:t>Identification des patients devant être intensifiés</a:t>
            </a:r>
          </a:p>
          <a:p>
            <a:pPr>
              <a:lnSpc>
                <a:spcPct val="150000"/>
              </a:lnSpc>
            </a:pPr>
            <a:r>
              <a:rPr lang="fr-FR" sz="2600" dirty="0"/>
              <a:t>Nombreuses thérapies innovantes disponibles</a:t>
            </a:r>
          </a:p>
          <a:p>
            <a:pPr>
              <a:lnSpc>
                <a:spcPct val="150000"/>
              </a:lnSpc>
            </a:pPr>
            <a:r>
              <a:rPr lang="fr-FR" sz="2600" dirty="0"/>
              <a:t>Importance du suivi long terme</a:t>
            </a:r>
          </a:p>
          <a:p>
            <a:pPr>
              <a:lnSpc>
                <a:spcPct val="150000"/>
              </a:lnSpc>
            </a:pPr>
            <a:r>
              <a:rPr lang="fr-FR" sz="2600" dirty="0"/>
              <a:t>Dimension éthique </a:t>
            </a:r>
            <a:r>
              <a:rPr lang="fr-FR" sz="2600" i="1" dirty="0"/>
              <a:t>« On ne soigne plus les même maladies qu’il y a 10 ans »</a:t>
            </a:r>
          </a:p>
          <a:p>
            <a:endParaRPr lang="fr-FR" dirty="0"/>
          </a:p>
        </p:txBody>
      </p:sp>
      <p:sp>
        <p:nvSpPr>
          <p:cNvPr id="4" name="Triangle rectangle 3">
            <a:extLst>
              <a:ext uri="{FF2B5EF4-FFF2-40B4-BE49-F238E27FC236}">
                <a16:creationId xmlns:a16="http://schemas.microsoft.com/office/drawing/2014/main" id="{B664B6FD-1037-0144-B506-14A7A17A50E6}"/>
              </a:ext>
            </a:extLst>
          </p:cNvPr>
          <p:cNvSpPr>
            <a:spLocks/>
          </p:cNvSpPr>
          <p:nvPr/>
        </p:nvSpPr>
        <p:spPr>
          <a:xfrm flipH="1">
            <a:off x="11042810" y="5895341"/>
            <a:ext cx="1149191" cy="962660"/>
          </a:xfrm>
          <a:prstGeom prst="rtTriangle">
            <a:avLst/>
          </a:prstGeom>
          <a:solidFill>
            <a:srgbClr val="009DE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85917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1643E-74C1-E342-8ECD-C1377103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Des progrès considérables</a:t>
            </a:r>
          </a:p>
        </p:txBody>
      </p:sp>
      <p:sp>
        <p:nvSpPr>
          <p:cNvPr id="4" name="Triangle rectangle 3">
            <a:extLst>
              <a:ext uri="{FF2B5EF4-FFF2-40B4-BE49-F238E27FC236}">
                <a16:creationId xmlns:a16="http://schemas.microsoft.com/office/drawing/2014/main" id="{FA29BF76-8858-324C-B940-3F517EA7F9DC}"/>
              </a:ext>
            </a:extLst>
          </p:cNvPr>
          <p:cNvSpPr>
            <a:spLocks/>
          </p:cNvSpPr>
          <p:nvPr/>
        </p:nvSpPr>
        <p:spPr>
          <a:xfrm flipH="1">
            <a:off x="11042810" y="5895341"/>
            <a:ext cx="1149191" cy="962660"/>
          </a:xfrm>
          <a:prstGeom prst="rtTriangle">
            <a:avLst/>
          </a:prstGeom>
          <a:solidFill>
            <a:srgbClr val="009DE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6619131"/>
            <a:ext cx="11887200" cy="23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</a:tabLst>
            </a:pPr>
            <a:r>
              <a:rPr lang="en-GB" sz="1600" dirty="0">
                <a:latin typeface="+mn-lt"/>
              </a:rPr>
              <a:t>Hunger SP, </a:t>
            </a:r>
            <a:r>
              <a:rPr lang="en-GB" sz="1600" dirty="0" err="1">
                <a:latin typeface="+mn-lt"/>
              </a:rPr>
              <a:t>Mullighan</a:t>
            </a:r>
            <a:r>
              <a:rPr lang="en-GB" sz="1600" dirty="0">
                <a:latin typeface="+mn-lt"/>
              </a:rPr>
              <a:t> CG. N </a:t>
            </a:r>
            <a:r>
              <a:rPr lang="en-GB" sz="1600" dirty="0" err="1">
                <a:latin typeface="+mn-lt"/>
              </a:rPr>
              <a:t>Engl</a:t>
            </a:r>
            <a:r>
              <a:rPr lang="en-GB" sz="1600" dirty="0">
                <a:latin typeface="+mn-lt"/>
              </a:rPr>
              <a:t> J Med 2015;373:1541-1552</a:t>
            </a:r>
          </a:p>
        </p:txBody>
      </p:sp>
      <p:pic>
        <p:nvPicPr>
          <p:cNvPr id="8" name="Picture 5" descr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3400" y="1825624"/>
            <a:ext cx="7789333" cy="441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7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C339E-27F3-4D49-99E4-57071180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80% de survie… oui mais…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38FD94-5A02-0841-BCA7-6E849DA8C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933" dirty="0"/>
              <a:t>On ne guérit pas tous les enfants!</a:t>
            </a:r>
          </a:p>
          <a:p>
            <a:endParaRPr lang="fr-FR" sz="2933" dirty="0"/>
          </a:p>
          <a:p>
            <a:r>
              <a:rPr lang="fr-FR" sz="2933" dirty="0"/>
              <a:t>LAL</a:t>
            </a:r>
          </a:p>
          <a:p>
            <a:pPr lvl="1"/>
            <a:r>
              <a:rPr lang="fr-FR" sz="2933" dirty="0"/>
              <a:t>En première ligne</a:t>
            </a:r>
          </a:p>
          <a:p>
            <a:pPr lvl="2"/>
            <a:r>
              <a:rPr lang="fr-FR" sz="2400" dirty="0"/>
              <a:t>Nourrissons, adolescents</a:t>
            </a:r>
          </a:p>
          <a:p>
            <a:pPr lvl="2"/>
            <a:r>
              <a:rPr lang="fr-FR" sz="2400" dirty="0"/>
              <a:t>Echec d’induction (≈ 2-3% des cas)</a:t>
            </a:r>
          </a:p>
          <a:p>
            <a:pPr lvl="2"/>
            <a:r>
              <a:rPr lang="fr-FR" sz="2400" dirty="0"/>
              <a:t>Anomalies génétiques acquises défavorables</a:t>
            </a:r>
          </a:p>
          <a:p>
            <a:pPr lvl="1"/>
            <a:r>
              <a:rPr lang="fr-FR" sz="2933" dirty="0"/>
              <a:t>Rechutes précoces et </a:t>
            </a:r>
            <a:r>
              <a:rPr lang="fr-FR" sz="2933" dirty="0" err="1"/>
              <a:t>chimiorésistantes</a:t>
            </a:r>
            <a:endParaRPr lang="fr-FR" sz="2933" dirty="0"/>
          </a:p>
          <a:p>
            <a:pPr lvl="1"/>
            <a:endParaRPr lang="fr-FR" dirty="0"/>
          </a:p>
        </p:txBody>
      </p:sp>
      <p:sp>
        <p:nvSpPr>
          <p:cNvPr id="4" name="Triangle rectangle 3">
            <a:extLst>
              <a:ext uri="{FF2B5EF4-FFF2-40B4-BE49-F238E27FC236}">
                <a16:creationId xmlns:a16="http://schemas.microsoft.com/office/drawing/2014/main" id="{FA29BF76-8858-324C-B940-3F517EA7F9DC}"/>
              </a:ext>
            </a:extLst>
          </p:cNvPr>
          <p:cNvSpPr>
            <a:spLocks/>
          </p:cNvSpPr>
          <p:nvPr/>
        </p:nvSpPr>
        <p:spPr>
          <a:xfrm flipH="1">
            <a:off x="11042810" y="5895341"/>
            <a:ext cx="1149191" cy="962660"/>
          </a:xfrm>
          <a:prstGeom prst="rtTriangle">
            <a:avLst/>
          </a:prstGeom>
          <a:solidFill>
            <a:srgbClr val="009DE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7355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826519A-7E02-A941-ACD5-E9F4BDFA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258636"/>
            <a:ext cx="10515600" cy="2852737"/>
          </a:xfrm>
        </p:spPr>
        <p:txBody>
          <a:bodyPr/>
          <a:lstStyle/>
          <a:p>
            <a:r>
              <a:rPr lang="fr-FR" b="1" dirty="0"/>
              <a:t>Traitement de 1</a:t>
            </a:r>
            <a:r>
              <a:rPr lang="fr-FR" b="1" baseline="30000" dirty="0"/>
              <a:t>ère</a:t>
            </a:r>
            <a:r>
              <a:rPr lang="fr-FR" b="1" dirty="0"/>
              <a:t> ligne </a:t>
            </a:r>
            <a:br>
              <a:rPr lang="fr-FR" b="1" dirty="0"/>
            </a:br>
            <a:r>
              <a:rPr lang="fr-FR" b="1" dirty="0"/>
              <a:t>Protocole CAALL F01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FEDEC3E-C5D4-D149-80F4-E96C2DC6A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920591-04ED-0D4A-BCCB-DF7DBAB2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smtClean="0"/>
              <a:t>10/11/2022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164DEE-B60F-1642-BD6F-86BFB270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diaporama - CHU BDX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4783-194C-2B4E-AC58-1EAC69DE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02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Traitement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55000" lnSpcReduction="20000"/>
          </a:bodyPr>
          <a:lstStyle/>
          <a:p>
            <a:r>
              <a:rPr lang="fr-FR" sz="3600" dirty="0"/>
              <a:t>Fonction de l’âge</a:t>
            </a:r>
          </a:p>
          <a:p>
            <a:r>
              <a:rPr lang="fr-FR" sz="3600" dirty="0"/>
              <a:t>Fonction de la leucocytose</a:t>
            </a:r>
          </a:p>
          <a:p>
            <a:r>
              <a:rPr lang="fr-FR" sz="3600" dirty="0"/>
              <a:t>Fonction du sous-groupe </a:t>
            </a:r>
            <a:r>
              <a:rPr lang="fr-FR" sz="3600" dirty="0" err="1"/>
              <a:t>immunophénotypique</a:t>
            </a:r>
            <a:endParaRPr lang="fr-FR" sz="3600" dirty="0"/>
          </a:p>
          <a:p>
            <a:endParaRPr lang="fr-FR" sz="2400" dirty="0"/>
          </a:p>
          <a:p>
            <a:pPr lvl="1"/>
            <a:r>
              <a:rPr lang="fr-FR" sz="2900" dirty="0"/>
              <a:t>NCI-B-SR : 	phénotype B</a:t>
            </a:r>
          </a:p>
          <a:p>
            <a:pPr marL="0" indent="0">
              <a:buNone/>
            </a:pPr>
            <a:r>
              <a:rPr lang="fr-FR" sz="3200" dirty="0"/>
              <a:t>		1 à 10 ans</a:t>
            </a:r>
          </a:p>
          <a:p>
            <a:pPr marL="0" indent="0">
              <a:buNone/>
            </a:pPr>
            <a:r>
              <a:rPr lang="fr-FR" sz="3200" dirty="0"/>
              <a:t>		&lt; 50 000 GB circulants</a:t>
            </a:r>
          </a:p>
          <a:p>
            <a:pPr marL="0" indent="0">
              <a:buNone/>
            </a:pPr>
            <a:endParaRPr lang="fr-FR" sz="3200" dirty="0"/>
          </a:p>
          <a:p>
            <a:pPr lvl="1"/>
            <a:r>
              <a:rPr lang="fr-FR" sz="2900" dirty="0"/>
              <a:t>NCI-B-HR :	phénotype B</a:t>
            </a:r>
          </a:p>
          <a:p>
            <a:pPr marL="0" indent="0">
              <a:buNone/>
            </a:pPr>
            <a:r>
              <a:rPr lang="fr-FR" sz="3200" dirty="0"/>
              <a:t>		</a:t>
            </a:r>
            <a:r>
              <a:rPr lang="fr-FR" sz="3200" dirty="0">
                <a:latin typeface="Arial"/>
                <a:cs typeface="Arial"/>
              </a:rPr>
              <a:t>≥ </a:t>
            </a:r>
            <a:r>
              <a:rPr lang="fr-FR" sz="3200" dirty="0"/>
              <a:t>10 ans</a:t>
            </a:r>
          </a:p>
          <a:p>
            <a:pPr marL="0" indent="0">
              <a:buNone/>
            </a:pPr>
            <a:r>
              <a:rPr lang="fr-FR" sz="3200" dirty="0"/>
              <a:t>		</a:t>
            </a:r>
            <a:r>
              <a:rPr lang="fr-FR" sz="3200" dirty="0">
                <a:latin typeface="Arial"/>
                <a:cs typeface="Arial"/>
              </a:rPr>
              <a:t>≥</a:t>
            </a:r>
            <a:r>
              <a:rPr lang="fr-FR" sz="3200" dirty="0"/>
              <a:t> 50 000 GB circulants</a:t>
            </a:r>
          </a:p>
          <a:p>
            <a:pPr marL="0" indent="0">
              <a:buNone/>
            </a:pPr>
            <a:endParaRPr lang="fr-FR" sz="3200" dirty="0"/>
          </a:p>
          <a:p>
            <a:pPr lvl="1"/>
            <a:r>
              <a:rPr lang="fr-FR" sz="2900" dirty="0"/>
              <a:t>NCI-T :	phénotype </a:t>
            </a:r>
            <a:r>
              <a:rPr lang="fr-FR" sz="2900" dirty="0" err="1"/>
              <a:t>T</a:t>
            </a:r>
            <a:endParaRPr lang="fr-FR" sz="29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r>
              <a:rPr lang="fr-FR" sz="3600" dirty="0"/>
              <a:t>Des anomalies moléculaires et/ou cytogénétiques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5FE4A947-692B-CD47-96B8-0183104BB948}"/>
              </a:ext>
            </a:extLst>
          </p:cNvPr>
          <p:cNvSpPr/>
          <p:nvPr/>
        </p:nvSpPr>
        <p:spPr>
          <a:xfrm>
            <a:off x="6670964" y="1825625"/>
            <a:ext cx="540327" cy="106092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B461C3-983C-764B-9632-977A3A32B477}"/>
              </a:ext>
            </a:extLst>
          </p:cNvPr>
          <p:cNvSpPr txBox="1"/>
          <p:nvPr/>
        </p:nvSpPr>
        <p:spPr>
          <a:xfrm>
            <a:off x="7211291" y="2125252"/>
            <a:ext cx="2319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Classification NCI</a:t>
            </a:r>
          </a:p>
        </p:txBody>
      </p:sp>
    </p:spTree>
    <p:extLst>
      <p:ext uri="{BB962C8B-B14F-4D97-AF65-F5344CB8AC3E}">
        <p14:creationId xmlns:p14="http://schemas.microsoft.com/office/powerpoint/2010/main" val="262379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Protocole CAALL F01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Inclusions de décembre 2016 à février 2022</a:t>
            </a:r>
          </a:p>
          <a:p>
            <a:r>
              <a:rPr lang="fr-FR" dirty="0"/>
              <a:t>2039 patients inclus (1704 LAL-B)</a:t>
            </a:r>
          </a:p>
          <a:p>
            <a:r>
              <a:rPr lang="fr-FR" dirty="0"/>
              <a:t>Âge médian : 5,5 ans; GB médian : 9,9 G/L</a:t>
            </a:r>
          </a:p>
          <a:p>
            <a:endParaRPr lang="fr-FR" dirty="0"/>
          </a:p>
          <a:p>
            <a:r>
              <a:rPr lang="fr-FR" dirty="0"/>
              <a:t>Question posées: </a:t>
            </a:r>
          </a:p>
          <a:p>
            <a:pPr lvl="1"/>
            <a:r>
              <a:rPr lang="fr-FR" dirty="0">
                <a:solidFill>
                  <a:srgbClr val="00B050"/>
                </a:solidFill>
              </a:rPr>
              <a:t>Quel était le meilleur schéma d’administration de la PEG </a:t>
            </a:r>
            <a:r>
              <a:rPr lang="fr-FR" dirty="0" err="1">
                <a:solidFill>
                  <a:srgbClr val="00B050"/>
                </a:solidFill>
              </a:rPr>
              <a:t>Asparaginase</a:t>
            </a:r>
            <a:r>
              <a:rPr lang="fr-FR" dirty="0">
                <a:solidFill>
                  <a:srgbClr val="00B050"/>
                </a:solidFill>
              </a:rPr>
              <a:t>? </a:t>
            </a:r>
          </a:p>
          <a:p>
            <a:pPr marL="457200" lvl="1" indent="0">
              <a:buNone/>
            </a:pPr>
            <a:endParaRPr lang="fr-FR" dirty="0">
              <a:solidFill>
                <a:srgbClr val="00B050"/>
              </a:solidFill>
            </a:endParaRPr>
          </a:p>
          <a:p>
            <a:pPr lvl="1"/>
            <a:r>
              <a:rPr lang="fr-FR" dirty="0">
                <a:solidFill>
                  <a:srgbClr val="FF0000"/>
                </a:solidFill>
              </a:rPr>
              <a:t>Quelle était la tolérance et l’efficacité d’une intensification de Dose pour les patients à haut risque (B et </a:t>
            </a:r>
            <a:r>
              <a:rPr lang="fr-FR" dirty="0" err="1">
                <a:solidFill>
                  <a:srgbClr val="FF0000"/>
                </a:solidFill>
              </a:rPr>
              <a:t>T</a:t>
            </a:r>
            <a:r>
              <a:rPr lang="fr-FR" dirty="0">
                <a:solidFill>
                  <a:srgbClr val="FF0000"/>
                </a:solidFill>
              </a:rPr>
              <a:t>) ou à très haut risque ?</a:t>
            </a:r>
          </a:p>
          <a:p>
            <a:endParaRPr lang="fr-F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DE9F81B-1110-4C49-991A-D4D222AD0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618" y="6012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1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tableau 3"/>
          <p:cNvGraphicFramePr>
            <a:graphicFrameLocks noGrp="1"/>
          </p:cNvGraphicFramePr>
          <p:nvPr>
            <p:extLst/>
          </p:nvPr>
        </p:nvGraphicFramePr>
        <p:xfrm>
          <a:off x="1953895" y="1844248"/>
          <a:ext cx="8229600" cy="604664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25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Induction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Conso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IR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Maintenance : </a:t>
                      </a:r>
                      <a:r>
                        <a:rPr kumimoji="0" lang="fr-F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104s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Pulses mensuel sur 12 mois</a:t>
                      </a:r>
                      <a:endParaRPr kumimoji="0" lang="fr-F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152" name="Group 72"/>
          <p:cNvGraphicFramePr>
            <a:graphicFrameLocks noGrp="1"/>
          </p:cNvGraphicFramePr>
          <p:nvPr>
            <p:extLst/>
          </p:nvPr>
        </p:nvGraphicFramePr>
        <p:xfrm>
          <a:off x="1951990" y="3373184"/>
          <a:ext cx="8229600" cy="51816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53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Induction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Conso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IR 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Maintenance : </a:t>
                      </a:r>
                      <a:r>
                        <a:rPr kumimoji="0" lang="fr-F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76 semaines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 pulses, tout les 10s</a:t>
                      </a:r>
                      <a:endParaRPr kumimoji="0" lang="fr-F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Espace réservé du tablea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575610"/>
              </p:ext>
            </p:extLst>
          </p:nvPr>
        </p:nvGraphicFramePr>
        <p:xfrm>
          <a:off x="1942464" y="4471974"/>
          <a:ext cx="8732963" cy="76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7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8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12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Induction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 </a:t>
                      </a:r>
                      <a:endParaRPr lang="fr-FR" sz="9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1</a:t>
                      </a:r>
                      <a:endParaRPr kumimoji="0" lang="fr-F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2</a:t>
                      </a:r>
                      <a:endParaRPr kumimoji="0" lang="fr-F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 jusqu’à 104s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Pulses</a:t>
                      </a:r>
                      <a:endParaRPr lang="fr-FR" sz="9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591628" y="2077785"/>
            <a:ext cx="431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FF0000"/>
                </a:solidFill>
              </a:rPr>
              <a:t>SR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20190" y="3446210"/>
            <a:ext cx="5032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FF0000"/>
                </a:solidFill>
              </a:rPr>
              <a:t>MR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20190" y="4710228"/>
            <a:ext cx="5032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FF0000"/>
                </a:solidFill>
              </a:rPr>
              <a:t>HR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123690" y="5841043"/>
            <a:ext cx="647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FF0000"/>
                </a:solidFill>
              </a:rPr>
              <a:t>VHR</a:t>
            </a:r>
          </a:p>
        </p:txBody>
      </p:sp>
      <p:sp>
        <p:nvSpPr>
          <p:cNvPr id="15" name="Flèche à angle droit 14"/>
          <p:cNvSpPr/>
          <p:nvPr/>
        </p:nvSpPr>
        <p:spPr bwMode="auto">
          <a:xfrm rot="5400000">
            <a:off x="4518185" y="5487309"/>
            <a:ext cx="865187" cy="358775"/>
          </a:xfrm>
          <a:prstGeom prst="bentUp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fr-FR">
              <a:solidFill>
                <a:srgbClr val="DBF5F9">
                  <a:lumMod val="75000"/>
                </a:srgb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CAALL-F01 - LAL-B</a:t>
            </a: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0885003-DCE1-4C9E-89D1-169CC515959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fr-F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750117" y="5526048"/>
            <a:ext cx="14695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FF0000"/>
                </a:solidFill>
              </a:rPr>
              <a:t>MRD2   ≥ 10</a:t>
            </a:r>
            <a:r>
              <a:rPr lang="fr-FR" sz="1400" b="1" baseline="30000" dirty="0">
                <a:solidFill>
                  <a:srgbClr val="FF0000"/>
                </a:solidFill>
              </a:rPr>
              <a:t>-4</a:t>
            </a:r>
          </a:p>
        </p:txBody>
      </p:sp>
      <p:grpSp>
        <p:nvGrpSpPr>
          <p:cNvPr id="76" name="Groupe 75"/>
          <p:cNvGrpSpPr/>
          <p:nvPr/>
        </p:nvGrpSpPr>
        <p:grpSpPr>
          <a:xfrm>
            <a:off x="2024125" y="5341381"/>
            <a:ext cx="392215" cy="369332"/>
            <a:chOff x="515597" y="4537412"/>
            <a:chExt cx="392215" cy="369332"/>
          </a:xfrm>
        </p:grpSpPr>
        <p:sp>
          <p:nvSpPr>
            <p:cNvPr id="77" name="ZoneTexte 76"/>
            <p:cNvSpPr txBox="1"/>
            <p:nvPr/>
          </p:nvSpPr>
          <p:spPr>
            <a:xfrm>
              <a:off x="515597" y="4537412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prstClr val="black"/>
                  </a:solidFill>
                </a:rPr>
                <a:t>7J</a:t>
              </a:r>
            </a:p>
          </p:txBody>
        </p:sp>
        <p:cxnSp>
          <p:nvCxnSpPr>
            <p:cNvPr id="78" name="Connecteur droit avec flèche 77"/>
            <p:cNvCxnSpPr/>
            <p:nvPr/>
          </p:nvCxnSpPr>
          <p:spPr>
            <a:xfrm>
              <a:off x="522849" y="4546381"/>
              <a:ext cx="38496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riangle 11">
            <a:extLst>
              <a:ext uri="{FF2B5EF4-FFF2-40B4-BE49-F238E27FC236}">
                <a16:creationId xmlns:a16="http://schemas.microsoft.com/office/drawing/2014/main" id="{F77F53B4-1287-B34C-ADAA-53E9DA654E0B}"/>
              </a:ext>
            </a:extLst>
          </p:cNvPr>
          <p:cNvSpPr/>
          <p:nvPr/>
        </p:nvSpPr>
        <p:spPr>
          <a:xfrm>
            <a:off x="3621290" y="2464880"/>
            <a:ext cx="257652" cy="260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60">
            <a:extLst>
              <a:ext uri="{FF2B5EF4-FFF2-40B4-BE49-F238E27FC236}">
                <a16:creationId xmlns:a16="http://schemas.microsoft.com/office/drawing/2014/main" id="{D7F7CD07-16E0-D440-8F89-D745B8BBCF7A}"/>
              </a:ext>
            </a:extLst>
          </p:cNvPr>
          <p:cNvSpPr/>
          <p:nvPr/>
        </p:nvSpPr>
        <p:spPr>
          <a:xfrm>
            <a:off x="3621290" y="5254801"/>
            <a:ext cx="257652" cy="260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Triangle 63">
            <a:extLst>
              <a:ext uri="{FF2B5EF4-FFF2-40B4-BE49-F238E27FC236}">
                <a16:creationId xmlns:a16="http://schemas.microsoft.com/office/drawing/2014/main" id="{65BD5178-AC5E-634E-9590-F92F870DCD95}"/>
              </a:ext>
            </a:extLst>
          </p:cNvPr>
          <p:cNvSpPr/>
          <p:nvPr/>
        </p:nvSpPr>
        <p:spPr>
          <a:xfrm>
            <a:off x="3605371" y="3907312"/>
            <a:ext cx="257652" cy="260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Triangle 66">
            <a:extLst>
              <a:ext uri="{FF2B5EF4-FFF2-40B4-BE49-F238E27FC236}">
                <a16:creationId xmlns:a16="http://schemas.microsoft.com/office/drawing/2014/main" id="{2FC5CE79-5FA5-D848-BE44-B083603B054E}"/>
              </a:ext>
            </a:extLst>
          </p:cNvPr>
          <p:cNvSpPr/>
          <p:nvPr/>
        </p:nvSpPr>
        <p:spPr>
          <a:xfrm>
            <a:off x="5031070" y="3921650"/>
            <a:ext cx="257652" cy="260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riangle 69">
            <a:extLst>
              <a:ext uri="{FF2B5EF4-FFF2-40B4-BE49-F238E27FC236}">
                <a16:creationId xmlns:a16="http://schemas.microsoft.com/office/drawing/2014/main" id="{09B23DF0-03C7-A442-A394-4EF1BAB05C94}"/>
              </a:ext>
            </a:extLst>
          </p:cNvPr>
          <p:cNvSpPr/>
          <p:nvPr/>
        </p:nvSpPr>
        <p:spPr>
          <a:xfrm>
            <a:off x="4693125" y="5250070"/>
            <a:ext cx="257652" cy="260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5141F08-A688-184C-9926-154B2C91EA9F}"/>
              </a:ext>
            </a:extLst>
          </p:cNvPr>
          <p:cNvSpPr/>
          <p:nvPr/>
        </p:nvSpPr>
        <p:spPr>
          <a:xfrm>
            <a:off x="4119439" y="2464880"/>
            <a:ext cx="257652" cy="260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Triangle 72">
            <a:extLst>
              <a:ext uri="{FF2B5EF4-FFF2-40B4-BE49-F238E27FC236}">
                <a16:creationId xmlns:a16="http://schemas.microsoft.com/office/drawing/2014/main" id="{151238A5-3823-5F45-B214-F78AE43A45D6}"/>
              </a:ext>
            </a:extLst>
          </p:cNvPr>
          <p:cNvSpPr/>
          <p:nvPr/>
        </p:nvSpPr>
        <p:spPr>
          <a:xfrm>
            <a:off x="6528048" y="6259699"/>
            <a:ext cx="257652" cy="260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9" name="Espace réservé du tableau 3">
            <a:extLst>
              <a:ext uri="{FF2B5EF4-FFF2-40B4-BE49-F238E27FC236}">
                <a16:creationId xmlns:a16="http://schemas.microsoft.com/office/drawing/2014/main" id="{9D6EBDD6-0742-D040-B992-89405FFCA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103128"/>
              </p:ext>
            </p:extLst>
          </p:nvPr>
        </p:nvGraphicFramePr>
        <p:xfrm>
          <a:off x="5159896" y="5673839"/>
          <a:ext cx="5400600" cy="5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0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VANDA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VHR1 +/-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VHR2 +/-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Allogreffe</a:t>
                      </a:r>
                    </a:p>
                    <a:p>
                      <a:pPr algn="ctr"/>
                      <a:endParaRPr lang="fr-FR" sz="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68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54F8D3F-A96B-9E44-89EA-79137879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CAALL-F01 - LAL-T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341255"/>
              </p:ext>
            </p:extLst>
          </p:nvPr>
        </p:nvGraphicFramePr>
        <p:xfrm>
          <a:off x="6096000" y="5423208"/>
          <a:ext cx="345638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NELA 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NELA 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Allogreffe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ADDCBE-8119-42AF-8122-ED626078A5F1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4" name="Espace réservé du tablea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248129"/>
              </p:ext>
            </p:extLst>
          </p:nvPr>
        </p:nvGraphicFramePr>
        <p:xfrm>
          <a:off x="1992313" y="1944469"/>
          <a:ext cx="821848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02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Induction</a:t>
                      </a:r>
                      <a:endParaRPr lang="fr-FR" sz="9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fr-FR" sz="9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 jusqu’à  104s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Pulses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487488" y="2060358"/>
            <a:ext cx="431801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FF0000"/>
                </a:solidFill>
              </a:rPr>
              <a:t>SR</a:t>
            </a:r>
          </a:p>
        </p:txBody>
      </p:sp>
      <p:graphicFrame>
        <p:nvGraphicFramePr>
          <p:cNvPr id="6" name="Espace réservé du tablea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0626"/>
              </p:ext>
            </p:extLst>
          </p:nvPr>
        </p:nvGraphicFramePr>
        <p:xfrm>
          <a:off x="1992314" y="4117493"/>
          <a:ext cx="844641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624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374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Induction </a:t>
                      </a:r>
                      <a:endParaRPr kumimoji="0" lang="fr-FR" sz="9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VANDA </a:t>
                      </a:r>
                      <a:endParaRPr lang="fr-FR" sz="9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M1 </a:t>
                      </a:r>
                      <a:endParaRPr lang="fr-FR" sz="9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1</a:t>
                      </a:r>
                      <a:r>
                        <a:rPr lang="fr-FR" sz="9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</a:t>
                      </a:r>
                      <a:endParaRPr kumimoji="0" lang="fr-FR" sz="9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2</a:t>
                      </a:r>
                      <a:endParaRPr kumimoji="0" lang="fr-FR" sz="9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 jusqu’à  104s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 de Pulses</a:t>
                      </a:r>
                    </a:p>
                    <a:p>
                      <a:pPr algn="ctr"/>
                      <a:endParaRPr lang="fr-FR" sz="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487487" y="4203348"/>
            <a:ext cx="504826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FF0000"/>
                </a:solidFill>
              </a:rPr>
              <a:t>HR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076706" y="5374313"/>
            <a:ext cx="647701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FF0000"/>
                </a:solidFill>
              </a:rPr>
              <a:t>VHR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871864" y="4948908"/>
            <a:ext cx="1137234" cy="782559"/>
            <a:chOff x="3347864" y="4481339"/>
            <a:chExt cx="1137234" cy="782559"/>
          </a:xfrm>
          <a:solidFill>
            <a:schemeClr val="bg2">
              <a:lumMod val="75000"/>
            </a:schemeClr>
          </a:solidFill>
        </p:grpSpPr>
        <p:sp>
          <p:nvSpPr>
            <p:cNvPr id="2" name="Forme en L 1"/>
            <p:cNvSpPr/>
            <p:nvPr/>
          </p:nvSpPr>
          <p:spPr>
            <a:xfrm>
              <a:off x="3347864" y="4481339"/>
              <a:ext cx="203889" cy="733380"/>
            </a:xfrm>
            <a:prstGeom prst="corner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BF5F9">
                    <a:lumMod val="75000"/>
                  </a:srgbClr>
                </a:solidFill>
              </a:endParaRPr>
            </a:p>
          </p:txBody>
        </p:sp>
        <p:sp>
          <p:nvSpPr>
            <p:cNvPr id="3" name="Flèche droite 2"/>
            <p:cNvSpPr/>
            <p:nvPr/>
          </p:nvSpPr>
          <p:spPr>
            <a:xfrm>
              <a:off x="3451816" y="5063112"/>
              <a:ext cx="1033282" cy="200786"/>
            </a:xfrm>
            <a:prstGeom prst="rightArrow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BF5F9">
                    <a:lumMod val="75000"/>
                  </a:srgbClr>
                </a:solidFill>
              </a:endParaRPr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4227199" y="5117762"/>
            <a:ext cx="12347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FF0000"/>
                </a:solidFill>
              </a:rPr>
              <a:t>MRD2   ≥ 10</a:t>
            </a:r>
            <a:r>
              <a:rPr lang="fr-FR" sz="1400" b="1" baseline="30000" dirty="0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461955" y="5118113"/>
            <a:ext cx="13381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FF0000"/>
                </a:solidFill>
              </a:rPr>
              <a:t>MRD3   ≥ 10</a:t>
            </a:r>
            <a:r>
              <a:rPr lang="fr-FR" sz="1400" b="1" baseline="30000" dirty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383F1B44-A88E-0747-8908-A300F906072D}"/>
              </a:ext>
            </a:extLst>
          </p:cNvPr>
          <p:cNvSpPr/>
          <p:nvPr/>
        </p:nvSpPr>
        <p:spPr>
          <a:xfrm>
            <a:off x="3621290" y="2464880"/>
            <a:ext cx="257652" cy="260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riangle 51">
            <a:extLst>
              <a:ext uri="{FF2B5EF4-FFF2-40B4-BE49-F238E27FC236}">
                <a16:creationId xmlns:a16="http://schemas.microsoft.com/office/drawing/2014/main" id="{58EDF9A9-5952-9C40-A0D0-CD817305E4A7}"/>
              </a:ext>
            </a:extLst>
          </p:cNvPr>
          <p:cNvSpPr/>
          <p:nvPr/>
        </p:nvSpPr>
        <p:spPr>
          <a:xfrm>
            <a:off x="3621290" y="4948907"/>
            <a:ext cx="257652" cy="260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riangle 52">
            <a:extLst>
              <a:ext uri="{FF2B5EF4-FFF2-40B4-BE49-F238E27FC236}">
                <a16:creationId xmlns:a16="http://schemas.microsoft.com/office/drawing/2014/main" id="{EDF3517A-3376-5F43-A9ED-9C93C076B8D0}"/>
              </a:ext>
            </a:extLst>
          </p:cNvPr>
          <p:cNvSpPr/>
          <p:nvPr/>
        </p:nvSpPr>
        <p:spPr>
          <a:xfrm>
            <a:off x="4799856" y="2468128"/>
            <a:ext cx="257652" cy="260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60">
            <a:extLst>
              <a:ext uri="{FF2B5EF4-FFF2-40B4-BE49-F238E27FC236}">
                <a16:creationId xmlns:a16="http://schemas.microsoft.com/office/drawing/2014/main" id="{E1BF0784-A07A-BA4B-93E7-6238FBB074A2}"/>
              </a:ext>
            </a:extLst>
          </p:cNvPr>
          <p:cNvSpPr/>
          <p:nvPr/>
        </p:nvSpPr>
        <p:spPr>
          <a:xfrm>
            <a:off x="4793158" y="4948907"/>
            <a:ext cx="257652" cy="260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Triangle 61">
            <a:extLst>
              <a:ext uri="{FF2B5EF4-FFF2-40B4-BE49-F238E27FC236}">
                <a16:creationId xmlns:a16="http://schemas.microsoft.com/office/drawing/2014/main" id="{AEE4D39A-988F-5A48-A0F7-A26F8CCE1475}"/>
              </a:ext>
            </a:extLst>
          </p:cNvPr>
          <p:cNvSpPr/>
          <p:nvPr/>
        </p:nvSpPr>
        <p:spPr>
          <a:xfrm>
            <a:off x="5899089" y="4948907"/>
            <a:ext cx="257652" cy="260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368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CHU 1">
      <a:dk1>
        <a:srgbClr val="005781"/>
      </a:dk1>
      <a:lt1>
        <a:srgbClr val="FFFFFF"/>
      </a:lt1>
      <a:dk2>
        <a:srgbClr val="005781"/>
      </a:dk2>
      <a:lt2>
        <a:srgbClr val="CAD6EE"/>
      </a:lt2>
      <a:accent1>
        <a:srgbClr val="039D6C"/>
      </a:accent1>
      <a:accent2>
        <a:srgbClr val="E84E1B"/>
      </a:accent2>
      <a:accent3>
        <a:srgbClr val="AC0370"/>
      </a:accent3>
      <a:accent4>
        <a:srgbClr val="CB0834"/>
      </a:accent4>
      <a:accent5>
        <a:srgbClr val="EF72A9"/>
      </a:accent5>
      <a:accent6>
        <a:srgbClr val="86BE56"/>
      </a:accent6>
      <a:hlink>
        <a:srgbClr val="46BCC9"/>
      </a:hlink>
      <a:folHlink>
        <a:srgbClr val="F08978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1651</Words>
  <Application>Microsoft Macintosh PowerPoint</Application>
  <PresentationFormat>Grand écran</PresentationFormat>
  <Paragraphs>414</Paragraphs>
  <Slides>29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0" baseType="lpstr">
      <vt:lpstr>MS PGothic</vt:lpstr>
      <vt:lpstr>Arial</vt:lpstr>
      <vt:lpstr>Calibri</vt:lpstr>
      <vt:lpstr>Courier New</vt:lpstr>
      <vt:lpstr>msgothic</vt:lpstr>
      <vt:lpstr>Palatino</vt:lpstr>
      <vt:lpstr>Symbol</vt:lpstr>
      <vt:lpstr>Times New Roman</vt:lpstr>
      <vt:lpstr>Wingdings</vt:lpstr>
      <vt:lpstr>Wingdings 2</vt:lpstr>
      <vt:lpstr>1_Thème Office</vt:lpstr>
      <vt:lpstr>Stratégie thérapeutique chez l’enfant atteint de LAL</vt:lpstr>
      <vt:lpstr>Généralités</vt:lpstr>
      <vt:lpstr>Des progrès considérables</vt:lpstr>
      <vt:lpstr>80% de survie… oui mais…</vt:lpstr>
      <vt:lpstr>Traitement de 1ère ligne  Protocole CAALL F01</vt:lpstr>
      <vt:lpstr>Le Traitement </vt:lpstr>
      <vt:lpstr>Le Protocole CAALL F01</vt:lpstr>
      <vt:lpstr>CAALL-F01 - LAL-B</vt:lpstr>
      <vt:lpstr>CAALL-F01 - LAL-T</vt:lpstr>
      <vt:lpstr>Importance de la MRD</vt:lpstr>
      <vt:lpstr>La prophylaxie méningée</vt:lpstr>
      <vt:lpstr>Optimisation thérapeutique /  La PEG ASPARAGINASE</vt:lpstr>
      <vt:lpstr>Intérêt du dosage activité Asparaginase </vt:lpstr>
      <vt:lpstr>Optimisation thérapeutique /  Traitement d’entretien</vt:lpstr>
      <vt:lpstr>Quels enfants greffer ? </vt:lpstr>
      <vt:lpstr>Quel conditionnement ?</vt:lpstr>
      <vt:lpstr>Nouvelles Options Thérapeutiques ?</vt:lpstr>
      <vt:lpstr>Les Anticorps monoclonaux  </vt:lpstr>
      <vt:lpstr>MABs dans les LAL-B :  Le blinatumomab (anti CD19-CD3)</vt:lpstr>
      <vt:lpstr>MABs dans les LAL-B :  L’inotuzumab (anti CD22)</vt:lpstr>
      <vt:lpstr>Imatinib : Une révolution!!</vt:lpstr>
      <vt:lpstr>Les « LEUCELS / CART Cells» :  la fin de l’allogreffe? </vt:lpstr>
      <vt:lpstr>Présentation PowerPoint</vt:lpstr>
      <vt:lpstr>Présentation PowerPoint</vt:lpstr>
      <vt:lpstr>Le Futur…?</vt:lpstr>
      <vt:lpstr>Pour les LAL de novo</vt:lpstr>
      <vt:lpstr>Pour les LAL du moins de 1 an :  L’INTERFANT 21</vt:lpstr>
      <vt:lpstr>Pour les LAL en Rechute</vt:lpstr>
      <vt:lpstr>Conclusions / Perspectives</vt:lpstr>
    </vt:vector>
  </TitlesOfParts>
  <Company>CHU de Bordeaux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Stratégie thérapeutique chez l’enfant atteint de LAL</dc:title>
  <dc:creator>DUCASSOU Stephane</dc:creator>
  <cp:lastModifiedBy>stephane.ducassou@gmail.com</cp:lastModifiedBy>
  <cp:revision>36</cp:revision>
  <dcterms:created xsi:type="dcterms:W3CDTF">2022-11-01T07:57:42Z</dcterms:created>
  <dcterms:modified xsi:type="dcterms:W3CDTF">2022-11-10T06:20:41Z</dcterms:modified>
</cp:coreProperties>
</file>