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8" r:id="rId5"/>
    <p:sldId id="261" r:id="rId6"/>
    <p:sldId id="262" r:id="rId7"/>
    <p:sldId id="260" r:id="rId8"/>
    <p:sldId id="263" r:id="rId9"/>
    <p:sldId id="264" r:id="rId10"/>
    <p:sldId id="265" r:id="rId11"/>
    <p:sldId id="267" r:id="rId1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3"/>
    <p:restoredTop sz="94558"/>
  </p:normalViewPr>
  <p:slideViewPr>
    <p:cSldViewPr snapToGrid="0" snapToObjects="1">
      <p:cViewPr varScale="1">
        <p:scale>
          <a:sx n="143" d="100"/>
          <a:sy n="143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DFD60-4CAC-41A5-B39B-9F7AA72AC7CA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B98A-B32B-48FE-B0ED-0DECC90E5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1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630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3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4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03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01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5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8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9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4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05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B98A-B32B-48FE-B0ED-0DECC90E524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2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82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63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86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2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8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8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77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9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D1A6-31BA-D846-B7E0-E2971FD8C4C8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2246E-672D-004B-9FB9-E7F587016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L’</a:t>
            </a:r>
            <a:r>
              <a:rPr lang="fr-FR" sz="4800" dirty="0" err="1"/>
              <a:t>hypnoanalgésie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Une montgolfière contre la peur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330" y="4583324"/>
            <a:ext cx="862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Charlotte BEVIS                                               </a:t>
            </a:r>
            <a:r>
              <a:rPr lang="fr-FR" dirty="0"/>
              <a:t>Puéricultrice Ressource Douleur CAP Sud Enfant, CHU de Montpellier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5FB919-AAC5-DCD6-4966-37D1AB107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56" y="1806326"/>
            <a:ext cx="1965575" cy="1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7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3402" y="4135637"/>
            <a:ext cx="2255798" cy="994172"/>
          </a:xfrm>
        </p:spPr>
        <p:txBody>
          <a:bodyPr/>
          <a:lstStyle/>
          <a:p>
            <a:r>
              <a:rPr lang="fr-FR" dirty="0"/>
              <a:t>Pourquoi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Permettre de modifier son état de conscience pour </a:t>
            </a:r>
          </a:p>
          <a:p>
            <a:pPr marL="342900" lvl="1" indent="0">
              <a:buNone/>
            </a:pPr>
            <a:endParaRPr lang="fr-FR" sz="2400" dirty="0"/>
          </a:p>
          <a:p>
            <a:pPr lvl="1"/>
            <a:r>
              <a:rPr lang="fr-FR" sz="2400" dirty="0"/>
              <a:t>Défocalisation</a:t>
            </a:r>
          </a:p>
          <a:p>
            <a:pPr lvl="1"/>
            <a:r>
              <a:rPr lang="fr-FR" sz="2400" dirty="0"/>
              <a:t>Détente mentale ………….puis…………. physique</a:t>
            </a:r>
          </a:p>
          <a:p>
            <a:pPr lvl="1"/>
            <a:r>
              <a:rPr lang="fr-FR" sz="2400" dirty="0"/>
              <a:t>Perception différente de environnement, détachement</a:t>
            </a:r>
          </a:p>
          <a:p>
            <a:pPr lvl="1"/>
            <a:r>
              <a:rPr lang="fr-FR" sz="2400" dirty="0"/>
              <a:t>Logique du rêve : tout est possible</a:t>
            </a:r>
          </a:p>
          <a:p>
            <a:pPr lvl="1"/>
            <a:r>
              <a:rPr lang="fr-FR" sz="2400" dirty="0"/>
              <a:t>Modification rapport au temps et à l’espace</a:t>
            </a:r>
          </a:p>
          <a:p>
            <a:pPr lvl="1"/>
            <a:r>
              <a:rPr lang="fr-FR" sz="2400" dirty="0"/>
              <a:t>Augmentation de la suggestibilité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1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6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        Merci de votre attention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89" y="467888"/>
            <a:ext cx="1818592" cy="21038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960812-5F08-8958-1311-C185E981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56" y="2798940"/>
            <a:ext cx="1855166" cy="18551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8B7955-54E0-4DBC-60DC-4F2171FE8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935" y="3417841"/>
            <a:ext cx="1237692" cy="12376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AD6AFB-04A7-4193-0344-1BE2972B7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443" y="3865228"/>
            <a:ext cx="767495" cy="7674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2774A9-5AD9-472E-9655-801445BEA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900" y="4074367"/>
            <a:ext cx="539710" cy="5397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C208F-4184-26B3-08F6-3985F8DBD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008" y="3562977"/>
            <a:ext cx="1059024" cy="7202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5690F0-CCD0-B9F4-220B-8A9F82DC7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823" y="2740427"/>
            <a:ext cx="961369" cy="6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0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5460" y="4226008"/>
            <a:ext cx="4352228" cy="99417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Spécificité de l’oncologie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45444"/>
            <a:ext cx="7886700" cy="3263504"/>
          </a:xfrm>
        </p:spPr>
        <p:txBody>
          <a:bodyPr>
            <a:normAutofit/>
          </a:bodyPr>
          <a:lstStyle/>
          <a:p>
            <a:r>
              <a:rPr lang="fr-FR" dirty="0"/>
              <a:t>Modification de la perception de sa mortalité, mise en danger</a:t>
            </a:r>
          </a:p>
          <a:p>
            <a:r>
              <a:rPr lang="fr-FR" dirty="0"/>
              <a:t>Notion de pertes successives : liberté (mouvement, confort, activités), intégrité physique (cheveux, piqûres, douleur), capacités</a:t>
            </a:r>
          </a:p>
          <a:p>
            <a:r>
              <a:rPr lang="fr-FR" dirty="0"/>
              <a:t>Lourdeur et agressivité des traitements pour « soigner »</a:t>
            </a:r>
          </a:p>
          <a:p>
            <a:r>
              <a:rPr lang="fr-FR" dirty="0"/>
              <a:t>Modification du rythme de vie : imposée par la PEC</a:t>
            </a:r>
          </a:p>
          <a:p>
            <a:r>
              <a:rPr lang="fr-FR" dirty="0"/>
              <a:t>Notions incertitude, peurs multiples</a:t>
            </a:r>
          </a:p>
          <a:p>
            <a:r>
              <a:rPr lang="fr-FR" dirty="0"/>
              <a:t>Question autour de la connaissance de sa maladie</a:t>
            </a:r>
          </a:p>
          <a:p>
            <a:r>
              <a:rPr lang="fr-FR" dirty="0"/>
              <a:t>Qualité de vie?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1636" y="4148109"/>
            <a:ext cx="3363486" cy="99417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Différentes peurs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45444"/>
            <a:ext cx="7886700" cy="3263504"/>
          </a:xfrm>
        </p:spPr>
        <p:txBody>
          <a:bodyPr/>
          <a:lstStyle/>
          <a:p>
            <a:r>
              <a:rPr lang="fr-FR" dirty="0"/>
              <a:t>Douleur</a:t>
            </a:r>
          </a:p>
          <a:p>
            <a:r>
              <a:rPr lang="fr-FR" dirty="0"/>
              <a:t>Perte de maitrise, d’autonomie</a:t>
            </a:r>
          </a:p>
          <a:p>
            <a:r>
              <a:rPr lang="fr-FR" dirty="0"/>
              <a:t>Avenir, incertitude</a:t>
            </a:r>
          </a:p>
          <a:p>
            <a:r>
              <a:rPr lang="fr-FR" dirty="0"/>
              <a:t>Inconnu :lieux, personnes, actes ou soins</a:t>
            </a:r>
          </a:p>
          <a:p>
            <a:r>
              <a:rPr lang="fr-FR" dirty="0"/>
              <a:t>De la séparation, de l’abandon</a:t>
            </a:r>
          </a:p>
          <a:p>
            <a:r>
              <a:rPr lang="fr-FR" dirty="0"/>
              <a:t>Danger 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1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C21BE8-2503-D889-0E51-63A3C73D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84" y="1360323"/>
            <a:ext cx="3054311" cy="17911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1BE5A72-5F9A-D1F4-11EB-38DBE23C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832" y="3326539"/>
            <a:ext cx="2619375" cy="17430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50E3349-2B44-8E28-C139-E7103AA674A5}"/>
              </a:ext>
            </a:extLst>
          </p:cNvPr>
          <p:cNvSpPr txBox="1"/>
          <p:nvPr/>
        </p:nvSpPr>
        <p:spPr>
          <a:xfrm>
            <a:off x="1082351" y="1946219"/>
            <a:ext cx="33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PLUS QUE LA PEUR LA TROUILLE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61110F-AC7A-EF75-D714-E3D55E789C3D}"/>
              </a:ext>
            </a:extLst>
          </p:cNvPr>
          <p:cNvSpPr txBox="1"/>
          <p:nvPr/>
        </p:nvSpPr>
        <p:spPr>
          <a:xfrm>
            <a:off x="986319" y="3573791"/>
            <a:ext cx="408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UNE TROUILLE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GRANDE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COMME……….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21157D-4C06-A43B-FAAC-F8334A685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5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71975"/>
            <a:ext cx="7886700" cy="3263504"/>
          </a:xfrm>
        </p:spPr>
        <p:txBody>
          <a:bodyPr/>
          <a:lstStyle/>
          <a:p>
            <a:r>
              <a:rPr lang="fr-FR" dirty="0"/>
              <a:t>C’est un mode de fonctionnement psychologique dans lequel un sujet, grâce à l’intervention d’une autre personne parvient à faire abstraction de la réalité environnante tout en restant en relation avec l’accompagnateur. (J. Godin)</a:t>
            </a:r>
          </a:p>
          <a:p>
            <a:pPr marL="0" indent="0">
              <a:buNone/>
            </a:pPr>
            <a:r>
              <a:rPr lang="fr-FR" dirty="0"/>
              <a:t>				Lâcher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fr-FR" dirty="0"/>
              <a:t> prise (J </a:t>
            </a:r>
            <a:r>
              <a:rPr lang="fr-FR" dirty="0" err="1"/>
              <a:t>Becchio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Être ici et ailleurs en même temps</a:t>
            </a:r>
          </a:p>
          <a:p>
            <a:endParaRPr lang="fr-FR" dirty="0"/>
          </a:p>
          <a:p>
            <a:r>
              <a:rPr lang="fr-FR" dirty="0"/>
              <a:t>Être spectateur et acteur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68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264" y="3199798"/>
            <a:ext cx="1806086" cy="14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9702" y="948447"/>
            <a:ext cx="83171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VEILLE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52764" y="3450845"/>
            <a:ext cx="1167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NATUREL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79048" y="3450845"/>
            <a:ext cx="1453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PROVOQUE</a:t>
            </a:r>
            <a:endParaRPr lang="fr-FR" sz="1050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4355559" y="2801938"/>
            <a:ext cx="666942" cy="497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091928" y="2868702"/>
            <a:ext cx="721360" cy="469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Nuage 1"/>
          <p:cNvSpPr/>
          <p:nvPr/>
        </p:nvSpPr>
        <p:spPr>
          <a:xfrm>
            <a:off x="841839" y="1909697"/>
            <a:ext cx="3375102" cy="9590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ETAT de CONSCIENCE ORDINAIRE</a:t>
            </a:r>
          </a:p>
        </p:txBody>
      </p:sp>
      <p:sp>
        <p:nvSpPr>
          <p:cNvPr id="3" name="Nuage 2"/>
          <p:cNvSpPr/>
          <p:nvPr/>
        </p:nvSpPr>
        <p:spPr>
          <a:xfrm>
            <a:off x="4610910" y="1802141"/>
            <a:ext cx="3782241" cy="10665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ETAT de CONSCIENCE MODIFIEE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4920083" y="4436925"/>
            <a:ext cx="3419707" cy="568841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IN</a:t>
            </a:r>
            <a:r>
              <a:rPr lang="fr-FR" dirty="0"/>
              <a:t>CONFORTABLE</a:t>
            </a:r>
          </a:p>
        </p:txBody>
      </p:sp>
      <p:sp>
        <p:nvSpPr>
          <p:cNvPr id="16" name="Ellipse 15"/>
          <p:cNvSpPr/>
          <p:nvPr/>
        </p:nvSpPr>
        <p:spPr>
          <a:xfrm>
            <a:off x="5438736" y="3658492"/>
            <a:ext cx="1940312" cy="6534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CONFORTABLE</a:t>
            </a:r>
          </a:p>
        </p:txBody>
      </p:sp>
    </p:spTree>
    <p:extLst>
      <p:ext uri="{BB962C8B-B14F-4D97-AF65-F5344CB8AC3E}">
        <p14:creationId xmlns:p14="http://schemas.microsoft.com/office/powerpoint/2010/main" val="184061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6045" y="4457576"/>
            <a:ext cx="3757496" cy="605078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Apports de l’hypnose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504437"/>
            <a:ext cx="7886700" cy="316029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Traitement </a:t>
            </a:r>
            <a:r>
              <a:rPr lang="fr-FR" u="sng" dirty="0"/>
              <a:t>complémentaire</a:t>
            </a:r>
            <a:r>
              <a:rPr lang="fr-FR" dirty="0"/>
              <a:t> pour les effets secondaires : douleur, fatigue, nausées-vomissements, bouffées de chaleur</a:t>
            </a:r>
          </a:p>
          <a:p>
            <a:pPr marL="0" indent="0">
              <a:buNone/>
            </a:pPr>
            <a:r>
              <a:rPr lang="fr-FR" dirty="0"/>
              <a:t>Traitement complémentaire des douleurs induites ou iatrogènes</a:t>
            </a:r>
          </a:p>
          <a:p>
            <a:pPr marL="0" indent="0">
              <a:buNone/>
            </a:pPr>
            <a:r>
              <a:rPr lang="fr-FR" dirty="0"/>
              <a:t>Diminution de l’anxiété</a:t>
            </a:r>
          </a:p>
          <a:p>
            <a:pPr marL="0" indent="0">
              <a:buNone/>
            </a:pPr>
            <a:r>
              <a:rPr lang="fr-FR" dirty="0"/>
              <a:t>Diminution de l’anticipation anxieuse</a:t>
            </a:r>
          </a:p>
          <a:p>
            <a:pPr marL="0" indent="0">
              <a:buNone/>
            </a:pPr>
            <a:r>
              <a:rPr lang="fr-FR" dirty="0"/>
              <a:t>Appréhender autrement la maladie et les symptômes</a:t>
            </a:r>
          </a:p>
          <a:p>
            <a:pPr marL="0" indent="0">
              <a:buNone/>
            </a:pPr>
            <a:r>
              <a:rPr lang="fr-FR" dirty="0"/>
              <a:t>Etre acteur de sa PEC en s’appuyant sur ses ressources 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006" y="4072693"/>
            <a:ext cx="2129418" cy="99417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Comment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Ça s’apprend : soigner sa communication, sa technique</a:t>
            </a:r>
          </a:p>
          <a:p>
            <a:r>
              <a:rPr lang="fr-FR" dirty="0"/>
              <a:t>Age de la plus grande réceptivité : 9-12ans</a:t>
            </a:r>
          </a:p>
          <a:p>
            <a:r>
              <a:rPr lang="fr-FR" dirty="0"/>
              <a:t>S’adapter à l’enfant et son monde  (ses ressources)</a:t>
            </a:r>
          </a:p>
          <a:p>
            <a:r>
              <a:rPr lang="fr-FR" dirty="0"/>
              <a:t>Se synchroniser avec l’enfant 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Observer</a:t>
            </a:r>
            <a:r>
              <a:rPr lang="fr-FR" dirty="0"/>
              <a:t> et s’ajuster en permanence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Rôle dédié à l’accompagnement  : objectif commun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66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067" y="2100840"/>
            <a:ext cx="2143357" cy="15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6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48114"/>
          </a:xfrm>
        </p:spPr>
        <p:txBody>
          <a:bodyPr/>
          <a:lstStyle/>
          <a:p>
            <a:r>
              <a:rPr lang="fr-FR" dirty="0"/>
              <a:t>En dehors de soins : 	apaiser</a:t>
            </a:r>
          </a:p>
          <a:p>
            <a:pPr marL="0" indent="0">
              <a:buNone/>
            </a:pPr>
            <a:r>
              <a:rPr lang="fr-FR" dirty="0"/>
              <a:t>				redonner des ressources, ouvrir les possibles</a:t>
            </a:r>
          </a:p>
          <a:p>
            <a:pPr marL="0" indent="0">
              <a:buNone/>
            </a:pPr>
            <a:r>
              <a:rPr lang="fr-FR" dirty="0"/>
              <a:t>				modifier le vécu, les attentes		</a:t>
            </a:r>
          </a:p>
          <a:p>
            <a:endParaRPr lang="fr-FR" dirty="0"/>
          </a:p>
          <a:p>
            <a:r>
              <a:rPr lang="fr-FR" dirty="0"/>
              <a:t>Avant un soin : 		préparer</a:t>
            </a:r>
          </a:p>
          <a:p>
            <a:pPr marL="0" indent="0">
              <a:buNone/>
            </a:pPr>
            <a:r>
              <a:rPr lang="fr-FR" dirty="0"/>
              <a:t>				aborder différemment de soin</a:t>
            </a:r>
          </a:p>
          <a:p>
            <a:endParaRPr lang="fr-FR" dirty="0"/>
          </a:p>
          <a:p>
            <a:r>
              <a:rPr lang="fr-FR" dirty="0"/>
              <a:t>Pendant un soin : 	modifier la sensorialité</a:t>
            </a:r>
          </a:p>
          <a:p>
            <a:pPr marL="0" indent="0">
              <a:buNone/>
            </a:pPr>
            <a:r>
              <a:rPr lang="fr-FR" dirty="0"/>
              <a:t>				modifier le vécu émotionnel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76B64F-17A3-182F-7B6F-BDEEAFA1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3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415</Words>
  <Application>Microsoft Office PowerPoint</Application>
  <PresentationFormat>Affichage à l'écran (16:9)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L’hypnoanalgésie</vt:lpstr>
      <vt:lpstr>Spécificité de l’oncologie</vt:lpstr>
      <vt:lpstr>Différentes peurs</vt:lpstr>
      <vt:lpstr>Présentation PowerPoint</vt:lpstr>
      <vt:lpstr>Présentation PowerPoint</vt:lpstr>
      <vt:lpstr>Présentation PowerPoint</vt:lpstr>
      <vt:lpstr>Apports de l’hypnose</vt:lpstr>
      <vt:lpstr>Comment </vt:lpstr>
      <vt:lpstr>Présentation PowerPoint</vt:lpstr>
      <vt:lpstr>Pourquoi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EO 21</dc:creator>
  <cp:lastModifiedBy>Administrateur</cp:lastModifiedBy>
  <cp:revision>22</cp:revision>
  <dcterms:created xsi:type="dcterms:W3CDTF">2018-10-31T13:41:41Z</dcterms:created>
  <dcterms:modified xsi:type="dcterms:W3CDTF">2022-11-10T07:47:30Z</dcterms:modified>
</cp:coreProperties>
</file>